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  <p:sldMasterId id="2147483662" r:id="rId3"/>
    <p:sldMasterId id="2147483668" r:id="rId4"/>
    <p:sldMasterId id="2147483676" r:id="rId5"/>
  </p:sldMasterIdLst>
  <p:notesMasterIdLst>
    <p:notesMasterId r:id="rId92"/>
  </p:notesMasterIdLst>
  <p:sldIdLst>
    <p:sldId id="256" r:id="rId6"/>
    <p:sldId id="327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356" r:id="rId17"/>
    <p:sldId id="357" r:id="rId18"/>
    <p:sldId id="358" r:id="rId19"/>
    <p:sldId id="359" r:id="rId20"/>
    <p:sldId id="345" r:id="rId21"/>
    <p:sldId id="346" r:id="rId22"/>
    <p:sldId id="347" r:id="rId23"/>
    <p:sldId id="348" r:id="rId24"/>
    <p:sldId id="349" r:id="rId25"/>
    <p:sldId id="266" r:id="rId26"/>
    <p:sldId id="267" r:id="rId27"/>
    <p:sldId id="338" r:id="rId28"/>
    <p:sldId id="268" r:id="rId29"/>
    <p:sldId id="269" r:id="rId30"/>
    <p:sldId id="328" r:id="rId31"/>
    <p:sldId id="329" r:id="rId32"/>
    <p:sldId id="336" r:id="rId33"/>
    <p:sldId id="337" r:id="rId34"/>
    <p:sldId id="333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335" r:id="rId43"/>
    <p:sldId id="360" r:id="rId44"/>
    <p:sldId id="364" r:id="rId45"/>
    <p:sldId id="365" r:id="rId46"/>
    <p:sldId id="366" r:id="rId47"/>
    <p:sldId id="367" r:id="rId48"/>
    <p:sldId id="368" r:id="rId49"/>
    <p:sldId id="277" r:id="rId50"/>
    <p:sldId id="369" r:id="rId51"/>
    <p:sldId id="278" r:id="rId52"/>
    <p:sldId id="279" r:id="rId53"/>
    <p:sldId id="280" r:id="rId54"/>
    <p:sldId id="281" r:id="rId55"/>
    <p:sldId id="282" r:id="rId56"/>
    <p:sldId id="283" r:id="rId57"/>
    <p:sldId id="370" r:id="rId58"/>
    <p:sldId id="371" r:id="rId59"/>
    <p:sldId id="284" r:id="rId60"/>
    <p:sldId id="294" r:id="rId61"/>
    <p:sldId id="295" r:id="rId62"/>
    <p:sldId id="296" r:id="rId63"/>
    <p:sldId id="297" r:id="rId64"/>
    <p:sldId id="298" r:id="rId65"/>
    <p:sldId id="299" r:id="rId66"/>
    <p:sldId id="300" r:id="rId67"/>
    <p:sldId id="301" r:id="rId68"/>
    <p:sldId id="302" r:id="rId69"/>
    <p:sldId id="303" r:id="rId70"/>
    <p:sldId id="304" r:id="rId71"/>
    <p:sldId id="305" r:id="rId72"/>
    <p:sldId id="306" r:id="rId73"/>
    <p:sldId id="307" r:id="rId74"/>
    <p:sldId id="308" r:id="rId75"/>
    <p:sldId id="309" r:id="rId76"/>
    <p:sldId id="310" r:id="rId77"/>
    <p:sldId id="311" r:id="rId78"/>
    <p:sldId id="313" r:id="rId79"/>
    <p:sldId id="314" r:id="rId80"/>
    <p:sldId id="315" r:id="rId81"/>
    <p:sldId id="318" r:id="rId82"/>
    <p:sldId id="340" r:id="rId83"/>
    <p:sldId id="319" r:id="rId84"/>
    <p:sldId id="320" r:id="rId85"/>
    <p:sldId id="321" r:id="rId86"/>
    <p:sldId id="322" r:id="rId87"/>
    <p:sldId id="323" r:id="rId88"/>
    <p:sldId id="324" r:id="rId89"/>
    <p:sldId id="325" r:id="rId90"/>
    <p:sldId id="326" r:id="rId91"/>
  </p:sldIdLst>
  <p:sldSz cx="10972800" cy="61722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944">
          <p15:clr>
            <a:srgbClr val="A4A3A4"/>
          </p15:clr>
        </p15:guide>
        <p15:guide id="2" pos="3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7"/>
  </p:normalViewPr>
  <p:slideViewPr>
    <p:cSldViewPr snapToGrid="0" snapToObjects="1">
      <p:cViewPr varScale="1">
        <p:scale>
          <a:sx n="117" d="100"/>
          <a:sy n="117" d="100"/>
        </p:scale>
        <p:origin x="712" y="176"/>
      </p:cViewPr>
      <p:guideLst>
        <p:guide orient="horz" pos="1944"/>
        <p:guide pos="3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theme" Target="theme/theme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3164032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Helvetica Neue"/>
      </a:defRPr>
    </a:lvl1pPr>
    <a:lvl2pPr indent="228600" latinLnBrk="0">
      <a:defRPr sz="1200">
        <a:latin typeface="+mj-lt"/>
        <a:ea typeface="+mj-ea"/>
        <a:cs typeface="+mj-cs"/>
        <a:sym typeface="Helvetica Neue"/>
      </a:defRPr>
    </a:lvl2pPr>
    <a:lvl3pPr indent="457200" latinLnBrk="0">
      <a:defRPr sz="1200">
        <a:latin typeface="+mj-lt"/>
        <a:ea typeface="+mj-ea"/>
        <a:cs typeface="+mj-cs"/>
        <a:sym typeface="Helvetica Neue"/>
      </a:defRPr>
    </a:lvl3pPr>
    <a:lvl4pPr indent="685800" latinLnBrk="0">
      <a:defRPr sz="1200">
        <a:latin typeface="+mj-lt"/>
        <a:ea typeface="+mj-ea"/>
        <a:cs typeface="+mj-cs"/>
        <a:sym typeface="Helvetica Neue"/>
      </a:defRPr>
    </a:lvl4pPr>
    <a:lvl5pPr indent="914400" latinLnBrk="0">
      <a:defRPr sz="1200">
        <a:latin typeface="+mj-lt"/>
        <a:ea typeface="+mj-ea"/>
        <a:cs typeface="+mj-cs"/>
        <a:sym typeface="Helvetica Neue"/>
      </a:defRPr>
    </a:lvl5pPr>
    <a:lvl6pPr indent="1143000" latinLnBrk="0">
      <a:defRPr sz="1200">
        <a:latin typeface="+mj-lt"/>
        <a:ea typeface="+mj-ea"/>
        <a:cs typeface="+mj-cs"/>
        <a:sym typeface="Helvetica Neue"/>
      </a:defRPr>
    </a:lvl6pPr>
    <a:lvl7pPr indent="1371600" latinLnBrk="0">
      <a:defRPr sz="1200">
        <a:latin typeface="+mj-lt"/>
        <a:ea typeface="+mj-ea"/>
        <a:cs typeface="+mj-cs"/>
        <a:sym typeface="Helvetica Neue"/>
      </a:defRPr>
    </a:lvl7pPr>
    <a:lvl8pPr indent="1600200" latinLnBrk="0">
      <a:defRPr sz="1200">
        <a:latin typeface="+mj-lt"/>
        <a:ea typeface="+mj-ea"/>
        <a:cs typeface="+mj-cs"/>
        <a:sym typeface="Helvetica Neue"/>
      </a:defRPr>
    </a:lvl8pPr>
    <a:lvl9pPr indent="182880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CAFF1258-7786-304D-9812-624E35D856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9pPr>
          </a:lstStyle>
          <a:p>
            <a:fld id="{B58319B3-C526-9044-B67A-33A3F98073F0}" type="slidenum">
              <a:rPr lang="en-US" altLang="en-US">
                <a:solidFill>
                  <a:schemeClr val="tx1"/>
                </a:solidFill>
                <a:latin typeface="Arial" panose="020B0604020202020204" pitchFamily="34" charset="0"/>
              </a:rPr>
              <a:pPr/>
              <a:t>28</a:t>
            </a:fld>
            <a:endParaRPr lang="en-US" alt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8440E056-ED54-9243-A7A3-BF7E4009ED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C494513D-FE74-1441-9404-CDA989F8B8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829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1633516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361672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g object 16"/>
          <p:cNvSpPr/>
          <p:nvPr/>
        </p:nvSpPr>
        <p:spPr>
          <a:xfrm>
            <a:off x="-1" y="6041135"/>
            <a:ext cx="10969753" cy="1295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" name="bg object 17"/>
          <p:cNvSpPr/>
          <p:nvPr/>
        </p:nvSpPr>
        <p:spPr>
          <a:xfrm>
            <a:off x="2" y="5522974"/>
            <a:ext cx="135635" cy="6476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" name="bg object 18"/>
          <p:cNvSpPr/>
          <p:nvPr/>
        </p:nvSpPr>
        <p:spPr>
          <a:xfrm>
            <a:off x="9759694" y="5465065"/>
            <a:ext cx="1094232" cy="574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" name="bg object 19"/>
          <p:cNvSpPr/>
          <p:nvPr/>
        </p:nvSpPr>
        <p:spPr>
          <a:xfrm>
            <a:off x="646176" y="1178052"/>
            <a:ext cx="5059681" cy="428606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" name="bg object 20"/>
          <p:cNvSpPr/>
          <p:nvPr/>
        </p:nvSpPr>
        <p:spPr>
          <a:xfrm>
            <a:off x="6275831" y="1757172"/>
            <a:ext cx="3744469" cy="230428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8" name="bg object 21"/>
          <p:cNvGrpSpPr/>
          <p:nvPr/>
        </p:nvGrpSpPr>
        <p:grpSpPr>
          <a:xfrm>
            <a:off x="6275831" y="1757172"/>
            <a:ext cx="3744469" cy="2304288"/>
            <a:chOff x="0" y="0"/>
            <a:chExt cx="3744467" cy="2304287"/>
          </a:xfrm>
        </p:grpSpPr>
        <p:sp>
          <p:nvSpPr>
            <p:cNvPr id="16" name="Shape"/>
            <p:cNvSpPr/>
            <p:nvPr/>
          </p:nvSpPr>
          <p:spPr>
            <a:xfrm>
              <a:off x="0" y="0"/>
              <a:ext cx="3744468" cy="2304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050"/>
                  </a:moveTo>
                  <a:lnTo>
                    <a:pt x="42" y="3623"/>
                  </a:lnTo>
                  <a:lnTo>
                    <a:pt x="160" y="3253"/>
                  </a:lnTo>
                  <a:lnTo>
                    <a:pt x="340" y="2961"/>
                  </a:lnTo>
                  <a:lnTo>
                    <a:pt x="568" y="2769"/>
                  </a:lnTo>
                  <a:lnTo>
                    <a:pt x="831" y="2700"/>
                  </a:lnTo>
                  <a:lnTo>
                    <a:pt x="19938" y="2700"/>
                  </a:lnTo>
                  <a:lnTo>
                    <a:pt x="19938" y="1350"/>
                  </a:lnTo>
                  <a:lnTo>
                    <a:pt x="19981" y="923"/>
                  </a:lnTo>
                  <a:lnTo>
                    <a:pt x="20099" y="553"/>
                  </a:lnTo>
                  <a:lnTo>
                    <a:pt x="20279" y="261"/>
                  </a:lnTo>
                  <a:lnTo>
                    <a:pt x="20507" y="69"/>
                  </a:lnTo>
                  <a:lnTo>
                    <a:pt x="20769" y="0"/>
                  </a:lnTo>
                  <a:lnTo>
                    <a:pt x="21032" y="69"/>
                  </a:lnTo>
                  <a:lnTo>
                    <a:pt x="21260" y="261"/>
                  </a:lnTo>
                  <a:lnTo>
                    <a:pt x="21440" y="553"/>
                  </a:lnTo>
                  <a:lnTo>
                    <a:pt x="21558" y="923"/>
                  </a:lnTo>
                  <a:lnTo>
                    <a:pt x="21600" y="1350"/>
                  </a:lnTo>
                  <a:lnTo>
                    <a:pt x="21600" y="17550"/>
                  </a:lnTo>
                  <a:lnTo>
                    <a:pt x="21558" y="17977"/>
                  </a:lnTo>
                  <a:lnTo>
                    <a:pt x="21440" y="18347"/>
                  </a:lnTo>
                  <a:lnTo>
                    <a:pt x="21260" y="18639"/>
                  </a:lnTo>
                  <a:lnTo>
                    <a:pt x="21032" y="18831"/>
                  </a:lnTo>
                  <a:lnTo>
                    <a:pt x="20769" y="18900"/>
                  </a:lnTo>
                  <a:lnTo>
                    <a:pt x="1662" y="18900"/>
                  </a:lnTo>
                  <a:lnTo>
                    <a:pt x="1662" y="20250"/>
                  </a:lnTo>
                  <a:lnTo>
                    <a:pt x="1619" y="20677"/>
                  </a:lnTo>
                  <a:lnTo>
                    <a:pt x="1501" y="21047"/>
                  </a:lnTo>
                  <a:lnTo>
                    <a:pt x="1321" y="21339"/>
                  </a:lnTo>
                  <a:lnTo>
                    <a:pt x="1093" y="21531"/>
                  </a:lnTo>
                  <a:lnTo>
                    <a:pt x="831" y="21600"/>
                  </a:lnTo>
                  <a:lnTo>
                    <a:pt x="568" y="21531"/>
                  </a:lnTo>
                  <a:lnTo>
                    <a:pt x="340" y="21339"/>
                  </a:lnTo>
                  <a:lnTo>
                    <a:pt x="160" y="21047"/>
                  </a:lnTo>
                  <a:lnTo>
                    <a:pt x="42" y="20677"/>
                  </a:lnTo>
                  <a:lnTo>
                    <a:pt x="0" y="20250"/>
                  </a:lnTo>
                  <a:lnTo>
                    <a:pt x="0" y="4050"/>
                  </a:lnTo>
                  <a:close/>
                </a:path>
              </a:pathLst>
            </a:custGeom>
            <a:noFill/>
            <a:ln w="6096" cap="flat">
              <a:solidFill>
                <a:srgbClr val="A8006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Line"/>
            <p:cNvSpPr/>
            <p:nvPr/>
          </p:nvSpPr>
          <p:spPr>
            <a:xfrm>
              <a:off x="3456432" y="144017"/>
              <a:ext cx="288036" cy="144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21600"/>
                  </a:lnTo>
                  <a:lnTo>
                    <a:pt x="14213" y="20498"/>
                  </a:lnTo>
                  <a:lnTo>
                    <a:pt x="17177" y="17431"/>
                  </a:lnTo>
                  <a:lnTo>
                    <a:pt x="19515" y="12754"/>
                  </a:lnTo>
                  <a:lnTo>
                    <a:pt x="21049" y="6825"/>
                  </a:lnTo>
                  <a:lnTo>
                    <a:pt x="21600" y="0"/>
                  </a:lnTo>
                </a:path>
              </a:pathLst>
            </a:custGeom>
            <a:noFill/>
            <a:ln w="6096" cap="flat">
              <a:solidFill>
                <a:srgbClr val="A8006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9" name="bg object 22"/>
          <p:cNvSpPr/>
          <p:nvPr/>
        </p:nvSpPr>
        <p:spPr>
          <a:xfrm>
            <a:off x="9729217" y="1898142"/>
            <a:ext cx="150114" cy="15011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2" name="bg object 23"/>
          <p:cNvGrpSpPr/>
          <p:nvPr/>
        </p:nvGrpSpPr>
        <p:grpSpPr>
          <a:xfrm>
            <a:off x="6275832" y="2117215"/>
            <a:ext cx="288037" cy="1656208"/>
            <a:chOff x="0" y="0"/>
            <a:chExt cx="288036" cy="1656207"/>
          </a:xfrm>
        </p:grpSpPr>
        <p:sp>
          <p:nvSpPr>
            <p:cNvPr id="20" name="Line"/>
            <p:cNvSpPr/>
            <p:nvPr/>
          </p:nvSpPr>
          <p:spPr>
            <a:xfrm>
              <a:off x="0" y="0"/>
              <a:ext cx="288037" cy="216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10800" y="7200"/>
                  </a:lnTo>
                  <a:lnTo>
                    <a:pt x="12382" y="2109"/>
                  </a:lnTo>
                  <a:lnTo>
                    <a:pt x="16200" y="0"/>
                  </a:lnTo>
                  <a:lnTo>
                    <a:pt x="18301" y="566"/>
                  </a:lnTo>
                  <a:lnTo>
                    <a:pt x="20018" y="2109"/>
                  </a:lnTo>
                  <a:lnTo>
                    <a:pt x="21175" y="4398"/>
                  </a:lnTo>
                  <a:lnTo>
                    <a:pt x="21600" y="7200"/>
                  </a:lnTo>
                  <a:lnTo>
                    <a:pt x="21049" y="11750"/>
                  </a:lnTo>
                  <a:lnTo>
                    <a:pt x="19515" y="15703"/>
                  </a:lnTo>
                  <a:lnTo>
                    <a:pt x="17177" y="18821"/>
                  </a:lnTo>
                  <a:lnTo>
                    <a:pt x="14213" y="20866"/>
                  </a:lnTo>
                  <a:lnTo>
                    <a:pt x="10800" y="21600"/>
                  </a:lnTo>
                  <a:lnTo>
                    <a:pt x="7387" y="20866"/>
                  </a:lnTo>
                  <a:lnTo>
                    <a:pt x="4423" y="18821"/>
                  </a:lnTo>
                  <a:lnTo>
                    <a:pt x="2085" y="15703"/>
                  </a:lnTo>
                  <a:lnTo>
                    <a:pt x="551" y="11750"/>
                  </a:lnTo>
                  <a:lnTo>
                    <a:pt x="0" y="7200"/>
                  </a:lnTo>
                </a:path>
              </a:pathLst>
            </a:custGeom>
            <a:noFill/>
            <a:ln w="6096" cap="flat">
              <a:solidFill>
                <a:srgbClr val="A8006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" name="Line"/>
            <p:cNvSpPr/>
            <p:nvPr/>
          </p:nvSpPr>
          <p:spPr>
            <a:xfrm flipH="1">
              <a:off x="288036" y="72008"/>
              <a:ext cx="1" cy="1584200"/>
            </a:xfrm>
            <a:prstGeom prst="line">
              <a:avLst/>
            </a:prstGeom>
            <a:noFill/>
            <a:ln w="6096" cap="flat">
              <a:solidFill>
                <a:srgbClr val="A8006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246683" y="190246"/>
            <a:ext cx="10479432" cy="8407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45920" y="3456433"/>
            <a:ext cx="7680960" cy="154305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5C3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37712" y="1142086"/>
            <a:ext cx="426339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650992" y="1419606"/>
            <a:ext cx="477316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3/10/24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36220">
              <a:lnSpc>
                <a:spcPts val="1650"/>
              </a:lnSpc>
            </a:pPr>
            <a:fld id="{81D60167-4931-47E6-BA6A-407CBD079E47}" type="slidenum">
              <a:rPr dirty="0"/>
              <a:pPr marL="236220">
                <a:lnSpc>
                  <a:spcPts val="165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5C3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3/10/24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36220">
              <a:lnSpc>
                <a:spcPts val="1650"/>
              </a:lnSpc>
            </a:pPr>
            <a:fld id="{81D60167-4931-47E6-BA6A-407CBD079E47}" type="slidenum">
              <a:rPr dirty="0"/>
              <a:pPr marL="236220">
                <a:lnSpc>
                  <a:spcPts val="165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3/10/24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36220">
              <a:lnSpc>
                <a:spcPts val="1650"/>
              </a:lnSpc>
            </a:pPr>
            <a:fld id="{81D60167-4931-47E6-BA6A-407CBD079E47}" type="slidenum">
              <a:rPr dirty="0"/>
              <a:pPr marL="236220">
                <a:lnSpc>
                  <a:spcPts val="165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22960" y="1913382"/>
            <a:ext cx="932688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45920" y="3456432"/>
            <a:ext cx="768096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36220">
              <a:lnSpc>
                <a:spcPts val="1650"/>
              </a:lnSpc>
            </a:pPr>
            <a:fld id="{81D60167-4931-47E6-BA6A-407CBD079E47}" type="slidenum">
              <a:rPr dirty="0"/>
              <a:pPr marL="236220">
                <a:lnSpc>
                  <a:spcPts val="165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5C3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36220">
              <a:lnSpc>
                <a:spcPts val="1650"/>
              </a:lnSpc>
            </a:pPr>
            <a:fld id="{81D60167-4931-47E6-BA6A-407CBD079E47}" type="slidenum">
              <a:rPr dirty="0"/>
              <a:pPr marL="236220">
                <a:lnSpc>
                  <a:spcPts val="165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5C3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37712" y="1142085"/>
            <a:ext cx="426339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650992" y="1419606"/>
            <a:ext cx="477316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3/10/24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36220">
              <a:lnSpc>
                <a:spcPts val="1650"/>
              </a:lnSpc>
            </a:pPr>
            <a:fld id="{81D60167-4931-47E6-BA6A-407CBD079E47}" type="slidenum">
              <a:rPr dirty="0"/>
              <a:pPr marL="236220">
                <a:lnSpc>
                  <a:spcPts val="165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5C3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3/10/24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36220">
              <a:lnSpc>
                <a:spcPts val="1650"/>
              </a:lnSpc>
            </a:pPr>
            <a:fld id="{81D60167-4931-47E6-BA6A-407CBD079E47}" type="slidenum">
              <a:rPr dirty="0"/>
              <a:pPr marL="236220">
                <a:lnSpc>
                  <a:spcPts val="165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3/10/24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36220">
              <a:lnSpc>
                <a:spcPts val="1650"/>
              </a:lnSpc>
            </a:pPr>
            <a:fld id="{81D60167-4931-47E6-BA6A-407CBD079E47}" type="slidenum">
              <a:rPr dirty="0"/>
              <a:pPr marL="236220">
                <a:lnSpc>
                  <a:spcPts val="165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720715"/>
            <a:ext cx="10972800" cy="451485"/>
          </a:xfrm>
          <a:prstGeom prst="rect">
            <a:avLst/>
          </a:prstGeom>
          <a:solidFill>
            <a:srgbClr val="0053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2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85313"/>
            <a:ext cx="10972800" cy="1323023"/>
          </a:xfrm>
        </p:spPr>
        <p:txBody>
          <a:bodyPr/>
          <a:lstStyle>
            <a:lvl1pPr algn="ctr">
              <a:defRPr sz="396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28950"/>
            <a:ext cx="10972800" cy="15773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Introduction to Parallel Computing, University of Oregon, IPCC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68E9D-7EE0-A64C-88B9-5C80C428C5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three-sisters.png"/>
          <p:cNvPicPr>
            <a:picLocks noChangeAspect="1"/>
          </p:cNvPicPr>
          <p:nvPr userDrawn="1"/>
        </p:nvPicPr>
        <p:blipFill>
          <a:blip r:embed="rId2"/>
          <a:srcRect b="19512"/>
          <a:stretch>
            <a:fillRect/>
          </a:stretch>
        </p:blipFill>
        <p:spPr>
          <a:xfrm>
            <a:off x="0" y="-2708"/>
            <a:ext cx="10972800" cy="115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95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hree-sisters.png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rcRect b="19512"/>
          <a:stretch>
            <a:fillRect/>
          </a:stretch>
        </p:blipFill>
        <p:spPr>
          <a:xfrm>
            <a:off x="0" y="-2708"/>
            <a:ext cx="10972800" cy="757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1" y="4522"/>
            <a:ext cx="10687050" cy="786911"/>
          </a:xfrm>
        </p:spPr>
        <p:txBody>
          <a:bodyPr/>
          <a:lstStyle>
            <a:lvl1pPr>
              <a:defRPr sz="3240" b="1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1" y="806897"/>
            <a:ext cx="10687050" cy="4931731"/>
          </a:xfrm>
        </p:spPr>
        <p:txBody>
          <a:bodyPr/>
          <a:lstStyle>
            <a:lvl1pPr>
              <a:buSzPct val="65000"/>
              <a:buFont typeface="Wingdings" charset="2"/>
              <a:buChar char="q"/>
              <a:defRPr/>
            </a:lvl1pPr>
            <a:lvl2pPr>
              <a:buSzPct val="65000"/>
              <a:buFont typeface="Lucida Grande"/>
              <a:buChar char="❍"/>
              <a:defRPr/>
            </a:lvl2pPr>
            <a:lvl3pPr>
              <a:buSzPct val="90000"/>
              <a:buFont typeface="Lucida Grande"/>
              <a:buChar char="◆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Introduction to Parallel Computing, University of Oregon, IPCC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21A90-E327-C84D-81B5-071D4C5C9F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59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g object 17"/>
          <p:cNvSpPr/>
          <p:nvPr/>
        </p:nvSpPr>
        <p:spPr>
          <a:xfrm>
            <a:off x="2" y="5522974"/>
            <a:ext cx="135635" cy="6476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246683" y="190246"/>
            <a:ext cx="5306698" cy="8407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876805" y="1416178"/>
            <a:ext cx="7290436" cy="213614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3966210"/>
            <a:ext cx="9326880" cy="1225868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2616042"/>
            <a:ext cx="9326880" cy="13501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44090-53BA-A642-97F1-42151C567A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5732145"/>
            <a:ext cx="5394960" cy="44005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Introduction to Parallel Computing, University of Oregon, IPCC</a:t>
            </a:r>
          </a:p>
        </p:txBody>
      </p:sp>
    </p:spTree>
    <p:extLst>
      <p:ext uri="{BB962C8B-B14F-4D97-AF65-F5344CB8AC3E}">
        <p14:creationId xmlns:p14="http://schemas.microsoft.com/office/powerpoint/2010/main" val="12695853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1" y="0"/>
            <a:ext cx="10687050" cy="786911"/>
          </a:xfrm>
        </p:spPr>
        <p:txBody>
          <a:bodyPr/>
          <a:lstStyle>
            <a:lvl1pPr>
              <a:defRPr b="1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" y="795814"/>
            <a:ext cx="5343754" cy="4964907"/>
          </a:xfrm>
        </p:spPr>
        <p:txBody>
          <a:bodyPr/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620"/>
            </a:lvl4pPr>
            <a:lvl5pPr>
              <a:defRPr sz="1620"/>
            </a:lvl5pPr>
            <a:lvl6pPr>
              <a:defRPr sz="162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29046" y="795814"/>
            <a:ext cx="5343754" cy="4964907"/>
          </a:xfrm>
        </p:spPr>
        <p:txBody>
          <a:bodyPr/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620"/>
            </a:lvl4pPr>
            <a:lvl5pPr>
              <a:defRPr sz="1620"/>
            </a:lvl5pPr>
            <a:lvl6pPr>
              <a:defRPr sz="162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11E1AC-38F6-0C44-A89D-462547A2D2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three-sisters.png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rcRect b="19512"/>
          <a:stretch>
            <a:fillRect/>
          </a:stretch>
        </p:blipFill>
        <p:spPr>
          <a:xfrm>
            <a:off x="0" y="-2708"/>
            <a:ext cx="10972800" cy="757088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5732145"/>
            <a:ext cx="5394960" cy="44005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Introduction to Parallel Computing, University of Oregon, IPC</a:t>
            </a:r>
          </a:p>
        </p:txBody>
      </p:sp>
    </p:spTree>
    <p:extLst>
      <p:ext uri="{BB962C8B-B14F-4D97-AF65-F5344CB8AC3E}">
        <p14:creationId xmlns:p14="http://schemas.microsoft.com/office/powerpoint/2010/main" val="2616567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44" userDrawn="1">
          <p15:clr>
            <a:srgbClr val="FBAE40"/>
          </p15:clr>
        </p15:guide>
        <p15:guide id="2" pos="3456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1" y="0"/>
            <a:ext cx="10687050" cy="786911"/>
          </a:xfrm>
        </p:spPr>
        <p:txBody>
          <a:bodyPr/>
          <a:lstStyle>
            <a:lvl1pPr>
              <a:defRPr b="1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805815"/>
            <a:ext cx="5343754" cy="575786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320" y="1381601"/>
            <a:ext cx="5343754" cy="4379119"/>
          </a:xfrm>
        </p:spPr>
        <p:txBody>
          <a:bodyPr/>
          <a:lstStyle>
            <a:lvl1pPr>
              <a:defRPr sz="2160"/>
            </a:lvl1pPr>
            <a:lvl2pPr>
              <a:defRPr sz="1800"/>
            </a:lvl2pPr>
            <a:lvl3pPr>
              <a:defRPr sz="162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046" y="805815"/>
            <a:ext cx="5343754" cy="575786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29046" y="1381601"/>
            <a:ext cx="5343754" cy="4379119"/>
          </a:xfrm>
        </p:spPr>
        <p:txBody>
          <a:bodyPr/>
          <a:lstStyle>
            <a:lvl1pPr>
              <a:defRPr sz="2160"/>
            </a:lvl1pPr>
            <a:lvl2pPr>
              <a:defRPr sz="1800"/>
            </a:lvl2pPr>
            <a:lvl3pPr>
              <a:defRPr sz="162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ABFDE-B9DE-0347-8949-80A077F734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5732145"/>
            <a:ext cx="5394960" cy="44005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Introduction to Parallel Computing, University of Oregon, IPCC</a:t>
            </a:r>
          </a:p>
        </p:txBody>
      </p:sp>
    </p:spTree>
    <p:extLst>
      <p:ext uri="{BB962C8B-B14F-4D97-AF65-F5344CB8AC3E}">
        <p14:creationId xmlns:p14="http://schemas.microsoft.com/office/powerpoint/2010/main" val="33604480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E865A7-7678-F840-B2ED-A6879803B9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51" y="4522"/>
            <a:ext cx="10382250" cy="786911"/>
          </a:xfrm>
        </p:spPr>
        <p:txBody>
          <a:bodyPr/>
          <a:lstStyle>
            <a:lvl1pPr>
              <a:defRPr sz="3240" b="1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5732145"/>
            <a:ext cx="5394960" cy="44005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Introduction to Parallel Computing, University of Oregon, IPCC</a:t>
            </a:r>
          </a:p>
        </p:txBody>
      </p:sp>
    </p:spTree>
    <p:extLst>
      <p:ext uri="{BB962C8B-B14F-4D97-AF65-F5344CB8AC3E}">
        <p14:creationId xmlns:p14="http://schemas.microsoft.com/office/powerpoint/2010/main" val="17280282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BC19F-FBA3-6448-9956-C922660208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5732145"/>
            <a:ext cx="5394960" cy="44005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Introduction to Parallel Computing, University of Oregon, IPCC</a:t>
            </a:r>
          </a:p>
        </p:txBody>
      </p:sp>
    </p:spTree>
    <p:extLst>
      <p:ext uri="{BB962C8B-B14F-4D97-AF65-F5344CB8AC3E}">
        <p14:creationId xmlns:p14="http://schemas.microsoft.com/office/powerpoint/2010/main" val="17209986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720715"/>
            <a:ext cx="10972800" cy="451485"/>
          </a:xfrm>
          <a:prstGeom prst="rect">
            <a:avLst/>
          </a:prstGeom>
          <a:solidFill>
            <a:srgbClr val="0053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2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85313"/>
            <a:ext cx="10972800" cy="1323023"/>
          </a:xfrm>
        </p:spPr>
        <p:txBody>
          <a:bodyPr/>
          <a:lstStyle>
            <a:lvl1pPr algn="ctr">
              <a:defRPr sz="396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028950"/>
            <a:ext cx="10972800" cy="15773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63840" y="5732145"/>
            <a:ext cx="2560320" cy="44005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68E9D-7EE0-A64C-88B9-5C80C428C5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three-sisters.png"/>
          <p:cNvPicPr>
            <a:picLocks noChangeAspect="1"/>
          </p:cNvPicPr>
          <p:nvPr userDrawn="1"/>
        </p:nvPicPr>
        <p:blipFill>
          <a:blip r:embed="rId2"/>
          <a:srcRect b="19512"/>
          <a:stretch>
            <a:fillRect/>
          </a:stretch>
        </p:blipFill>
        <p:spPr>
          <a:xfrm>
            <a:off x="0" y="-2708"/>
            <a:ext cx="10972800" cy="1153591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5732145"/>
            <a:ext cx="5394960" cy="440055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80" dirty="0" err="1" smtClean="0">
                <a:ln>
                  <a:noFill/>
                </a:ln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</a:lstStyle>
          <a:p>
            <a:pPr>
              <a:defRPr/>
            </a:pPr>
            <a:r>
              <a:rPr lang="en-US" dirty="0"/>
              <a:t>Introduction to Parallel Computing, University of Oregon, IPCC</a:t>
            </a:r>
          </a:p>
        </p:txBody>
      </p:sp>
    </p:spTree>
    <p:extLst>
      <p:ext uri="{BB962C8B-B14F-4D97-AF65-F5344CB8AC3E}">
        <p14:creationId xmlns:p14="http://schemas.microsoft.com/office/powerpoint/2010/main" val="39039893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1" y="4522"/>
            <a:ext cx="10687050" cy="786911"/>
          </a:xfrm>
        </p:spPr>
        <p:txBody>
          <a:bodyPr/>
          <a:lstStyle>
            <a:lvl1pPr>
              <a:defRPr sz="3240" b="1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" y="274320"/>
            <a:ext cx="10687050" cy="4931731"/>
          </a:xfrm>
        </p:spPr>
        <p:txBody>
          <a:bodyPr/>
          <a:lstStyle>
            <a:lvl1pPr>
              <a:buSzPct val="65000"/>
              <a:buFont typeface="Wingdings" charset="2"/>
              <a:buChar char="q"/>
              <a:defRPr/>
            </a:lvl1pPr>
            <a:lvl2pPr>
              <a:buSzPct val="65000"/>
              <a:buFont typeface="Lucida Grande"/>
              <a:buChar char="❍"/>
              <a:defRPr/>
            </a:lvl2pPr>
            <a:lvl3pPr>
              <a:buSzPct val="90000"/>
              <a:buFont typeface="Lucida Grande"/>
              <a:buChar char="◆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0174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3966210"/>
            <a:ext cx="9326880" cy="1225868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2616042"/>
            <a:ext cx="9326880" cy="13501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63840" y="5732145"/>
            <a:ext cx="2560320" cy="44005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D44090-53BA-A642-97F1-42151C567A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5732145"/>
            <a:ext cx="5394960" cy="440055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80" dirty="0" err="1" smtClean="0">
                <a:ln>
                  <a:noFill/>
                </a:ln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</a:lstStyle>
          <a:p>
            <a:pPr>
              <a:defRPr/>
            </a:pPr>
            <a:r>
              <a:rPr lang="en-US" dirty="0"/>
              <a:t>Introduction to Parallel Computing, University of Oregon, IPCC</a:t>
            </a:r>
          </a:p>
        </p:txBody>
      </p:sp>
    </p:spTree>
    <p:extLst>
      <p:ext uri="{BB962C8B-B14F-4D97-AF65-F5344CB8AC3E}">
        <p14:creationId xmlns:p14="http://schemas.microsoft.com/office/powerpoint/2010/main" val="15242881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1" y="0"/>
            <a:ext cx="10687050" cy="786911"/>
          </a:xfrm>
        </p:spPr>
        <p:txBody>
          <a:bodyPr/>
          <a:lstStyle>
            <a:lvl1pPr>
              <a:defRPr b="1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" y="795814"/>
            <a:ext cx="5343754" cy="4964907"/>
          </a:xfrm>
        </p:spPr>
        <p:txBody>
          <a:bodyPr/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620"/>
            </a:lvl4pPr>
            <a:lvl5pPr>
              <a:defRPr sz="1620"/>
            </a:lvl5pPr>
            <a:lvl6pPr>
              <a:defRPr sz="162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29046" y="795814"/>
            <a:ext cx="5343754" cy="4964907"/>
          </a:xfrm>
        </p:spPr>
        <p:txBody>
          <a:bodyPr/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620"/>
            </a:lvl4pPr>
            <a:lvl5pPr>
              <a:defRPr sz="1620"/>
            </a:lvl5pPr>
            <a:lvl6pPr>
              <a:defRPr sz="162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63840" y="5732145"/>
            <a:ext cx="2560320" cy="44005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11E1AC-38F6-0C44-A89D-462547A2D2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5732145"/>
            <a:ext cx="5394960" cy="440055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80" dirty="0" err="1" smtClean="0">
                <a:ln>
                  <a:noFill/>
                </a:ln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</a:lstStyle>
          <a:p>
            <a:pPr>
              <a:defRPr/>
            </a:pPr>
            <a:r>
              <a:rPr lang="en-US" dirty="0"/>
              <a:t>Introduction to Parallel Computing, University of Oregon, IPCC</a:t>
            </a:r>
          </a:p>
        </p:txBody>
      </p:sp>
    </p:spTree>
    <p:extLst>
      <p:ext uri="{BB962C8B-B14F-4D97-AF65-F5344CB8AC3E}">
        <p14:creationId xmlns:p14="http://schemas.microsoft.com/office/powerpoint/2010/main" val="930549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1" y="0"/>
            <a:ext cx="10687050" cy="786911"/>
          </a:xfrm>
        </p:spPr>
        <p:txBody>
          <a:bodyPr/>
          <a:lstStyle>
            <a:lvl1pPr>
              <a:defRPr b="1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805815"/>
            <a:ext cx="5343754" cy="575786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320" y="1381601"/>
            <a:ext cx="5343754" cy="4379119"/>
          </a:xfrm>
        </p:spPr>
        <p:txBody>
          <a:bodyPr/>
          <a:lstStyle>
            <a:lvl1pPr>
              <a:defRPr sz="2160"/>
            </a:lvl1pPr>
            <a:lvl2pPr>
              <a:defRPr sz="1800"/>
            </a:lvl2pPr>
            <a:lvl3pPr>
              <a:defRPr sz="162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046" y="805815"/>
            <a:ext cx="5343754" cy="575786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29046" y="1381601"/>
            <a:ext cx="5343754" cy="4379119"/>
          </a:xfrm>
        </p:spPr>
        <p:txBody>
          <a:bodyPr/>
          <a:lstStyle>
            <a:lvl1pPr>
              <a:defRPr sz="2160"/>
            </a:lvl1pPr>
            <a:lvl2pPr>
              <a:defRPr sz="1800"/>
            </a:lvl2pPr>
            <a:lvl3pPr>
              <a:defRPr sz="162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63840" y="5732145"/>
            <a:ext cx="2560320" cy="44005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2ABFDE-B9DE-0347-8949-80A077F734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0" y="5732145"/>
            <a:ext cx="5394960" cy="440055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80" dirty="0" err="1" smtClean="0">
                <a:ln>
                  <a:noFill/>
                </a:ln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</a:lstStyle>
          <a:p>
            <a:pPr>
              <a:defRPr/>
            </a:pPr>
            <a:r>
              <a:rPr lang="en-US" dirty="0"/>
              <a:t>Introduction to Parallel Computing, University of Oregon, IPCC</a:t>
            </a:r>
          </a:p>
        </p:txBody>
      </p:sp>
    </p:spTree>
    <p:extLst>
      <p:ext uri="{BB962C8B-B14F-4D97-AF65-F5344CB8AC3E}">
        <p14:creationId xmlns:p14="http://schemas.microsoft.com/office/powerpoint/2010/main" val="3003018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246683" y="190246"/>
            <a:ext cx="5306698" cy="8407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876805" y="1416178"/>
            <a:ext cx="7290436" cy="213614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63840" y="5732145"/>
            <a:ext cx="2560320" cy="44005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865A7-7678-F840-B2ED-A6879803B9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51" y="4522"/>
            <a:ext cx="10382250" cy="786911"/>
          </a:xfrm>
        </p:spPr>
        <p:txBody>
          <a:bodyPr/>
          <a:lstStyle>
            <a:lvl1pPr>
              <a:defRPr sz="3240" b="1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5732145"/>
            <a:ext cx="5394960" cy="440055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80" dirty="0" err="1" smtClean="0">
                <a:ln>
                  <a:noFill/>
                </a:ln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</a:lstStyle>
          <a:p>
            <a:pPr>
              <a:defRPr/>
            </a:pPr>
            <a:r>
              <a:rPr lang="en-US" dirty="0"/>
              <a:t>Introduction to Parallel Computing, University of Oregon, IPCC</a:t>
            </a:r>
          </a:p>
        </p:txBody>
      </p:sp>
    </p:spTree>
    <p:extLst>
      <p:ext uri="{BB962C8B-B14F-4D97-AF65-F5344CB8AC3E}">
        <p14:creationId xmlns:p14="http://schemas.microsoft.com/office/powerpoint/2010/main" val="17647692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28600"/>
            <a:ext cx="10332720" cy="411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74320" y="891540"/>
            <a:ext cx="10515600" cy="493776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17663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bg object 16"/>
          <p:cNvSpPr/>
          <p:nvPr/>
        </p:nvSpPr>
        <p:spPr>
          <a:xfrm>
            <a:off x="-1" y="6041135"/>
            <a:ext cx="10969753" cy="1295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" name="bg object 17"/>
          <p:cNvSpPr/>
          <p:nvPr/>
        </p:nvSpPr>
        <p:spPr>
          <a:xfrm>
            <a:off x="2" y="5522974"/>
            <a:ext cx="135635" cy="6476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" name="bg object 18"/>
          <p:cNvSpPr/>
          <p:nvPr/>
        </p:nvSpPr>
        <p:spPr>
          <a:xfrm>
            <a:off x="9759694" y="5465065"/>
            <a:ext cx="1094232" cy="574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246683" y="190246"/>
            <a:ext cx="5306698" cy="8407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48640" y="1419605"/>
            <a:ext cx="4773168" cy="40736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bg object 17"/>
          <p:cNvSpPr/>
          <p:nvPr/>
        </p:nvSpPr>
        <p:spPr>
          <a:xfrm>
            <a:off x="2" y="5522974"/>
            <a:ext cx="135635" cy="64769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246683" y="190246"/>
            <a:ext cx="5306698" cy="8407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22960" y="1913382"/>
            <a:ext cx="932688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45920" y="3456432"/>
            <a:ext cx="768096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36220">
              <a:lnSpc>
                <a:spcPts val="1650"/>
              </a:lnSpc>
            </a:pPr>
            <a:fld id="{81D60167-4931-47E6-BA6A-407CBD079E47}" type="slidenum">
              <a:rPr dirty="0"/>
              <a:pPr marL="236220">
                <a:lnSpc>
                  <a:spcPts val="165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5C3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36220">
              <a:lnSpc>
                <a:spcPts val="1650"/>
              </a:lnSpc>
            </a:pPr>
            <a:fld id="{81D60167-4931-47E6-BA6A-407CBD079E47}" type="slidenum">
              <a:rPr dirty="0"/>
              <a:pPr marL="236220">
                <a:lnSpc>
                  <a:spcPts val="165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7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7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548640" y="247174"/>
            <a:ext cx="9875520" cy="1193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48640" y="1440180"/>
            <a:ext cx="9875520" cy="4732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600" y="5627125"/>
            <a:ext cx="226024" cy="17953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indent="38100">
              <a:lnSpc>
                <a:spcPts val="1400"/>
              </a:lnSpc>
              <a:defRPr sz="1200">
                <a:solidFill>
                  <a:srgbClr val="999FA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38100" algn="l" defTabSz="914400" rtl="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ts val="1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27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7884" y="182194"/>
            <a:ext cx="2129027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F5C3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2608" y="2255407"/>
            <a:ext cx="569976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730752" y="5740147"/>
            <a:ext cx="35112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48640" y="5740147"/>
            <a:ext cx="25237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461040" y="5899732"/>
            <a:ext cx="448818" cy="4360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36220">
              <a:lnSpc>
                <a:spcPts val="1650"/>
              </a:lnSpc>
            </a:pPr>
            <a:fld id="{81D60167-4931-47E6-BA6A-407CBD079E47}" type="slidenum">
              <a:rPr dirty="0"/>
              <a:pPr marL="236220">
                <a:lnSpc>
                  <a:spcPts val="1650"/>
                </a:lnSpc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27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7883" y="182193"/>
            <a:ext cx="2129027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F5C3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2608" y="2255407"/>
            <a:ext cx="569976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730752" y="5740146"/>
            <a:ext cx="35112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48640" y="5740146"/>
            <a:ext cx="25237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3/10/24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461040" y="5899731"/>
            <a:ext cx="448818" cy="4360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36220">
              <a:lnSpc>
                <a:spcPts val="1650"/>
              </a:lnSpc>
            </a:pPr>
            <a:fld id="{81D60167-4931-47E6-BA6A-407CBD079E47}" type="slidenum">
              <a:rPr dirty="0"/>
              <a:pPr marL="236220">
                <a:lnSpc>
                  <a:spcPts val="1650"/>
                </a:lnSpc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20715"/>
            <a:ext cx="10424160" cy="451485"/>
          </a:xfrm>
          <a:prstGeom prst="rect">
            <a:avLst/>
          </a:prstGeom>
          <a:solidFill>
            <a:srgbClr val="0053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20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85751" y="247174"/>
            <a:ext cx="10382250" cy="78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5751" y="1042242"/>
            <a:ext cx="10382250" cy="473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5732145"/>
            <a:ext cx="5394960" cy="440055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80" dirty="0" err="1" smtClean="0">
                <a:ln>
                  <a:noFill/>
                </a:ln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</a:lstStyle>
          <a:p>
            <a:pPr>
              <a:defRPr/>
            </a:pPr>
            <a:r>
              <a:rPr lang="en-US" dirty="0"/>
              <a:t>Introduction to Parallel Computing, University of Oregon, IPCC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5732145"/>
            <a:ext cx="2560320" cy="440055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80" smtClean="0">
                <a:solidFill>
                  <a:srgbClr val="FFFFFF"/>
                </a:solidFill>
                <a:latin typeface="Times New Roman"/>
                <a:ea typeface="+mn-ea"/>
                <a:cs typeface="Times New Roman"/>
              </a:defRPr>
            </a:lvl1pPr>
          </a:lstStyle>
          <a:p>
            <a:pPr>
              <a:defRPr/>
            </a:pPr>
            <a:fld id="{35D977DA-7179-4E4A-8476-A426C303D23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1" name="Picture 7" descr="UO_Signature_stckd_4c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691" y="5732145"/>
            <a:ext cx="453390" cy="410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5943600" y="5732145"/>
            <a:ext cx="3017520" cy="440055"/>
          </a:xfrm>
          <a:prstGeom prst="rect">
            <a:avLst/>
          </a:prstGeom>
        </p:spPr>
        <p:txBody>
          <a:bodyPr vert="horz" lIns="82296" tIns="82296" rIns="82296" bIns="82296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 err="1" smtClean="0">
                <a:ln>
                  <a:noFill/>
                </a:ln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</a:lstStyle>
          <a:p>
            <a:pPr marL="0" marR="0" lvl="0" indent="0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Lecture 1 – Overview</a:t>
            </a:r>
          </a:p>
        </p:txBody>
      </p:sp>
    </p:spTree>
    <p:extLst>
      <p:ext uri="{BB962C8B-B14F-4D97-AF65-F5344CB8AC3E}">
        <p14:creationId xmlns:p14="http://schemas.microsoft.com/office/powerpoint/2010/main" val="805445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p:hf hdr="0" dt="0"/>
  <p:txStyles>
    <p:titleStyle>
      <a:lvl1pPr algn="l" defTabSz="411480" rtl="0" eaLnBrk="1" fontAlgn="base" hangingPunct="1">
        <a:spcBef>
          <a:spcPct val="0"/>
        </a:spcBef>
        <a:spcAft>
          <a:spcPct val="0"/>
        </a:spcAft>
        <a:defRPr sz="36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algn="ctr" defTabSz="411480" rtl="0" eaLnBrk="1" fontAlgn="base" hangingPunct="1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11480" rtl="0" eaLnBrk="1" fontAlgn="base" hangingPunct="1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11480" rtl="0" eaLnBrk="1" fontAlgn="base" hangingPunct="1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11480" rtl="0" eaLnBrk="1" fontAlgn="base" hangingPunct="1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11480" algn="ctr" defTabSz="411480" rtl="0" eaLnBrk="1" fontAlgn="base" hangingPunct="1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822960" algn="ctr" defTabSz="411480" rtl="0" eaLnBrk="1" fontAlgn="base" hangingPunct="1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234440" algn="ctr" defTabSz="411480" rtl="0" eaLnBrk="1" fontAlgn="base" hangingPunct="1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645920" algn="ctr" defTabSz="411480" rtl="0" eaLnBrk="1" fontAlgn="base" hangingPunct="1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08610" indent="-308610" algn="l" defTabSz="41148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8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668655" indent="-257175" algn="l" defTabSz="41148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52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2pPr>
      <a:lvl3pPr marL="1028700" indent="-205740" algn="l" defTabSz="41148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16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440180" indent="-205740" algn="l" defTabSz="41148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1851660" indent="-205740" algn="l" defTabSz="41148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8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20715"/>
            <a:ext cx="10424160" cy="451485"/>
          </a:xfrm>
          <a:prstGeom prst="rect">
            <a:avLst/>
          </a:prstGeom>
          <a:solidFill>
            <a:srgbClr val="0053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20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85751" y="247174"/>
            <a:ext cx="10382250" cy="78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5751" y="1042242"/>
            <a:ext cx="10382250" cy="473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31" name="Picture 7" descr="UO_Signature_stckd_4c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691" y="5732145"/>
            <a:ext cx="453390" cy="410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5732145"/>
            <a:ext cx="5394960" cy="440055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80" dirty="0" err="1" smtClean="0">
                <a:ln>
                  <a:noFill/>
                </a:ln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</a:lstStyle>
          <a:p>
            <a:pPr>
              <a:defRPr/>
            </a:pPr>
            <a:r>
              <a:rPr lang="en-US" dirty="0"/>
              <a:t>Introduction to Parallel Computing, University of Oregon, IPCC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5732145"/>
            <a:ext cx="2560320" cy="440055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80" smtClean="0">
                <a:solidFill>
                  <a:srgbClr val="FFFFFF"/>
                </a:solidFill>
                <a:latin typeface="Times New Roman"/>
                <a:ea typeface="+mn-ea"/>
                <a:cs typeface="Times New Roman"/>
              </a:defRPr>
            </a:lvl1pPr>
          </a:lstStyle>
          <a:p>
            <a:pPr>
              <a:defRPr/>
            </a:pPr>
            <a:fld id="{35D977DA-7179-4E4A-8476-A426C303D23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5943600" y="5732145"/>
            <a:ext cx="3017520" cy="440055"/>
          </a:xfrm>
          <a:prstGeom prst="rect">
            <a:avLst/>
          </a:prstGeom>
        </p:spPr>
        <p:txBody>
          <a:bodyPr vert="horz" lIns="82296" tIns="82296" rIns="82296" bIns="82296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 err="1" smtClean="0">
                <a:ln>
                  <a:noFill/>
                </a:ln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</a:lstStyle>
          <a:p>
            <a:pPr marL="0" marR="0" lvl="0" indent="0" algn="l" defTabSz="4114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8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Lecture 2 – Parallel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75452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hf hdr="0" ftr="0" dt="0"/>
  <p:txStyles>
    <p:titleStyle>
      <a:lvl1pPr algn="l" defTabSz="411480" rtl="0" eaLnBrk="1" fontAlgn="base" hangingPunct="1">
        <a:spcBef>
          <a:spcPct val="0"/>
        </a:spcBef>
        <a:spcAft>
          <a:spcPct val="0"/>
        </a:spcAft>
        <a:defRPr sz="36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algn="ctr" defTabSz="411480" rtl="0" eaLnBrk="1" fontAlgn="base" hangingPunct="1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11480" rtl="0" eaLnBrk="1" fontAlgn="base" hangingPunct="1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11480" rtl="0" eaLnBrk="1" fontAlgn="base" hangingPunct="1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11480" rtl="0" eaLnBrk="1" fontAlgn="base" hangingPunct="1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11480" algn="ctr" defTabSz="411480" rtl="0" eaLnBrk="1" fontAlgn="base" hangingPunct="1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822960" algn="ctr" defTabSz="411480" rtl="0" eaLnBrk="1" fontAlgn="base" hangingPunct="1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234440" algn="ctr" defTabSz="411480" rtl="0" eaLnBrk="1" fontAlgn="base" hangingPunct="1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645920" algn="ctr" defTabSz="411480" rtl="0" eaLnBrk="1" fontAlgn="base" hangingPunct="1">
        <a:spcBef>
          <a:spcPct val="0"/>
        </a:spcBef>
        <a:spcAft>
          <a:spcPct val="0"/>
        </a:spcAft>
        <a:defRPr sz="396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08610" indent="-308610" algn="l" defTabSz="41148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8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668655" indent="-257175" algn="l" defTabSz="41148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52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2pPr>
      <a:lvl3pPr marL="1028700" indent="-205740" algn="l" defTabSz="41148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16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440180" indent="-205740" algn="l" defTabSz="41148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1851660" indent="-205740" algn="l" defTabSz="41148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800" b="0" i="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26314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41148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cw.mit.edu/courses/electrical-engineering-and-computer-science/6-172-performance-engineering-of-software-systems-fall-2018/lecture-slides/MIT6_172F18_lec6.pdf" TargetMode="External"/><Relationship Id="rId4" Type="http://schemas.openxmlformats.org/officeDocument/2006/relationships/hyperlink" Target="https://en.wikipedia.org/wiki/Moore's_law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cs.umass.edu/ece/andras/courses/ECE668/Mylectures/Introduction_to_Multi_Core.pdf" TargetMode="External"/><Relationship Id="rId3" Type="http://schemas.openxmlformats.org/officeDocument/2006/relationships/hyperlink" Target="http://www.nxp.com/files-static/32bit/doc/ref_manual/EMBMCRM.pdf" TargetMode="External"/><Relationship Id="rId7" Type="http://schemas.openxmlformats.org/officeDocument/2006/relationships/image" Target="../media/image18.jpeg"/><Relationship Id="rId2" Type="http://schemas.openxmlformats.org/officeDocument/2006/relationships/hyperlink" Target="http://www.gotw.ca/publications/concurrency-ddj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xp.com/files-static/32bit/doc/ref_manual/EMBMCRM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://www.nxp.com/files-static/32bit/doc/ref_manual/EMBMCRM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reilly.com/library/view/algorithms-and-parallel/9780470934630/c02-sec1-0007.x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-core_processor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s.umass.edu/ece/andras/courses/ECE668/Mylectures/Introduction_to_Multi_Core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fmcet.in/CSE/CS6801_uw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xp.com/files-static/32bit/doc/ref_manual/EMBMCRM.pdf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tekio.com/blog/introduction-heterogeneous-multicore-processing-architecture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mbeddedartists.com/heterogeneous-multi-core-processing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umd.edu/class/spring2015/cmsc411-0201/lectures/lecture22-interconnects.pdf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md.edu/class/spring2015/cmsc411-0201/lectures/lecture22-interconnects.pdf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md.edu/class/spring2015/cmsc411-0201/lectures/lecture22-interconnects.pdf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www.cs.umd.edu/class/spring2015/cmsc411-0201/lectures/lecture22-interconnects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hyperlink" Target="http://www.ecs.umass.edu/ece/andras/courses/ECE668/Mylectures/Introduction_to_Multi_Cor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course.ece.cmu.edu/~ece600/lectures/lecture17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://course.ece.cmu.edu/~ece600/lectures/lecture1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course.ece.cmu.edu/~ece600/lectures/lecture17.pd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laboutcircuits.com/technical-articles/introduction-to-real-time-embedded-systems/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saglobal.org/wp-content/uploads/2019/05/Trends-of-Future-EE-Architectures.pdf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eeksforgeeks.org/preemptive-and-non-preemptive-scheduling/" TargetMode="Externa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saglobal.org/wp-content/uploads/2019/05/Trends-of-Future-EE-Architectures.pdf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mbedded.com/design/operating-systems/4006706/Multitasking-alternatives-and-the-perils-of-preemption" TargetMode="Externa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searchgate.net/figure/Basic-and-extended-task-model-adapted-from-OSE05_fig17_261989601" TargetMode="External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6.png"/><Relationship Id="rId21" Type="http://schemas.openxmlformats.org/officeDocument/2006/relationships/image" Target="../media/image101.png"/><Relationship Id="rId42" Type="http://schemas.openxmlformats.org/officeDocument/2006/relationships/image" Target="../media/image122.png"/><Relationship Id="rId47" Type="http://schemas.openxmlformats.org/officeDocument/2006/relationships/image" Target="../media/image127.png"/><Relationship Id="rId63" Type="http://schemas.openxmlformats.org/officeDocument/2006/relationships/image" Target="../media/image143.png"/><Relationship Id="rId68" Type="http://schemas.openxmlformats.org/officeDocument/2006/relationships/image" Target="../media/image148.png"/><Relationship Id="rId84" Type="http://schemas.openxmlformats.org/officeDocument/2006/relationships/image" Target="../media/image164.png"/><Relationship Id="rId89" Type="http://schemas.openxmlformats.org/officeDocument/2006/relationships/image" Target="../media/image169.png"/><Relationship Id="rId16" Type="http://schemas.openxmlformats.org/officeDocument/2006/relationships/image" Target="../media/image96.png"/><Relationship Id="rId11" Type="http://schemas.openxmlformats.org/officeDocument/2006/relationships/image" Target="../media/image91.png"/><Relationship Id="rId32" Type="http://schemas.openxmlformats.org/officeDocument/2006/relationships/image" Target="../media/image112.png"/><Relationship Id="rId37" Type="http://schemas.openxmlformats.org/officeDocument/2006/relationships/image" Target="../media/image117.png"/><Relationship Id="rId53" Type="http://schemas.openxmlformats.org/officeDocument/2006/relationships/image" Target="../media/image133.png"/><Relationship Id="rId58" Type="http://schemas.openxmlformats.org/officeDocument/2006/relationships/image" Target="../media/image138.png"/><Relationship Id="rId74" Type="http://schemas.openxmlformats.org/officeDocument/2006/relationships/image" Target="../media/image154.png"/><Relationship Id="rId79" Type="http://schemas.openxmlformats.org/officeDocument/2006/relationships/image" Target="../media/image159.png"/><Relationship Id="rId5" Type="http://schemas.openxmlformats.org/officeDocument/2006/relationships/image" Target="../media/image85.png"/><Relationship Id="rId90" Type="http://schemas.openxmlformats.org/officeDocument/2006/relationships/image" Target="../media/image170.png"/><Relationship Id="rId95" Type="http://schemas.openxmlformats.org/officeDocument/2006/relationships/image" Target="../media/image175.png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Relationship Id="rId43" Type="http://schemas.openxmlformats.org/officeDocument/2006/relationships/image" Target="../media/image123.png"/><Relationship Id="rId48" Type="http://schemas.openxmlformats.org/officeDocument/2006/relationships/image" Target="../media/image128.png"/><Relationship Id="rId64" Type="http://schemas.openxmlformats.org/officeDocument/2006/relationships/image" Target="../media/image144.png"/><Relationship Id="rId69" Type="http://schemas.openxmlformats.org/officeDocument/2006/relationships/image" Target="../media/image149.png"/><Relationship Id="rId8" Type="http://schemas.openxmlformats.org/officeDocument/2006/relationships/image" Target="../media/image88.png"/><Relationship Id="rId51" Type="http://schemas.openxmlformats.org/officeDocument/2006/relationships/image" Target="../media/image131.png"/><Relationship Id="rId72" Type="http://schemas.openxmlformats.org/officeDocument/2006/relationships/image" Target="../media/image152.png"/><Relationship Id="rId80" Type="http://schemas.openxmlformats.org/officeDocument/2006/relationships/image" Target="../media/image160.png"/><Relationship Id="rId85" Type="http://schemas.openxmlformats.org/officeDocument/2006/relationships/image" Target="../media/image165.png"/><Relationship Id="rId93" Type="http://schemas.openxmlformats.org/officeDocument/2006/relationships/image" Target="../media/image173.png"/><Relationship Id="rId3" Type="http://schemas.openxmlformats.org/officeDocument/2006/relationships/image" Target="../media/image83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33" Type="http://schemas.openxmlformats.org/officeDocument/2006/relationships/image" Target="../media/image113.png"/><Relationship Id="rId38" Type="http://schemas.openxmlformats.org/officeDocument/2006/relationships/image" Target="../media/image118.png"/><Relationship Id="rId46" Type="http://schemas.openxmlformats.org/officeDocument/2006/relationships/image" Target="../media/image126.png"/><Relationship Id="rId59" Type="http://schemas.openxmlformats.org/officeDocument/2006/relationships/image" Target="../media/image139.png"/><Relationship Id="rId67" Type="http://schemas.openxmlformats.org/officeDocument/2006/relationships/image" Target="../media/image147.png"/><Relationship Id="rId20" Type="http://schemas.openxmlformats.org/officeDocument/2006/relationships/image" Target="../media/image100.png"/><Relationship Id="rId41" Type="http://schemas.openxmlformats.org/officeDocument/2006/relationships/image" Target="../media/image121.png"/><Relationship Id="rId54" Type="http://schemas.openxmlformats.org/officeDocument/2006/relationships/image" Target="../media/image134.png"/><Relationship Id="rId62" Type="http://schemas.openxmlformats.org/officeDocument/2006/relationships/image" Target="../media/image142.png"/><Relationship Id="rId70" Type="http://schemas.openxmlformats.org/officeDocument/2006/relationships/image" Target="../media/image150.png"/><Relationship Id="rId75" Type="http://schemas.openxmlformats.org/officeDocument/2006/relationships/image" Target="../media/image155.png"/><Relationship Id="rId83" Type="http://schemas.openxmlformats.org/officeDocument/2006/relationships/image" Target="../media/image163.png"/><Relationship Id="rId88" Type="http://schemas.openxmlformats.org/officeDocument/2006/relationships/image" Target="../media/image168.png"/><Relationship Id="rId91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36" Type="http://schemas.openxmlformats.org/officeDocument/2006/relationships/image" Target="../media/image116.png"/><Relationship Id="rId49" Type="http://schemas.openxmlformats.org/officeDocument/2006/relationships/image" Target="../media/image129.png"/><Relationship Id="rId57" Type="http://schemas.openxmlformats.org/officeDocument/2006/relationships/image" Target="../media/image137.png"/><Relationship Id="rId10" Type="http://schemas.openxmlformats.org/officeDocument/2006/relationships/image" Target="../media/image90.png"/><Relationship Id="rId31" Type="http://schemas.openxmlformats.org/officeDocument/2006/relationships/image" Target="../media/image111.png"/><Relationship Id="rId44" Type="http://schemas.openxmlformats.org/officeDocument/2006/relationships/image" Target="../media/image124.png"/><Relationship Id="rId52" Type="http://schemas.openxmlformats.org/officeDocument/2006/relationships/image" Target="../media/image132.png"/><Relationship Id="rId60" Type="http://schemas.openxmlformats.org/officeDocument/2006/relationships/image" Target="../media/image140.png"/><Relationship Id="rId65" Type="http://schemas.openxmlformats.org/officeDocument/2006/relationships/image" Target="../media/image145.png"/><Relationship Id="rId73" Type="http://schemas.openxmlformats.org/officeDocument/2006/relationships/image" Target="../media/image153.png"/><Relationship Id="rId78" Type="http://schemas.openxmlformats.org/officeDocument/2006/relationships/image" Target="../media/image158.png"/><Relationship Id="rId81" Type="http://schemas.openxmlformats.org/officeDocument/2006/relationships/image" Target="../media/image161.png"/><Relationship Id="rId86" Type="http://schemas.openxmlformats.org/officeDocument/2006/relationships/image" Target="../media/image166.png"/><Relationship Id="rId94" Type="http://schemas.openxmlformats.org/officeDocument/2006/relationships/image" Target="../media/image174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9" Type="http://schemas.openxmlformats.org/officeDocument/2006/relationships/image" Target="../media/image119.png"/><Relationship Id="rId34" Type="http://schemas.openxmlformats.org/officeDocument/2006/relationships/image" Target="../media/image114.png"/><Relationship Id="rId50" Type="http://schemas.openxmlformats.org/officeDocument/2006/relationships/image" Target="../media/image130.png"/><Relationship Id="rId55" Type="http://schemas.openxmlformats.org/officeDocument/2006/relationships/image" Target="../media/image135.png"/><Relationship Id="rId76" Type="http://schemas.openxmlformats.org/officeDocument/2006/relationships/image" Target="../media/image156.png"/><Relationship Id="rId7" Type="http://schemas.openxmlformats.org/officeDocument/2006/relationships/image" Target="../media/image87.png"/><Relationship Id="rId71" Type="http://schemas.openxmlformats.org/officeDocument/2006/relationships/image" Target="../media/image151.png"/><Relationship Id="rId92" Type="http://schemas.openxmlformats.org/officeDocument/2006/relationships/image" Target="../media/image172.png"/><Relationship Id="rId2" Type="http://schemas.openxmlformats.org/officeDocument/2006/relationships/image" Target="../media/image82.png"/><Relationship Id="rId29" Type="http://schemas.openxmlformats.org/officeDocument/2006/relationships/image" Target="../media/image109.png"/><Relationship Id="rId24" Type="http://schemas.openxmlformats.org/officeDocument/2006/relationships/image" Target="../media/image104.png"/><Relationship Id="rId40" Type="http://schemas.openxmlformats.org/officeDocument/2006/relationships/image" Target="../media/image120.png"/><Relationship Id="rId45" Type="http://schemas.openxmlformats.org/officeDocument/2006/relationships/image" Target="../media/image125.png"/><Relationship Id="rId66" Type="http://schemas.openxmlformats.org/officeDocument/2006/relationships/image" Target="../media/image146.png"/><Relationship Id="rId87" Type="http://schemas.openxmlformats.org/officeDocument/2006/relationships/image" Target="../media/image167.png"/><Relationship Id="rId61" Type="http://schemas.openxmlformats.org/officeDocument/2006/relationships/image" Target="../media/image141.png"/><Relationship Id="rId82" Type="http://schemas.openxmlformats.org/officeDocument/2006/relationships/image" Target="../media/image162.png"/><Relationship Id="rId19" Type="http://schemas.openxmlformats.org/officeDocument/2006/relationships/image" Target="../media/image99.png"/><Relationship Id="rId14" Type="http://schemas.openxmlformats.org/officeDocument/2006/relationships/image" Target="../media/image94.png"/><Relationship Id="rId30" Type="http://schemas.openxmlformats.org/officeDocument/2006/relationships/image" Target="../media/image110.png"/><Relationship Id="rId35" Type="http://schemas.openxmlformats.org/officeDocument/2006/relationships/image" Target="../media/image115.png"/><Relationship Id="rId56" Type="http://schemas.openxmlformats.org/officeDocument/2006/relationships/image" Target="../media/image136.png"/><Relationship Id="rId77" Type="http://schemas.openxmlformats.org/officeDocument/2006/relationships/image" Target="../media/image15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gsaglobal.org/wp-content/uploads/2019/05/Trends-of-Future-EE-Architectures.pdf" TargetMode="External"/><Relationship Id="rId4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MULTICORE ARCHITECTURE &amp;  PROGRAMMING"/>
          <p:cNvSpPr txBox="1"/>
          <p:nvPr/>
        </p:nvSpPr>
        <p:spPr>
          <a:xfrm>
            <a:off x="1080000" y="2132466"/>
            <a:ext cx="9619298" cy="1413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R="5080" indent="12700">
              <a:lnSpc>
                <a:spcPts val="4800"/>
              </a:lnSpc>
              <a:spcBef>
                <a:spcPts val="700"/>
              </a:spcBef>
              <a:defRPr sz="4500" spc="-40">
                <a:latin typeface="Arial"/>
                <a:ea typeface="Arial"/>
                <a:cs typeface="Arial"/>
                <a:sym typeface="Arial"/>
              </a:defRPr>
            </a:pPr>
            <a:r>
              <a:rPr sz="3200" dirty="0"/>
              <a:t>MULTICORE</a:t>
            </a:r>
            <a:r>
              <a:rPr dirty="0"/>
              <a:t> </a:t>
            </a:r>
            <a:r>
              <a:rPr sz="3200" spc="-5" dirty="0"/>
              <a:t>ARCHITECTURE</a:t>
            </a:r>
            <a:r>
              <a:rPr sz="3200" spc="-240" dirty="0"/>
              <a:t> </a:t>
            </a:r>
            <a:r>
              <a:rPr sz="3200" spc="0" dirty="0"/>
              <a:t>&amp;  PROGRAMMING</a:t>
            </a:r>
            <a:endParaRPr lang="en-US" sz="3200" spc="0" dirty="0"/>
          </a:p>
          <a:p>
            <a:pPr marR="5080" indent="12700">
              <a:lnSpc>
                <a:spcPts val="4800"/>
              </a:lnSpc>
              <a:spcBef>
                <a:spcPts val="700"/>
              </a:spcBef>
              <a:defRPr sz="4500" spc="-40">
                <a:latin typeface="Arial"/>
                <a:ea typeface="Arial"/>
                <a:cs typeface="Arial"/>
                <a:sym typeface="Arial"/>
              </a:defRPr>
            </a:pPr>
            <a:r>
              <a:rPr lang="en-US" sz="3200" spc="0" dirty="0"/>
              <a:t>L-T-P  2-0-1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object 2"/>
          <p:cNvSpPr txBox="1">
            <a:spLocks noGrp="1"/>
          </p:cNvSpPr>
          <p:nvPr>
            <p:ph type="title"/>
          </p:nvPr>
        </p:nvSpPr>
        <p:spPr>
          <a:xfrm>
            <a:off x="246683" y="190245"/>
            <a:ext cx="2909572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- Drivers  </a:t>
            </a:r>
            <a:r>
              <a:rPr>
                <a:solidFill>
                  <a:srgbClr val="A80062"/>
                </a:solidFill>
              </a:rPr>
              <a:t>Moore’s</a:t>
            </a:r>
            <a:r>
              <a:rPr spc="0">
                <a:solidFill>
                  <a:srgbClr val="A80062"/>
                </a:solidFill>
              </a:rPr>
              <a:t> </a:t>
            </a:r>
            <a:r>
              <a:rPr>
                <a:solidFill>
                  <a:srgbClr val="A80062"/>
                </a:solidFill>
              </a:rPr>
              <a:t>law</a:t>
            </a:r>
          </a:p>
        </p:txBody>
      </p:sp>
      <p:sp>
        <p:nvSpPr>
          <p:cNvPr id="128" name="object 3"/>
          <p:cNvSpPr/>
          <p:nvPr/>
        </p:nvSpPr>
        <p:spPr>
          <a:xfrm>
            <a:off x="5484877" y="880873"/>
            <a:ext cx="4905757" cy="372770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9" name="object 4"/>
          <p:cNvSpPr/>
          <p:nvPr/>
        </p:nvSpPr>
        <p:spPr>
          <a:xfrm>
            <a:off x="181354" y="1604773"/>
            <a:ext cx="4933190" cy="18821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0" name="object 5"/>
          <p:cNvSpPr txBox="1"/>
          <p:nvPr/>
        </p:nvSpPr>
        <p:spPr>
          <a:xfrm>
            <a:off x="181355" y="1604772"/>
            <a:ext cx="4933318" cy="1800493"/>
          </a:xfrm>
          <a:prstGeom prst="rect">
            <a:avLst/>
          </a:prstGeom>
          <a:ln w="6096">
            <a:solidFill>
              <a:srgbClr val="B1B3B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251459" marR="244475" indent="-160654">
              <a:spcBef>
                <a:spcPts val="3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-5"/>
              <a:t>Moore's </a:t>
            </a:r>
            <a:r>
              <a:rPr spc="0"/>
              <a:t>law is </a:t>
            </a:r>
            <a:r>
              <a:rPr spc="-5"/>
              <a:t>the observation that </a:t>
            </a:r>
            <a:r>
              <a:rPr spc="-10"/>
              <a:t>the  </a:t>
            </a:r>
            <a:r>
              <a:rPr spc="-5"/>
              <a:t>number of transistors </a:t>
            </a:r>
            <a:r>
              <a:rPr spc="0"/>
              <a:t>in a </a:t>
            </a:r>
            <a:r>
              <a:rPr spc="-5"/>
              <a:t>dense </a:t>
            </a:r>
            <a:r>
              <a:rPr spc="-10"/>
              <a:t>integrated  </a:t>
            </a:r>
            <a:r>
              <a:rPr spc="-5"/>
              <a:t>circuit (IC) </a:t>
            </a:r>
            <a:r>
              <a:rPr spc="0"/>
              <a:t>doubles </a:t>
            </a:r>
            <a:r>
              <a:rPr spc="-5"/>
              <a:t>about every two</a:t>
            </a:r>
            <a:r>
              <a:rPr spc="-34"/>
              <a:t> </a:t>
            </a:r>
            <a:r>
              <a:rPr spc="-10"/>
              <a:t>years</a:t>
            </a:r>
          </a:p>
          <a:p>
            <a:pPr>
              <a:defRPr sz="2700">
                <a:latin typeface="Arial"/>
                <a:ea typeface="Arial"/>
                <a:cs typeface="Arial"/>
                <a:sym typeface="Arial"/>
              </a:defRPr>
            </a:pPr>
            <a:endParaRPr spc="-10"/>
          </a:p>
          <a:p>
            <a:pPr marL="251459" marR="241934" indent="-160654"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04"/>
              <a:t> </a:t>
            </a:r>
            <a:r>
              <a:rPr spc="-10"/>
              <a:t>As </a:t>
            </a:r>
            <a:r>
              <a:rPr spc="-5"/>
              <a:t>the number of transistors increases, </a:t>
            </a:r>
            <a:r>
              <a:rPr spc="-170"/>
              <a:t>the  </a:t>
            </a:r>
            <a:r>
              <a:rPr spc="-5"/>
              <a:t>number of </a:t>
            </a:r>
            <a:r>
              <a:rPr spc="-10"/>
              <a:t>cores </a:t>
            </a:r>
            <a:r>
              <a:rPr spc="-5"/>
              <a:t>increases</a:t>
            </a:r>
            <a:r>
              <a:rPr spc="-15"/>
              <a:t> </a:t>
            </a:r>
            <a:r>
              <a:rPr spc="-5"/>
              <a:t>accordingly</a:t>
            </a:r>
          </a:p>
        </p:txBody>
      </p:sp>
      <p:sp>
        <p:nvSpPr>
          <p:cNvPr id="131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10</a:t>
            </a:fld>
            <a:endParaRPr/>
          </a:p>
        </p:txBody>
      </p:sp>
      <p:sp>
        <p:nvSpPr>
          <p:cNvPr id="132" name="object 6"/>
          <p:cNvSpPr txBox="1"/>
          <p:nvPr/>
        </p:nvSpPr>
        <p:spPr>
          <a:xfrm>
            <a:off x="5367020" y="4653662"/>
            <a:ext cx="5153662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700" u="sng" spc="-5">
                <a:solidFill>
                  <a:srgbClr val="738BB4"/>
                </a:solidFill>
                <a:uFill>
                  <a:solidFill>
                    <a:srgbClr val="738BB4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https://en.wikipedia.org/wiki/Moore%27s_law</a:t>
            </a:r>
          </a:p>
          <a:p>
            <a:pPr marR="5080" indent="12700">
              <a:defRPr sz="700" u="sng" spc="-5">
                <a:solidFill>
                  <a:srgbClr val="738BB4"/>
                </a:solidFill>
                <a:uFill>
                  <a:solidFill>
                    <a:srgbClr val="738BB4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https://ocw.mit.edu/courses/electrical-engineering-and-computer-science/6-172-performance-engineering-of-software-systems-fall-  2018/lecture-slides/MIT6_172F18_lec6.pdf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object 2"/>
          <p:cNvSpPr txBox="1">
            <a:spLocks noGrp="1"/>
          </p:cNvSpPr>
          <p:nvPr>
            <p:ph type="title"/>
          </p:nvPr>
        </p:nvSpPr>
        <p:spPr>
          <a:xfrm>
            <a:off x="246683" y="190246"/>
            <a:ext cx="6350002" cy="863601"/>
          </a:xfrm>
          <a:prstGeom prst="rect">
            <a:avLst/>
          </a:prstGeom>
        </p:spPr>
        <p:txBody>
          <a:bodyPr/>
          <a:lstStyle/>
          <a:p>
            <a:pPr indent="12700">
              <a:lnSpc>
                <a:spcPts val="3300"/>
              </a:lnSpc>
              <a:defRPr spc="-100"/>
            </a:pPr>
            <a:r>
              <a:t>Multicore -</a:t>
            </a:r>
            <a:r>
              <a:rPr spc="0"/>
              <a:t> </a:t>
            </a:r>
            <a:r>
              <a:t>Drivers</a:t>
            </a:r>
          </a:p>
          <a:p>
            <a:pPr indent="12700">
              <a:lnSpc>
                <a:spcPts val="3300"/>
              </a:lnSpc>
              <a:defRPr spc="-100">
                <a:solidFill>
                  <a:srgbClr val="A80062"/>
                </a:solidFill>
              </a:defRPr>
            </a:pPr>
            <a:r>
              <a:t>Increased Power and Heat</a:t>
            </a:r>
            <a:r>
              <a:rPr spc="100"/>
              <a:t> </a:t>
            </a:r>
            <a:r>
              <a:t>consumption</a:t>
            </a:r>
          </a:p>
        </p:txBody>
      </p:sp>
      <p:sp>
        <p:nvSpPr>
          <p:cNvPr id="135" name="object 3"/>
          <p:cNvSpPr txBox="1"/>
          <p:nvPr/>
        </p:nvSpPr>
        <p:spPr>
          <a:xfrm>
            <a:off x="62281" y="5504077"/>
            <a:ext cx="10713085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7505700" algn="l"/>
              </a:tabLst>
              <a:defRPr sz="700" baseline="33333">
                <a:latin typeface="Arial"/>
                <a:ea typeface="Arial"/>
                <a:cs typeface="Arial"/>
                <a:sym typeface="Arial"/>
              </a:defRPr>
            </a:pPr>
            <a:r>
              <a:t>1  </a:t>
            </a:r>
            <a:r>
              <a:rPr sz="1100" spc="15" baseline="3703"/>
              <a:t>The </a:t>
            </a:r>
            <a:r>
              <a:rPr sz="1100" spc="7" baseline="3703"/>
              <a:t>Free Lunch Is </a:t>
            </a:r>
            <a:r>
              <a:rPr sz="1100" spc="15" baseline="3703"/>
              <a:t>Over  </a:t>
            </a:r>
            <a:r>
              <a:rPr sz="1100" spc="7" baseline="3703"/>
              <a:t>- </a:t>
            </a:r>
            <a:r>
              <a:rPr sz="1100" spc="15" baseline="3703"/>
              <a:t>A </a:t>
            </a:r>
            <a:r>
              <a:rPr sz="1100" spc="7" baseline="3703"/>
              <a:t>Fundamental </a:t>
            </a:r>
            <a:r>
              <a:rPr sz="1100" spc="15" baseline="3703"/>
              <a:t>Turn Toward </a:t>
            </a:r>
            <a:r>
              <a:rPr sz="1100" spc="7" baseline="3703"/>
              <a:t>Concurrency </a:t>
            </a:r>
            <a:r>
              <a:rPr sz="1100" baseline="3703"/>
              <a:t>in </a:t>
            </a:r>
            <a:r>
              <a:rPr sz="1100" spc="7" baseline="3703"/>
              <a:t>Software,  Herb Sutter,</a:t>
            </a:r>
            <a:r>
              <a:rPr sz="1100" spc="-112" baseline="3703"/>
              <a:t> </a:t>
            </a:r>
            <a:r>
              <a:rPr sz="1100" spc="7" baseline="3703"/>
              <a:t>2009, </a:t>
            </a:r>
            <a:r>
              <a:rPr sz="1100" spc="30" baseline="3703"/>
              <a:t> </a:t>
            </a:r>
            <a:r>
              <a:rPr sz="1100" u="sng" spc="7" baseline="3703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http://www.gotw.ca/publications/concurrency-ddj.htm</a:t>
            </a:r>
            <a:r>
              <a:rPr sz="1100" spc="7" baseline="3703">
                <a:solidFill>
                  <a:srgbClr val="738BB4"/>
                </a:solidFill>
              </a:rPr>
              <a:t>	</a:t>
            </a:r>
            <a:r>
              <a:rPr sz="800" spc="-5" baseline="0"/>
              <a:t>*https://</a:t>
            </a:r>
            <a:r>
              <a:rPr sz="800" u="sng" spc="-5" baseline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www.nxp.com/files-static/32bit/doc/ref_manual/EMBMCRM.pdf</a:t>
            </a:r>
          </a:p>
        </p:txBody>
      </p:sp>
      <p:grpSp>
        <p:nvGrpSpPr>
          <p:cNvPr id="140" name="object 4"/>
          <p:cNvGrpSpPr/>
          <p:nvPr/>
        </p:nvGrpSpPr>
        <p:grpSpPr>
          <a:xfrm>
            <a:off x="294701" y="1254743"/>
            <a:ext cx="4569910" cy="3288671"/>
            <a:chOff x="0" y="0"/>
            <a:chExt cx="4569908" cy="3288669"/>
          </a:xfrm>
        </p:grpSpPr>
        <p:sp>
          <p:nvSpPr>
            <p:cNvPr id="136" name="object 5"/>
            <p:cNvSpPr/>
            <p:nvPr/>
          </p:nvSpPr>
          <p:spPr>
            <a:xfrm>
              <a:off x="0" y="0"/>
              <a:ext cx="3328552" cy="3288670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39" name="object 6"/>
            <p:cNvGrpSpPr/>
            <p:nvPr/>
          </p:nvGrpSpPr>
          <p:grpSpPr>
            <a:xfrm>
              <a:off x="2922590" y="612157"/>
              <a:ext cx="1647319" cy="720852"/>
              <a:chOff x="0" y="0"/>
              <a:chExt cx="1647317" cy="720851"/>
            </a:xfrm>
          </p:grpSpPr>
          <p:sp>
            <p:nvSpPr>
              <p:cNvPr id="137" name="Triangle"/>
              <p:cNvSpPr/>
              <p:nvPr/>
            </p:nvSpPr>
            <p:spPr>
              <a:xfrm>
                <a:off x="0" y="446531"/>
                <a:ext cx="805434" cy="2743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924" y="0"/>
                    </a:lnTo>
                    <a:lnTo>
                      <a:pt x="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CC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8" name="Shape"/>
              <p:cNvSpPr/>
              <p:nvPr/>
            </p:nvSpPr>
            <p:spPr>
              <a:xfrm>
                <a:off x="204087" y="0"/>
                <a:ext cx="1443231" cy="4465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6" y="0"/>
                    </a:moveTo>
                    <a:lnTo>
                      <a:pt x="1114" y="0"/>
                    </a:lnTo>
                    <a:lnTo>
                      <a:pt x="680" y="283"/>
                    </a:lnTo>
                    <a:lnTo>
                      <a:pt x="326" y="1054"/>
                    </a:lnTo>
                    <a:lnTo>
                      <a:pt x="87" y="2198"/>
                    </a:lnTo>
                    <a:lnTo>
                      <a:pt x="0" y="3600"/>
                    </a:lnTo>
                    <a:lnTo>
                      <a:pt x="0" y="18000"/>
                    </a:lnTo>
                    <a:lnTo>
                      <a:pt x="87" y="19402"/>
                    </a:lnTo>
                    <a:lnTo>
                      <a:pt x="326" y="20546"/>
                    </a:lnTo>
                    <a:lnTo>
                      <a:pt x="680" y="21317"/>
                    </a:lnTo>
                    <a:lnTo>
                      <a:pt x="1114" y="21600"/>
                    </a:lnTo>
                    <a:lnTo>
                      <a:pt x="20486" y="21600"/>
                    </a:lnTo>
                    <a:lnTo>
                      <a:pt x="20920" y="21317"/>
                    </a:lnTo>
                    <a:lnTo>
                      <a:pt x="21274" y="20546"/>
                    </a:lnTo>
                    <a:lnTo>
                      <a:pt x="21513" y="19402"/>
                    </a:lnTo>
                    <a:lnTo>
                      <a:pt x="21600" y="18000"/>
                    </a:lnTo>
                    <a:lnTo>
                      <a:pt x="21600" y="3600"/>
                    </a:lnTo>
                    <a:lnTo>
                      <a:pt x="21513" y="2198"/>
                    </a:lnTo>
                    <a:lnTo>
                      <a:pt x="21274" y="1054"/>
                    </a:lnTo>
                    <a:lnTo>
                      <a:pt x="20920" y="283"/>
                    </a:lnTo>
                    <a:lnTo>
                      <a:pt x="20486" y="0"/>
                    </a:lnTo>
                    <a:close/>
                  </a:path>
                </a:pathLst>
              </a:custGeom>
              <a:solidFill>
                <a:srgbClr val="FFCC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41" name="object 7"/>
          <p:cNvSpPr txBox="1"/>
          <p:nvPr/>
        </p:nvSpPr>
        <p:spPr>
          <a:xfrm>
            <a:off x="3606801" y="1851533"/>
            <a:ext cx="2846071" cy="2071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63195" marR="1781810" indent="-151130">
              <a:lnSpc>
                <a:spcPct val="102000"/>
              </a:lnSpc>
              <a:defRPr sz="1500" b="1" spc="5">
                <a:latin typeface="Arial"/>
                <a:ea typeface="Arial"/>
                <a:cs typeface="Arial"/>
                <a:sym typeface="Arial"/>
              </a:defRPr>
            </a:pPr>
            <a:r>
              <a:t>Free</a:t>
            </a:r>
            <a:r>
              <a:rPr spc="-55"/>
              <a:t> </a:t>
            </a:r>
            <a:r>
              <a:rPr spc="10"/>
              <a:t>Lunch  </a:t>
            </a:r>
            <a:r>
              <a:t>is</a:t>
            </a:r>
            <a:r>
              <a:rPr spc="-10"/>
              <a:t> </a:t>
            </a:r>
            <a:r>
              <a:t>Over!</a:t>
            </a:r>
          </a:p>
          <a:p>
            <a:pPr>
              <a:defRPr sz="17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781050">
              <a:defRPr sz="1100" spc="-4">
                <a:latin typeface="Arial"/>
                <a:ea typeface="Arial"/>
                <a:cs typeface="Arial"/>
                <a:sym typeface="Arial"/>
              </a:defRPr>
            </a:pPr>
            <a:r>
              <a:t>The Limits</a:t>
            </a:r>
          </a:p>
          <a:p>
            <a:pPr>
              <a:defRPr sz="1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833755">
              <a:tabLst>
                <a:tab pos="1092200" algn="l"/>
              </a:tabLst>
              <a:defRPr sz="800" spc="25">
                <a:solidFill>
                  <a:srgbClr val="425C8F"/>
                </a:solidFill>
                <a:latin typeface="Webdings"/>
                <a:ea typeface="Webdings"/>
                <a:cs typeface="Webdings"/>
                <a:sym typeface="Webdings"/>
              </a:defRPr>
            </a:pPr>
            <a:r>
              <a:t>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sz="11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r>
              <a:rPr sz="1100" spc="-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1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</a:t>
            </a:r>
            <a:endParaRPr sz="1100" spc="34">
              <a:latin typeface="Arial"/>
              <a:ea typeface="Arial"/>
              <a:cs typeface="Arial"/>
              <a:sym typeface="Arial"/>
            </a:endParaRPr>
          </a:p>
          <a:p>
            <a:pPr>
              <a:defRPr sz="1000">
                <a:latin typeface="Arial"/>
                <a:ea typeface="Arial"/>
                <a:cs typeface="Arial"/>
                <a:sym typeface="Arial"/>
              </a:defRPr>
            </a:pPr>
            <a:endParaRPr sz="1100" spc="34">
              <a:latin typeface="Arial"/>
              <a:ea typeface="Arial"/>
              <a:cs typeface="Arial"/>
              <a:sym typeface="Arial"/>
            </a:endParaRPr>
          </a:p>
          <a:p>
            <a:pPr marL="259079" marR="5080" indent="575311">
              <a:tabLst>
                <a:tab pos="1092200" algn="l"/>
              </a:tabLst>
              <a:defRPr sz="800" spc="25">
                <a:solidFill>
                  <a:srgbClr val="425C8F"/>
                </a:solidFill>
                <a:latin typeface="Webdings"/>
                <a:ea typeface="Webdings"/>
                <a:cs typeface="Webdings"/>
                <a:sym typeface="Webdings"/>
              </a:defRPr>
            </a:pPr>
            <a:r>
              <a:t>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sz="1100" spc="-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Instruction </a:t>
            </a:r>
            <a:r>
              <a:rPr sz="11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Level </a:t>
            </a:r>
            <a:r>
              <a:rPr sz="1100" spc="-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Parallelism  </a:t>
            </a:r>
            <a:r>
              <a:rPr sz="11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</a:t>
            </a:r>
            <a:endParaRPr sz="1100" spc="34">
              <a:latin typeface="Arial"/>
              <a:ea typeface="Arial"/>
              <a:cs typeface="Arial"/>
              <a:sym typeface="Arial"/>
            </a:endParaRPr>
          </a:p>
          <a:p>
            <a:pPr>
              <a:defRPr sz="1000">
                <a:latin typeface="Arial"/>
                <a:ea typeface="Arial"/>
                <a:cs typeface="Arial"/>
                <a:sym typeface="Arial"/>
              </a:defRPr>
            </a:pPr>
            <a:endParaRPr sz="1100" spc="34">
              <a:latin typeface="Arial"/>
              <a:ea typeface="Arial"/>
              <a:cs typeface="Arial"/>
              <a:sym typeface="Arial"/>
            </a:endParaRPr>
          </a:p>
          <a:p>
            <a:pPr indent="833755">
              <a:tabLst>
                <a:tab pos="1092200" algn="l"/>
              </a:tabLst>
              <a:defRPr sz="800" spc="25">
                <a:solidFill>
                  <a:srgbClr val="425C8F"/>
                </a:solidFill>
                <a:latin typeface="Webdings"/>
                <a:ea typeface="Webdings"/>
                <a:cs typeface="Webdings"/>
                <a:sym typeface="Webdings"/>
              </a:defRPr>
            </a:pPr>
            <a:r>
              <a:t>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sz="1100" spc="-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 bandwidth</a:t>
            </a:r>
            <a:r>
              <a:rPr sz="1100" spc="-4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1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</a:t>
            </a:r>
          </a:p>
        </p:txBody>
      </p:sp>
      <p:grpSp>
        <p:nvGrpSpPr>
          <p:cNvPr id="261" name="object 8"/>
          <p:cNvGrpSpPr/>
          <p:nvPr/>
        </p:nvGrpSpPr>
        <p:grpSpPr>
          <a:xfrm>
            <a:off x="534161" y="2623567"/>
            <a:ext cx="3872488" cy="1858519"/>
            <a:chOff x="0" y="0"/>
            <a:chExt cx="3872485" cy="1858518"/>
          </a:xfrm>
        </p:grpSpPr>
        <p:sp>
          <p:nvSpPr>
            <p:cNvPr id="142" name="object 9"/>
            <p:cNvSpPr/>
            <p:nvPr/>
          </p:nvSpPr>
          <p:spPr>
            <a:xfrm>
              <a:off x="0" y="0"/>
              <a:ext cx="3298953" cy="618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moveTo>
                    <a:pt x="0" y="21600"/>
                  </a:moveTo>
                  <a:lnTo>
                    <a:pt x="21600" y="21600"/>
                  </a:lnTo>
                </a:path>
              </a:pathLst>
            </a:custGeom>
            <a:noFill/>
            <a:ln w="50292" cap="flat">
              <a:solidFill>
                <a:srgbClr val="FFCC00"/>
              </a:solidFill>
              <a:prstDash val="lg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" name="object 10"/>
            <p:cNvSpPr/>
            <p:nvPr/>
          </p:nvSpPr>
          <p:spPr>
            <a:xfrm>
              <a:off x="2209038" y="1288541"/>
              <a:ext cx="917449" cy="569978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75" name="object 11"/>
            <p:cNvGrpSpPr/>
            <p:nvPr/>
          </p:nvGrpSpPr>
          <p:grpSpPr>
            <a:xfrm>
              <a:off x="2837942" y="19431"/>
              <a:ext cx="1033782" cy="318770"/>
              <a:chOff x="0" y="0"/>
              <a:chExt cx="1033780" cy="318769"/>
            </a:xfrm>
          </p:grpSpPr>
          <p:sp>
            <p:nvSpPr>
              <p:cNvPr id="144" name="Shape"/>
              <p:cNvSpPr/>
              <p:nvPr/>
            </p:nvSpPr>
            <p:spPr>
              <a:xfrm>
                <a:off x="-1" y="-1"/>
                <a:ext cx="24639" cy="247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98" y="0"/>
                    </a:moveTo>
                    <a:lnTo>
                      <a:pt x="0" y="16616"/>
                    </a:lnTo>
                    <a:lnTo>
                      <a:pt x="16590" y="21600"/>
                    </a:lnTo>
                    <a:lnTo>
                      <a:pt x="21600" y="4984"/>
                    </a:lnTo>
                    <a:lnTo>
                      <a:pt x="4898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5" name="Shape"/>
              <p:cNvSpPr/>
              <p:nvPr/>
            </p:nvSpPr>
            <p:spPr>
              <a:xfrm>
                <a:off x="37846" y="11429"/>
                <a:ext cx="24766" cy="2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85" y="0"/>
                    </a:moveTo>
                    <a:lnTo>
                      <a:pt x="0" y="16590"/>
                    </a:lnTo>
                    <a:lnTo>
                      <a:pt x="16615" y="21600"/>
                    </a:lnTo>
                    <a:lnTo>
                      <a:pt x="21600" y="5010"/>
                    </a:lnTo>
                    <a:lnTo>
                      <a:pt x="4985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6" name="Shape"/>
              <p:cNvSpPr/>
              <p:nvPr/>
            </p:nvSpPr>
            <p:spPr>
              <a:xfrm>
                <a:off x="75819" y="22859"/>
                <a:ext cx="24766" cy="24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85" y="0"/>
                    </a:moveTo>
                    <a:lnTo>
                      <a:pt x="0" y="16589"/>
                    </a:lnTo>
                    <a:lnTo>
                      <a:pt x="16615" y="21600"/>
                    </a:lnTo>
                    <a:lnTo>
                      <a:pt x="21600" y="4900"/>
                    </a:lnTo>
                    <a:lnTo>
                      <a:pt x="4985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7" name="Shape"/>
              <p:cNvSpPr/>
              <p:nvPr/>
            </p:nvSpPr>
            <p:spPr>
              <a:xfrm>
                <a:off x="113792" y="34162"/>
                <a:ext cx="24639" cy="2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10" y="0"/>
                    </a:moveTo>
                    <a:lnTo>
                      <a:pt x="0" y="16701"/>
                    </a:lnTo>
                    <a:lnTo>
                      <a:pt x="16701" y="21600"/>
                    </a:lnTo>
                    <a:lnTo>
                      <a:pt x="21600" y="5010"/>
                    </a:lnTo>
                    <a:lnTo>
                      <a:pt x="5010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8" name="Shape"/>
              <p:cNvSpPr/>
              <p:nvPr/>
            </p:nvSpPr>
            <p:spPr>
              <a:xfrm>
                <a:off x="151765" y="45592"/>
                <a:ext cx="24639" cy="2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10" y="0"/>
                    </a:moveTo>
                    <a:lnTo>
                      <a:pt x="0" y="16590"/>
                    </a:lnTo>
                    <a:lnTo>
                      <a:pt x="16589" y="21600"/>
                    </a:lnTo>
                    <a:lnTo>
                      <a:pt x="21600" y="5010"/>
                    </a:lnTo>
                    <a:lnTo>
                      <a:pt x="5010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9" name="Shape"/>
              <p:cNvSpPr/>
              <p:nvPr/>
            </p:nvSpPr>
            <p:spPr>
              <a:xfrm>
                <a:off x="189737" y="57023"/>
                <a:ext cx="24639" cy="2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11" y="0"/>
                    </a:moveTo>
                    <a:lnTo>
                      <a:pt x="0" y="16589"/>
                    </a:lnTo>
                    <a:lnTo>
                      <a:pt x="16591" y="21600"/>
                    </a:lnTo>
                    <a:lnTo>
                      <a:pt x="21600" y="4899"/>
                    </a:lnTo>
                    <a:lnTo>
                      <a:pt x="5011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0" name="Shape"/>
              <p:cNvSpPr/>
              <p:nvPr/>
            </p:nvSpPr>
            <p:spPr>
              <a:xfrm>
                <a:off x="227711" y="68325"/>
                <a:ext cx="24639" cy="2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99" y="0"/>
                    </a:moveTo>
                    <a:lnTo>
                      <a:pt x="0" y="16701"/>
                    </a:lnTo>
                    <a:lnTo>
                      <a:pt x="16590" y="21600"/>
                    </a:lnTo>
                    <a:lnTo>
                      <a:pt x="21600" y="5010"/>
                    </a:lnTo>
                    <a:lnTo>
                      <a:pt x="4899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1" name="Shape"/>
              <p:cNvSpPr/>
              <p:nvPr/>
            </p:nvSpPr>
            <p:spPr>
              <a:xfrm>
                <a:off x="265557" y="79755"/>
                <a:ext cx="24766" cy="2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85" y="0"/>
                    </a:moveTo>
                    <a:lnTo>
                      <a:pt x="0" y="16590"/>
                    </a:lnTo>
                    <a:lnTo>
                      <a:pt x="16615" y="21600"/>
                    </a:lnTo>
                    <a:lnTo>
                      <a:pt x="21600" y="5010"/>
                    </a:lnTo>
                    <a:lnTo>
                      <a:pt x="4985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2" name="Shape"/>
              <p:cNvSpPr/>
              <p:nvPr/>
            </p:nvSpPr>
            <p:spPr>
              <a:xfrm>
                <a:off x="303530" y="91058"/>
                <a:ext cx="24766" cy="24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85" y="0"/>
                    </a:moveTo>
                    <a:lnTo>
                      <a:pt x="0" y="16615"/>
                    </a:lnTo>
                    <a:lnTo>
                      <a:pt x="16615" y="21600"/>
                    </a:lnTo>
                    <a:lnTo>
                      <a:pt x="21600" y="4985"/>
                    </a:lnTo>
                    <a:lnTo>
                      <a:pt x="4985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3" name="Shape"/>
              <p:cNvSpPr/>
              <p:nvPr/>
            </p:nvSpPr>
            <p:spPr>
              <a:xfrm>
                <a:off x="341503" y="102488"/>
                <a:ext cx="24639" cy="2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10" y="0"/>
                    </a:moveTo>
                    <a:lnTo>
                      <a:pt x="0" y="16701"/>
                    </a:lnTo>
                    <a:lnTo>
                      <a:pt x="16701" y="21600"/>
                    </a:lnTo>
                    <a:lnTo>
                      <a:pt x="21600" y="5010"/>
                    </a:lnTo>
                    <a:lnTo>
                      <a:pt x="5010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4" name="Shape"/>
              <p:cNvSpPr/>
              <p:nvPr/>
            </p:nvSpPr>
            <p:spPr>
              <a:xfrm>
                <a:off x="379475" y="113918"/>
                <a:ext cx="24639" cy="2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11" y="0"/>
                    </a:moveTo>
                    <a:lnTo>
                      <a:pt x="0" y="16590"/>
                    </a:lnTo>
                    <a:lnTo>
                      <a:pt x="16591" y="21600"/>
                    </a:lnTo>
                    <a:lnTo>
                      <a:pt x="21600" y="5010"/>
                    </a:lnTo>
                    <a:lnTo>
                      <a:pt x="5011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5" name="Shape"/>
              <p:cNvSpPr/>
              <p:nvPr/>
            </p:nvSpPr>
            <p:spPr>
              <a:xfrm>
                <a:off x="417449" y="125221"/>
                <a:ext cx="24639" cy="24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09" y="0"/>
                    </a:moveTo>
                    <a:lnTo>
                      <a:pt x="0" y="16615"/>
                    </a:lnTo>
                    <a:lnTo>
                      <a:pt x="16590" y="21600"/>
                    </a:lnTo>
                    <a:lnTo>
                      <a:pt x="21600" y="4985"/>
                    </a:lnTo>
                    <a:lnTo>
                      <a:pt x="5009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6" name="Shape"/>
              <p:cNvSpPr/>
              <p:nvPr/>
            </p:nvSpPr>
            <p:spPr>
              <a:xfrm>
                <a:off x="455422" y="136651"/>
                <a:ext cx="24639" cy="2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10" y="0"/>
                    </a:moveTo>
                    <a:lnTo>
                      <a:pt x="0" y="16701"/>
                    </a:lnTo>
                    <a:lnTo>
                      <a:pt x="16590" y="21600"/>
                    </a:lnTo>
                    <a:lnTo>
                      <a:pt x="21600" y="5010"/>
                    </a:lnTo>
                    <a:lnTo>
                      <a:pt x="5010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7" name="Shape"/>
              <p:cNvSpPr/>
              <p:nvPr/>
            </p:nvSpPr>
            <p:spPr>
              <a:xfrm>
                <a:off x="493395" y="148081"/>
                <a:ext cx="24639" cy="2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99" y="0"/>
                    </a:moveTo>
                    <a:lnTo>
                      <a:pt x="0" y="16590"/>
                    </a:lnTo>
                    <a:lnTo>
                      <a:pt x="16590" y="21600"/>
                    </a:lnTo>
                    <a:lnTo>
                      <a:pt x="21600" y="5010"/>
                    </a:lnTo>
                    <a:lnTo>
                      <a:pt x="4899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8" name="Shape"/>
              <p:cNvSpPr/>
              <p:nvPr/>
            </p:nvSpPr>
            <p:spPr>
              <a:xfrm>
                <a:off x="531241" y="159384"/>
                <a:ext cx="24766" cy="24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85" y="0"/>
                    </a:moveTo>
                    <a:lnTo>
                      <a:pt x="0" y="16615"/>
                    </a:lnTo>
                    <a:lnTo>
                      <a:pt x="16615" y="21600"/>
                    </a:lnTo>
                    <a:lnTo>
                      <a:pt x="21600" y="4985"/>
                    </a:lnTo>
                    <a:lnTo>
                      <a:pt x="4985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9" name="Shape"/>
              <p:cNvSpPr/>
              <p:nvPr/>
            </p:nvSpPr>
            <p:spPr>
              <a:xfrm>
                <a:off x="569213" y="170814"/>
                <a:ext cx="24639" cy="2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11" y="0"/>
                    </a:moveTo>
                    <a:lnTo>
                      <a:pt x="0" y="16590"/>
                    </a:lnTo>
                    <a:lnTo>
                      <a:pt x="16701" y="21600"/>
                    </a:lnTo>
                    <a:lnTo>
                      <a:pt x="21600" y="5010"/>
                    </a:lnTo>
                    <a:lnTo>
                      <a:pt x="5011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0" name="Shape"/>
              <p:cNvSpPr/>
              <p:nvPr/>
            </p:nvSpPr>
            <p:spPr>
              <a:xfrm>
                <a:off x="607187" y="182244"/>
                <a:ext cx="24639" cy="2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09" y="0"/>
                    </a:moveTo>
                    <a:lnTo>
                      <a:pt x="0" y="16590"/>
                    </a:lnTo>
                    <a:lnTo>
                      <a:pt x="16590" y="21600"/>
                    </a:lnTo>
                    <a:lnTo>
                      <a:pt x="21600" y="5010"/>
                    </a:lnTo>
                    <a:lnTo>
                      <a:pt x="5009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1" name="Shape"/>
              <p:cNvSpPr/>
              <p:nvPr/>
            </p:nvSpPr>
            <p:spPr>
              <a:xfrm>
                <a:off x="645160" y="193548"/>
                <a:ext cx="24639" cy="24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10" y="0"/>
                    </a:moveTo>
                    <a:lnTo>
                      <a:pt x="0" y="16616"/>
                    </a:lnTo>
                    <a:lnTo>
                      <a:pt x="16590" y="21600"/>
                    </a:lnTo>
                    <a:lnTo>
                      <a:pt x="21600" y="4984"/>
                    </a:lnTo>
                    <a:lnTo>
                      <a:pt x="5010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2" name="Shape"/>
              <p:cNvSpPr/>
              <p:nvPr/>
            </p:nvSpPr>
            <p:spPr>
              <a:xfrm>
                <a:off x="683133" y="204977"/>
                <a:ext cx="24639" cy="2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10" y="0"/>
                    </a:moveTo>
                    <a:lnTo>
                      <a:pt x="0" y="16590"/>
                    </a:lnTo>
                    <a:lnTo>
                      <a:pt x="16590" y="21600"/>
                    </a:lnTo>
                    <a:lnTo>
                      <a:pt x="21600" y="5010"/>
                    </a:lnTo>
                    <a:lnTo>
                      <a:pt x="5010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3" name="Shape"/>
              <p:cNvSpPr/>
              <p:nvPr/>
            </p:nvSpPr>
            <p:spPr>
              <a:xfrm>
                <a:off x="721106" y="216407"/>
                <a:ext cx="24639" cy="2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99" y="0"/>
                    </a:moveTo>
                    <a:lnTo>
                      <a:pt x="0" y="16590"/>
                    </a:lnTo>
                    <a:lnTo>
                      <a:pt x="16590" y="21600"/>
                    </a:lnTo>
                    <a:lnTo>
                      <a:pt x="21600" y="5011"/>
                    </a:lnTo>
                    <a:lnTo>
                      <a:pt x="4899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4" name="Shape"/>
              <p:cNvSpPr/>
              <p:nvPr/>
            </p:nvSpPr>
            <p:spPr>
              <a:xfrm>
                <a:off x="758951" y="227711"/>
                <a:ext cx="24767" cy="24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85" y="0"/>
                    </a:moveTo>
                    <a:lnTo>
                      <a:pt x="0" y="16616"/>
                    </a:lnTo>
                    <a:lnTo>
                      <a:pt x="16615" y="21600"/>
                    </a:lnTo>
                    <a:lnTo>
                      <a:pt x="21600" y="4984"/>
                    </a:lnTo>
                    <a:lnTo>
                      <a:pt x="4985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5" name="Shape"/>
              <p:cNvSpPr/>
              <p:nvPr/>
            </p:nvSpPr>
            <p:spPr>
              <a:xfrm>
                <a:off x="796925" y="239140"/>
                <a:ext cx="24766" cy="2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85" y="0"/>
                    </a:moveTo>
                    <a:lnTo>
                      <a:pt x="0" y="16590"/>
                    </a:lnTo>
                    <a:lnTo>
                      <a:pt x="16615" y="21600"/>
                    </a:lnTo>
                    <a:lnTo>
                      <a:pt x="21600" y="5010"/>
                    </a:lnTo>
                    <a:lnTo>
                      <a:pt x="4985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6" name="Shape"/>
              <p:cNvSpPr/>
              <p:nvPr/>
            </p:nvSpPr>
            <p:spPr>
              <a:xfrm>
                <a:off x="834898" y="250570"/>
                <a:ext cx="24639" cy="2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10" y="0"/>
                    </a:moveTo>
                    <a:lnTo>
                      <a:pt x="0" y="16590"/>
                    </a:lnTo>
                    <a:lnTo>
                      <a:pt x="16701" y="21600"/>
                    </a:lnTo>
                    <a:lnTo>
                      <a:pt x="21600" y="4899"/>
                    </a:lnTo>
                    <a:lnTo>
                      <a:pt x="5010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7" name="Shape"/>
              <p:cNvSpPr/>
              <p:nvPr/>
            </p:nvSpPr>
            <p:spPr>
              <a:xfrm>
                <a:off x="872871" y="261874"/>
                <a:ext cx="24639" cy="24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10" y="0"/>
                    </a:moveTo>
                    <a:lnTo>
                      <a:pt x="0" y="16615"/>
                    </a:lnTo>
                    <a:lnTo>
                      <a:pt x="16590" y="21600"/>
                    </a:lnTo>
                    <a:lnTo>
                      <a:pt x="21600" y="4984"/>
                    </a:lnTo>
                    <a:lnTo>
                      <a:pt x="5010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8" name="Shape"/>
              <p:cNvSpPr/>
              <p:nvPr/>
            </p:nvSpPr>
            <p:spPr>
              <a:xfrm>
                <a:off x="901192" y="301018"/>
                <a:ext cx="132589" cy="177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86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8551" y="6610"/>
                    </a:lnTo>
                    <a:lnTo>
                      <a:pt x="9248" y="6610"/>
                    </a:lnTo>
                    <a:lnTo>
                      <a:pt x="7759" y="3210"/>
                    </a:lnTo>
                    <a:lnTo>
                      <a:pt x="7886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9" name="Shape"/>
              <p:cNvSpPr/>
              <p:nvPr/>
            </p:nvSpPr>
            <p:spPr>
              <a:xfrm>
                <a:off x="948436" y="295338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410" y="9282"/>
                    </a:lnTo>
                    <a:lnTo>
                      <a:pt x="0" y="15264"/>
                    </a:lnTo>
                    <a:lnTo>
                      <a:pt x="16546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0" name="Shape"/>
              <p:cNvSpPr/>
              <p:nvPr/>
            </p:nvSpPr>
            <p:spPr>
              <a:xfrm>
                <a:off x="954405" y="284733"/>
                <a:ext cx="60661" cy="217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52" y="0"/>
                    </a:moveTo>
                    <a:lnTo>
                      <a:pt x="0" y="0"/>
                    </a:lnTo>
                    <a:lnTo>
                      <a:pt x="3256" y="2653"/>
                    </a:lnTo>
                    <a:lnTo>
                      <a:pt x="1266" y="21600"/>
                    </a:lnTo>
                    <a:lnTo>
                      <a:pt x="21600" y="21600"/>
                    </a:lnTo>
                    <a:lnTo>
                      <a:pt x="9852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1" name="Triangle"/>
              <p:cNvSpPr/>
              <p:nvPr/>
            </p:nvSpPr>
            <p:spPr>
              <a:xfrm>
                <a:off x="948826" y="287303"/>
                <a:ext cx="12701" cy="137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39" y="0"/>
                    </a:moveTo>
                    <a:lnTo>
                      <a:pt x="0" y="21600"/>
                    </a:lnTo>
                    <a:lnTo>
                      <a:pt x="21600" y="15154"/>
                    </a:lnTo>
                    <a:lnTo>
                      <a:pt x="7839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Shape"/>
              <p:cNvSpPr/>
              <p:nvPr/>
            </p:nvSpPr>
            <p:spPr>
              <a:xfrm>
                <a:off x="910844" y="273303"/>
                <a:ext cx="24639" cy="2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10" y="0"/>
                    </a:moveTo>
                    <a:lnTo>
                      <a:pt x="0" y="16590"/>
                    </a:lnTo>
                    <a:lnTo>
                      <a:pt x="16590" y="21600"/>
                    </a:lnTo>
                    <a:lnTo>
                      <a:pt x="21600" y="5010"/>
                    </a:lnTo>
                    <a:lnTo>
                      <a:pt x="5010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3" name="Shape"/>
              <p:cNvSpPr/>
              <p:nvPr/>
            </p:nvSpPr>
            <p:spPr>
              <a:xfrm>
                <a:off x="952248" y="284479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55" y="0"/>
                    </a:moveTo>
                    <a:lnTo>
                      <a:pt x="0" y="4553"/>
                    </a:lnTo>
                    <a:lnTo>
                      <a:pt x="15506" y="21600"/>
                    </a:lnTo>
                    <a:lnTo>
                      <a:pt x="21600" y="4725"/>
                    </a:lnTo>
                    <a:lnTo>
                      <a:pt x="1655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4" name="Shape"/>
              <p:cNvSpPr/>
              <p:nvPr/>
            </p:nvSpPr>
            <p:spPr>
              <a:xfrm>
                <a:off x="923036" y="245871"/>
                <a:ext cx="59038" cy="41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1199" y="21600"/>
                    </a:lnTo>
                    <a:lnTo>
                      <a:pt x="11477" y="20260"/>
                    </a:lnTo>
                    <a:lnTo>
                      <a:pt x="21600" y="202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2C4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07" name="object 12"/>
            <p:cNvGrpSpPr/>
            <p:nvPr/>
          </p:nvGrpSpPr>
          <p:grpSpPr>
            <a:xfrm>
              <a:off x="2805683" y="355981"/>
              <a:ext cx="1066801" cy="199011"/>
              <a:chOff x="0" y="0"/>
              <a:chExt cx="1066800" cy="199010"/>
            </a:xfrm>
          </p:grpSpPr>
          <p:sp>
            <p:nvSpPr>
              <p:cNvPr id="176" name="Shape"/>
              <p:cNvSpPr/>
              <p:nvPr/>
            </p:nvSpPr>
            <p:spPr>
              <a:xfrm>
                <a:off x="0" y="176276"/>
                <a:ext cx="22606" cy="227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88" y="0"/>
                    </a:moveTo>
                    <a:lnTo>
                      <a:pt x="0" y="3017"/>
                    </a:lnTo>
                    <a:lnTo>
                      <a:pt x="2912" y="21600"/>
                    </a:lnTo>
                    <a:lnTo>
                      <a:pt x="21600" y="18583"/>
                    </a:lnTo>
                    <a:lnTo>
                      <a:pt x="18688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7" name="Shape"/>
              <p:cNvSpPr/>
              <p:nvPr/>
            </p:nvSpPr>
            <p:spPr>
              <a:xfrm>
                <a:off x="39114" y="169926"/>
                <a:ext cx="22607" cy="227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89" y="0"/>
                    </a:moveTo>
                    <a:lnTo>
                      <a:pt x="0" y="3017"/>
                    </a:lnTo>
                    <a:lnTo>
                      <a:pt x="2912" y="21600"/>
                    </a:lnTo>
                    <a:lnTo>
                      <a:pt x="21600" y="18583"/>
                    </a:lnTo>
                    <a:lnTo>
                      <a:pt x="18689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8" name="Shape"/>
              <p:cNvSpPr/>
              <p:nvPr/>
            </p:nvSpPr>
            <p:spPr>
              <a:xfrm>
                <a:off x="78230" y="163703"/>
                <a:ext cx="22607" cy="227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88" y="0"/>
                    </a:moveTo>
                    <a:lnTo>
                      <a:pt x="0" y="3017"/>
                    </a:lnTo>
                    <a:lnTo>
                      <a:pt x="2912" y="21600"/>
                    </a:lnTo>
                    <a:lnTo>
                      <a:pt x="21600" y="18583"/>
                    </a:lnTo>
                    <a:lnTo>
                      <a:pt x="18688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9" name="Shape"/>
              <p:cNvSpPr/>
              <p:nvPr/>
            </p:nvSpPr>
            <p:spPr>
              <a:xfrm>
                <a:off x="117347" y="157353"/>
                <a:ext cx="22606" cy="227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88" y="0"/>
                    </a:moveTo>
                    <a:lnTo>
                      <a:pt x="0" y="3017"/>
                    </a:lnTo>
                    <a:lnTo>
                      <a:pt x="2912" y="21600"/>
                    </a:lnTo>
                    <a:lnTo>
                      <a:pt x="21600" y="18583"/>
                    </a:lnTo>
                    <a:lnTo>
                      <a:pt x="18688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0" name="Shape"/>
              <p:cNvSpPr/>
              <p:nvPr/>
            </p:nvSpPr>
            <p:spPr>
              <a:xfrm>
                <a:off x="156463" y="151003"/>
                <a:ext cx="22607" cy="227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88" y="0"/>
                    </a:moveTo>
                    <a:lnTo>
                      <a:pt x="0" y="3017"/>
                    </a:lnTo>
                    <a:lnTo>
                      <a:pt x="2913" y="21600"/>
                    </a:lnTo>
                    <a:lnTo>
                      <a:pt x="21600" y="18583"/>
                    </a:lnTo>
                    <a:lnTo>
                      <a:pt x="18688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1" name="Shape"/>
              <p:cNvSpPr/>
              <p:nvPr/>
            </p:nvSpPr>
            <p:spPr>
              <a:xfrm>
                <a:off x="195579" y="144780"/>
                <a:ext cx="22734" cy="227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83" y="0"/>
                    </a:moveTo>
                    <a:lnTo>
                      <a:pt x="0" y="3017"/>
                    </a:lnTo>
                    <a:lnTo>
                      <a:pt x="3017" y="21600"/>
                    </a:lnTo>
                    <a:lnTo>
                      <a:pt x="21600" y="18583"/>
                    </a:lnTo>
                    <a:lnTo>
                      <a:pt x="18583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2" name="Shape"/>
              <p:cNvSpPr/>
              <p:nvPr/>
            </p:nvSpPr>
            <p:spPr>
              <a:xfrm>
                <a:off x="234695" y="138430"/>
                <a:ext cx="22734" cy="227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83" y="0"/>
                    </a:moveTo>
                    <a:lnTo>
                      <a:pt x="0" y="3017"/>
                    </a:lnTo>
                    <a:lnTo>
                      <a:pt x="3017" y="21600"/>
                    </a:lnTo>
                    <a:lnTo>
                      <a:pt x="21600" y="18583"/>
                    </a:lnTo>
                    <a:lnTo>
                      <a:pt x="18583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3" name="Shape"/>
              <p:cNvSpPr/>
              <p:nvPr/>
            </p:nvSpPr>
            <p:spPr>
              <a:xfrm>
                <a:off x="273811" y="132080"/>
                <a:ext cx="22733" cy="227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83" y="0"/>
                    </a:moveTo>
                    <a:lnTo>
                      <a:pt x="0" y="3017"/>
                    </a:lnTo>
                    <a:lnTo>
                      <a:pt x="3017" y="21600"/>
                    </a:lnTo>
                    <a:lnTo>
                      <a:pt x="21600" y="18583"/>
                    </a:lnTo>
                    <a:lnTo>
                      <a:pt x="18583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4" name="Shape"/>
              <p:cNvSpPr/>
              <p:nvPr/>
            </p:nvSpPr>
            <p:spPr>
              <a:xfrm>
                <a:off x="312926" y="125856"/>
                <a:ext cx="22735" cy="22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83" y="0"/>
                    </a:moveTo>
                    <a:lnTo>
                      <a:pt x="0" y="2913"/>
                    </a:lnTo>
                    <a:lnTo>
                      <a:pt x="3017" y="21600"/>
                    </a:lnTo>
                    <a:lnTo>
                      <a:pt x="21600" y="18689"/>
                    </a:lnTo>
                    <a:lnTo>
                      <a:pt x="18583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5" name="Shape"/>
              <p:cNvSpPr/>
              <p:nvPr/>
            </p:nvSpPr>
            <p:spPr>
              <a:xfrm>
                <a:off x="352042" y="119506"/>
                <a:ext cx="22734" cy="227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83" y="0"/>
                    </a:moveTo>
                    <a:lnTo>
                      <a:pt x="0" y="3017"/>
                    </a:lnTo>
                    <a:lnTo>
                      <a:pt x="3017" y="21600"/>
                    </a:lnTo>
                    <a:lnTo>
                      <a:pt x="21600" y="18583"/>
                    </a:lnTo>
                    <a:lnTo>
                      <a:pt x="18583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6" name="Shape"/>
              <p:cNvSpPr/>
              <p:nvPr/>
            </p:nvSpPr>
            <p:spPr>
              <a:xfrm>
                <a:off x="391158" y="113156"/>
                <a:ext cx="22734" cy="227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83" y="0"/>
                    </a:moveTo>
                    <a:lnTo>
                      <a:pt x="0" y="3017"/>
                    </a:lnTo>
                    <a:lnTo>
                      <a:pt x="3017" y="21600"/>
                    </a:lnTo>
                    <a:lnTo>
                      <a:pt x="21600" y="18583"/>
                    </a:lnTo>
                    <a:lnTo>
                      <a:pt x="18583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7" name="Shape"/>
              <p:cNvSpPr/>
              <p:nvPr/>
            </p:nvSpPr>
            <p:spPr>
              <a:xfrm>
                <a:off x="430274" y="106934"/>
                <a:ext cx="22734" cy="22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83" y="0"/>
                    </a:moveTo>
                    <a:lnTo>
                      <a:pt x="0" y="2911"/>
                    </a:lnTo>
                    <a:lnTo>
                      <a:pt x="3017" y="21600"/>
                    </a:lnTo>
                    <a:lnTo>
                      <a:pt x="21600" y="18688"/>
                    </a:lnTo>
                    <a:lnTo>
                      <a:pt x="18583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8" name="Shape"/>
              <p:cNvSpPr/>
              <p:nvPr/>
            </p:nvSpPr>
            <p:spPr>
              <a:xfrm>
                <a:off x="469391" y="100584"/>
                <a:ext cx="22735" cy="227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83" y="0"/>
                    </a:moveTo>
                    <a:lnTo>
                      <a:pt x="0" y="3017"/>
                    </a:lnTo>
                    <a:lnTo>
                      <a:pt x="3017" y="21600"/>
                    </a:lnTo>
                    <a:lnTo>
                      <a:pt x="21600" y="18583"/>
                    </a:lnTo>
                    <a:lnTo>
                      <a:pt x="18583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9" name="Shape"/>
              <p:cNvSpPr/>
              <p:nvPr/>
            </p:nvSpPr>
            <p:spPr>
              <a:xfrm>
                <a:off x="508506" y="94234"/>
                <a:ext cx="22734" cy="227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83" y="0"/>
                    </a:moveTo>
                    <a:lnTo>
                      <a:pt x="0" y="3017"/>
                    </a:lnTo>
                    <a:lnTo>
                      <a:pt x="3017" y="21600"/>
                    </a:lnTo>
                    <a:lnTo>
                      <a:pt x="21600" y="18583"/>
                    </a:lnTo>
                    <a:lnTo>
                      <a:pt x="18583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0" name="Shape"/>
              <p:cNvSpPr/>
              <p:nvPr/>
            </p:nvSpPr>
            <p:spPr>
              <a:xfrm>
                <a:off x="547623" y="88011"/>
                <a:ext cx="22733" cy="22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83" y="0"/>
                    </a:moveTo>
                    <a:lnTo>
                      <a:pt x="0" y="2912"/>
                    </a:lnTo>
                    <a:lnTo>
                      <a:pt x="3017" y="21600"/>
                    </a:lnTo>
                    <a:lnTo>
                      <a:pt x="21600" y="18687"/>
                    </a:lnTo>
                    <a:lnTo>
                      <a:pt x="18583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1" name="Shape"/>
              <p:cNvSpPr/>
              <p:nvPr/>
            </p:nvSpPr>
            <p:spPr>
              <a:xfrm>
                <a:off x="586738" y="81661"/>
                <a:ext cx="22735" cy="227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83" y="0"/>
                    </a:moveTo>
                    <a:lnTo>
                      <a:pt x="0" y="3017"/>
                    </a:lnTo>
                    <a:lnTo>
                      <a:pt x="3017" y="21600"/>
                    </a:lnTo>
                    <a:lnTo>
                      <a:pt x="21600" y="18583"/>
                    </a:lnTo>
                    <a:lnTo>
                      <a:pt x="18583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2" name="Shape"/>
              <p:cNvSpPr/>
              <p:nvPr/>
            </p:nvSpPr>
            <p:spPr>
              <a:xfrm>
                <a:off x="625855" y="75311"/>
                <a:ext cx="22734" cy="227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83" y="0"/>
                    </a:moveTo>
                    <a:lnTo>
                      <a:pt x="0" y="3017"/>
                    </a:lnTo>
                    <a:lnTo>
                      <a:pt x="3017" y="21600"/>
                    </a:lnTo>
                    <a:lnTo>
                      <a:pt x="21600" y="18583"/>
                    </a:lnTo>
                    <a:lnTo>
                      <a:pt x="18583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3" name="Shape"/>
              <p:cNvSpPr/>
              <p:nvPr/>
            </p:nvSpPr>
            <p:spPr>
              <a:xfrm>
                <a:off x="664970" y="69087"/>
                <a:ext cx="22734" cy="22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83" y="0"/>
                    </a:moveTo>
                    <a:lnTo>
                      <a:pt x="0" y="2913"/>
                    </a:lnTo>
                    <a:lnTo>
                      <a:pt x="3017" y="21600"/>
                    </a:lnTo>
                    <a:lnTo>
                      <a:pt x="21600" y="18689"/>
                    </a:lnTo>
                    <a:lnTo>
                      <a:pt x="18583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4" name="Shape"/>
              <p:cNvSpPr/>
              <p:nvPr/>
            </p:nvSpPr>
            <p:spPr>
              <a:xfrm>
                <a:off x="704088" y="62737"/>
                <a:ext cx="22733" cy="227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83" y="0"/>
                    </a:moveTo>
                    <a:lnTo>
                      <a:pt x="0" y="3017"/>
                    </a:lnTo>
                    <a:lnTo>
                      <a:pt x="3017" y="21600"/>
                    </a:lnTo>
                    <a:lnTo>
                      <a:pt x="21600" y="18583"/>
                    </a:lnTo>
                    <a:lnTo>
                      <a:pt x="18583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5" name="Shape"/>
              <p:cNvSpPr/>
              <p:nvPr/>
            </p:nvSpPr>
            <p:spPr>
              <a:xfrm>
                <a:off x="743202" y="56387"/>
                <a:ext cx="22735" cy="227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83" y="0"/>
                    </a:moveTo>
                    <a:lnTo>
                      <a:pt x="0" y="3017"/>
                    </a:lnTo>
                    <a:lnTo>
                      <a:pt x="3017" y="21600"/>
                    </a:lnTo>
                    <a:lnTo>
                      <a:pt x="21600" y="18583"/>
                    </a:lnTo>
                    <a:lnTo>
                      <a:pt x="18583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6" name="Shape"/>
              <p:cNvSpPr/>
              <p:nvPr/>
            </p:nvSpPr>
            <p:spPr>
              <a:xfrm>
                <a:off x="782319" y="50037"/>
                <a:ext cx="22734" cy="227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83" y="0"/>
                    </a:moveTo>
                    <a:lnTo>
                      <a:pt x="0" y="3017"/>
                    </a:lnTo>
                    <a:lnTo>
                      <a:pt x="3017" y="21600"/>
                    </a:lnTo>
                    <a:lnTo>
                      <a:pt x="21600" y="18583"/>
                    </a:lnTo>
                    <a:lnTo>
                      <a:pt x="18583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7" name="Shape"/>
              <p:cNvSpPr/>
              <p:nvPr/>
            </p:nvSpPr>
            <p:spPr>
              <a:xfrm>
                <a:off x="821436" y="43815"/>
                <a:ext cx="22733" cy="227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83" y="0"/>
                    </a:moveTo>
                    <a:lnTo>
                      <a:pt x="0" y="3017"/>
                    </a:lnTo>
                    <a:lnTo>
                      <a:pt x="3017" y="21600"/>
                    </a:lnTo>
                    <a:lnTo>
                      <a:pt x="21600" y="18583"/>
                    </a:lnTo>
                    <a:lnTo>
                      <a:pt x="18583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8" name="Shape"/>
              <p:cNvSpPr/>
              <p:nvPr/>
            </p:nvSpPr>
            <p:spPr>
              <a:xfrm>
                <a:off x="860551" y="37465"/>
                <a:ext cx="22734" cy="227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83" y="0"/>
                    </a:moveTo>
                    <a:lnTo>
                      <a:pt x="0" y="3017"/>
                    </a:lnTo>
                    <a:lnTo>
                      <a:pt x="3017" y="21600"/>
                    </a:lnTo>
                    <a:lnTo>
                      <a:pt x="21600" y="18583"/>
                    </a:lnTo>
                    <a:lnTo>
                      <a:pt x="18583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9" name="Shape"/>
              <p:cNvSpPr/>
              <p:nvPr/>
            </p:nvSpPr>
            <p:spPr>
              <a:xfrm>
                <a:off x="899666" y="31115"/>
                <a:ext cx="22735" cy="227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83" y="0"/>
                    </a:moveTo>
                    <a:lnTo>
                      <a:pt x="0" y="3017"/>
                    </a:lnTo>
                    <a:lnTo>
                      <a:pt x="3017" y="21600"/>
                    </a:lnTo>
                    <a:lnTo>
                      <a:pt x="21600" y="18583"/>
                    </a:lnTo>
                    <a:lnTo>
                      <a:pt x="18583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0" name="Shape"/>
              <p:cNvSpPr/>
              <p:nvPr/>
            </p:nvSpPr>
            <p:spPr>
              <a:xfrm>
                <a:off x="947546" y="40608"/>
                <a:ext cx="69981" cy="34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15" y="0"/>
                    </a:moveTo>
                    <a:lnTo>
                      <a:pt x="0" y="21600"/>
                    </a:lnTo>
                    <a:lnTo>
                      <a:pt x="21600" y="417"/>
                    </a:lnTo>
                    <a:lnTo>
                      <a:pt x="10349" y="417"/>
                    </a:lnTo>
                    <a:lnTo>
                      <a:pt x="10315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1" name="Shape"/>
              <p:cNvSpPr/>
              <p:nvPr/>
            </p:nvSpPr>
            <p:spPr>
              <a:xfrm>
                <a:off x="938783" y="24892"/>
                <a:ext cx="22734" cy="227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83" y="0"/>
                    </a:moveTo>
                    <a:lnTo>
                      <a:pt x="0" y="3017"/>
                    </a:lnTo>
                    <a:lnTo>
                      <a:pt x="3017" y="21600"/>
                    </a:lnTo>
                    <a:lnTo>
                      <a:pt x="21600" y="18583"/>
                    </a:lnTo>
                    <a:lnTo>
                      <a:pt x="18583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2" name="Shape"/>
              <p:cNvSpPr/>
              <p:nvPr/>
            </p:nvSpPr>
            <p:spPr>
              <a:xfrm>
                <a:off x="980702" y="29111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800" y="0"/>
                    </a:moveTo>
                    <a:lnTo>
                      <a:pt x="0" y="20361"/>
                    </a:lnTo>
                    <a:lnTo>
                      <a:pt x="193" y="21600"/>
                    </a:lnTo>
                    <a:lnTo>
                      <a:pt x="21600" y="18061"/>
                    </a:lnTo>
                    <a:lnTo>
                      <a:pt x="18800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3" name="Shape"/>
              <p:cNvSpPr/>
              <p:nvPr/>
            </p:nvSpPr>
            <p:spPr>
              <a:xfrm>
                <a:off x="981075" y="19812"/>
                <a:ext cx="80745" cy="21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378" y="0"/>
                    </a:lnTo>
                    <a:lnTo>
                      <a:pt x="3227" y="19683"/>
                    </a:lnTo>
                    <a:lnTo>
                      <a:pt x="0" y="21600"/>
                    </a:lnTo>
                    <a:lnTo>
                      <a:pt x="9751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4" name="Triangle"/>
              <p:cNvSpPr/>
              <p:nvPr/>
            </p:nvSpPr>
            <p:spPr>
              <a:xfrm>
                <a:off x="978017" y="22438"/>
                <a:ext cx="13545" cy="181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4703" y="21600"/>
                    </a:lnTo>
                    <a:lnTo>
                      <a:pt x="21600" y="85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5" name="Shape"/>
              <p:cNvSpPr/>
              <p:nvPr/>
            </p:nvSpPr>
            <p:spPr>
              <a:xfrm>
                <a:off x="977900" y="18333"/>
                <a:ext cx="13646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096" y="0"/>
                    </a:moveTo>
                    <a:lnTo>
                      <a:pt x="0" y="4224"/>
                    </a:lnTo>
                    <a:lnTo>
                      <a:pt x="185" y="5822"/>
                    </a:lnTo>
                    <a:lnTo>
                      <a:pt x="21600" y="21600"/>
                    </a:lnTo>
                    <a:lnTo>
                      <a:pt x="19096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6" name="Shape"/>
              <p:cNvSpPr/>
              <p:nvPr/>
            </p:nvSpPr>
            <p:spPr>
              <a:xfrm>
                <a:off x="935354" y="0"/>
                <a:ext cx="131447" cy="22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7011" y="21600"/>
                    </a:lnTo>
                    <a:lnTo>
                      <a:pt x="6991" y="20906"/>
                    </a:lnTo>
                    <a:lnTo>
                      <a:pt x="8974" y="19072"/>
                    </a:lnTo>
                    <a:lnTo>
                      <a:pt x="20782" y="19072"/>
                    </a:lnTo>
                    <a:lnTo>
                      <a:pt x="21600" y="167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60" name="object 13"/>
            <p:cNvGrpSpPr/>
            <p:nvPr/>
          </p:nvGrpSpPr>
          <p:grpSpPr>
            <a:xfrm>
              <a:off x="2747010" y="744345"/>
              <a:ext cx="1125476" cy="439803"/>
              <a:chOff x="0" y="0"/>
              <a:chExt cx="1125475" cy="439802"/>
            </a:xfrm>
          </p:grpSpPr>
          <p:sp>
            <p:nvSpPr>
              <p:cNvPr id="208" name="Shape"/>
              <p:cNvSpPr/>
              <p:nvPr/>
            </p:nvSpPr>
            <p:spPr>
              <a:xfrm>
                <a:off x="0" y="266446"/>
                <a:ext cx="23877" cy="23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49"/>
                    </a:moveTo>
                    <a:lnTo>
                      <a:pt x="17349" y="0"/>
                    </a:lnTo>
                    <a:lnTo>
                      <a:pt x="0" y="4136"/>
                    </a:lnTo>
                    <a:lnTo>
                      <a:pt x="4136" y="21600"/>
                    </a:lnTo>
                    <a:lnTo>
                      <a:pt x="21600" y="1734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9" name="Shape"/>
              <p:cNvSpPr/>
              <p:nvPr/>
            </p:nvSpPr>
            <p:spPr>
              <a:xfrm>
                <a:off x="38481" y="257048"/>
                <a:ext cx="42673" cy="35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548"/>
                    </a:moveTo>
                    <a:lnTo>
                      <a:pt x="11636" y="7983"/>
                    </a:lnTo>
                    <a:lnTo>
                      <a:pt x="11520" y="9031"/>
                    </a:lnTo>
                    <a:lnTo>
                      <a:pt x="9707" y="0"/>
                    </a:lnTo>
                    <a:lnTo>
                      <a:pt x="0" y="2896"/>
                    </a:lnTo>
                    <a:lnTo>
                      <a:pt x="2379" y="14713"/>
                    </a:lnTo>
                    <a:lnTo>
                      <a:pt x="11192" y="12083"/>
                    </a:lnTo>
                    <a:lnTo>
                      <a:pt x="10350" y="20035"/>
                    </a:lnTo>
                    <a:lnTo>
                      <a:pt x="20314" y="21600"/>
                    </a:lnTo>
                    <a:lnTo>
                      <a:pt x="21600" y="9548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0" name="Shape"/>
              <p:cNvSpPr/>
              <p:nvPr/>
            </p:nvSpPr>
            <p:spPr>
              <a:xfrm>
                <a:off x="76962" y="247650"/>
                <a:ext cx="23877" cy="23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49"/>
                    </a:moveTo>
                    <a:lnTo>
                      <a:pt x="17349" y="0"/>
                    </a:lnTo>
                    <a:lnTo>
                      <a:pt x="0" y="4251"/>
                    </a:lnTo>
                    <a:lnTo>
                      <a:pt x="4251" y="21600"/>
                    </a:lnTo>
                    <a:lnTo>
                      <a:pt x="21600" y="1734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1" name="Shape"/>
              <p:cNvSpPr/>
              <p:nvPr/>
            </p:nvSpPr>
            <p:spPr>
              <a:xfrm>
                <a:off x="98171" y="275082"/>
                <a:ext cx="22226" cy="22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469"/>
                    </a:moveTo>
                    <a:lnTo>
                      <a:pt x="2469" y="0"/>
                    </a:lnTo>
                    <a:lnTo>
                      <a:pt x="0" y="19131"/>
                    </a:lnTo>
                    <a:lnTo>
                      <a:pt x="19131" y="21600"/>
                    </a:lnTo>
                    <a:lnTo>
                      <a:pt x="21600" y="246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2" name="Shape"/>
              <p:cNvSpPr/>
              <p:nvPr/>
            </p:nvSpPr>
            <p:spPr>
              <a:xfrm>
                <a:off x="115443" y="238252"/>
                <a:ext cx="23877" cy="23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49"/>
                    </a:moveTo>
                    <a:lnTo>
                      <a:pt x="17349" y="0"/>
                    </a:lnTo>
                    <a:lnTo>
                      <a:pt x="0" y="4251"/>
                    </a:lnTo>
                    <a:lnTo>
                      <a:pt x="4251" y="21600"/>
                    </a:lnTo>
                    <a:lnTo>
                      <a:pt x="21600" y="1734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3" name="Shape"/>
              <p:cNvSpPr/>
              <p:nvPr/>
            </p:nvSpPr>
            <p:spPr>
              <a:xfrm>
                <a:off x="137541" y="280162"/>
                <a:ext cx="22226" cy="22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469"/>
                    </a:moveTo>
                    <a:lnTo>
                      <a:pt x="2469" y="0"/>
                    </a:lnTo>
                    <a:lnTo>
                      <a:pt x="0" y="19131"/>
                    </a:lnTo>
                    <a:lnTo>
                      <a:pt x="19008" y="21600"/>
                    </a:lnTo>
                    <a:lnTo>
                      <a:pt x="21600" y="246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4" name="Shape"/>
              <p:cNvSpPr/>
              <p:nvPr/>
            </p:nvSpPr>
            <p:spPr>
              <a:xfrm>
                <a:off x="153924" y="228854"/>
                <a:ext cx="23877" cy="23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49"/>
                    </a:moveTo>
                    <a:lnTo>
                      <a:pt x="17464" y="0"/>
                    </a:lnTo>
                    <a:lnTo>
                      <a:pt x="0" y="4251"/>
                    </a:lnTo>
                    <a:lnTo>
                      <a:pt x="4251" y="21600"/>
                    </a:lnTo>
                    <a:lnTo>
                      <a:pt x="21600" y="1734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5" name="Shape"/>
              <p:cNvSpPr/>
              <p:nvPr/>
            </p:nvSpPr>
            <p:spPr>
              <a:xfrm>
                <a:off x="176784" y="285242"/>
                <a:ext cx="22226" cy="22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592"/>
                    </a:moveTo>
                    <a:lnTo>
                      <a:pt x="2469" y="0"/>
                    </a:lnTo>
                    <a:lnTo>
                      <a:pt x="0" y="19131"/>
                    </a:lnTo>
                    <a:lnTo>
                      <a:pt x="19131" y="21600"/>
                    </a:lnTo>
                    <a:lnTo>
                      <a:pt x="21600" y="2592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6" name="Shape"/>
              <p:cNvSpPr/>
              <p:nvPr/>
            </p:nvSpPr>
            <p:spPr>
              <a:xfrm>
                <a:off x="192405" y="219456"/>
                <a:ext cx="24004" cy="23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49"/>
                    </a:moveTo>
                    <a:lnTo>
                      <a:pt x="17371" y="0"/>
                    </a:lnTo>
                    <a:lnTo>
                      <a:pt x="0" y="4251"/>
                    </a:lnTo>
                    <a:lnTo>
                      <a:pt x="4229" y="21600"/>
                    </a:lnTo>
                    <a:lnTo>
                      <a:pt x="21600" y="1734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7" name="Shape"/>
              <p:cNvSpPr/>
              <p:nvPr/>
            </p:nvSpPr>
            <p:spPr>
              <a:xfrm>
                <a:off x="216027" y="290449"/>
                <a:ext cx="22226" cy="22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469"/>
                    </a:moveTo>
                    <a:lnTo>
                      <a:pt x="2592" y="0"/>
                    </a:lnTo>
                    <a:lnTo>
                      <a:pt x="0" y="19008"/>
                    </a:lnTo>
                    <a:lnTo>
                      <a:pt x="19131" y="21600"/>
                    </a:lnTo>
                    <a:lnTo>
                      <a:pt x="21600" y="246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8" name="Shape"/>
              <p:cNvSpPr/>
              <p:nvPr/>
            </p:nvSpPr>
            <p:spPr>
              <a:xfrm>
                <a:off x="230886" y="210058"/>
                <a:ext cx="24004" cy="23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464"/>
                    </a:moveTo>
                    <a:lnTo>
                      <a:pt x="17371" y="0"/>
                    </a:lnTo>
                    <a:lnTo>
                      <a:pt x="0" y="4251"/>
                    </a:lnTo>
                    <a:lnTo>
                      <a:pt x="4229" y="21600"/>
                    </a:lnTo>
                    <a:lnTo>
                      <a:pt x="21600" y="17464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9" name="Shape"/>
              <p:cNvSpPr/>
              <p:nvPr/>
            </p:nvSpPr>
            <p:spPr>
              <a:xfrm>
                <a:off x="255397" y="295529"/>
                <a:ext cx="22226" cy="22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469"/>
                    </a:moveTo>
                    <a:lnTo>
                      <a:pt x="2469" y="0"/>
                    </a:lnTo>
                    <a:lnTo>
                      <a:pt x="0" y="19131"/>
                    </a:lnTo>
                    <a:lnTo>
                      <a:pt x="19131" y="21600"/>
                    </a:lnTo>
                    <a:lnTo>
                      <a:pt x="21600" y="246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0" name="Shape"/>
              <p:cNvSpPr/>
              <p:nvPr/>
            </p:nvSpPr>
            <p:spPr>
              <a:xfrm>
                <a:off x="269367" y="200660"/>
                <a:ext cx="24004" cy="24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71"/>
                    </a:moveTo>
                    <a:lnTo>
                      <a:pt x="17371" y="0"/>
                    </a:lnTo>
                    <a:lnTo>
                      <a:pt x="0" y="4229"/>
                    </a:lnTo>
                    <a:lnTo>
                      <a:pt x="4229" y="21600"/>
                    </a:lnTo>
                    <a:lnTo>
                      <a:pt x="21600" y="17371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1" name="Shape"/>
              <p:cNvSpPr/>
              <p:nvPr/>
            </p:nvSpPr>
            <p:spPr>
              <a:xfrm>
                <a:off x="294640" y="300609"/>
                <a:ext cx="22226" cy="22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469"/>
                    </a:moveTo>
                    <a:lnTo>
                      <a:pt x="2469" y="0"/>
                    </a:lnTo>
                    <a:lnTo>
                      <a:pt x="0" y="19131"/>
                    </a:lnTo>
                    <a:lnTo>
                      <a:pt x="19131" y="21600"/>
                    </a:lnTo>
                    <a:lnTo>
                      <a:pt x="21600" y="246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2" name="Shape"/>
              <p:cNvSpPr/>
              <p:nvPr/>
            </p:nvSpPr>
            <p:spPr>
              <a:xfrm>
                <a:off x="307848" y="191262"/>
                <a:ext cx="24004" cy="24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71"/>
                    </a:moveTo>
                    <a:lnTo>
                      <a:pt x="17371" y="0"/>
                    </a:lnTo>
                    <a:lnTo>
                      <a:pt x="0" y="4229"/>
                    </a:lnTo>
                    <a:lnTo>
                      <a:pt x="4229" y="21600"/>
                    </a:lnTo>
                    <a:lnTo>
                      <a:pt x="21600" y="17371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3" name="Shape"/>
              <p:cNvSpPr/>
              <p:nvPr/>
            </p:nvSpPr>
            <p:spPr>
              <a:xfrm>
                <a:off x="334010" y="305816"/>
                <a:ext cx="22099" cy="22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483"/>
                    </a:moveTo>
                    <a:lnTo>
                      <a:pt x="2483" y="0"/>
                    </a:lnTo>
                    <a:lnTo>
                      <a:pt x="0" y="19117"/>
                    </a:lnTo>
                    <a:lnTo>
                      <a:pt x="19117" y="21600"/>
                    </a:lnTo>
                    <a:lnTo>
                      <a:pt x="21600" y="2483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4" name="Shape"/>
              <p:cNvSpPr/>
              <p:nvPr/>
            </p:nvSpPr>
            <p:spPr>
              <a:xfrm>
                <a:off x="346456" y="181864"/>
                <a:ext cx="23877" cy="24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71"/>
                    </a:moveTo>
                    <a:lnTo>
                      <a:pt x="17349" y="0"/>
                    </a:lnTo>
                    <a:lnTo>
                      <a:pt x="0" y="4229"/>
                    </a:lnTo>
                    <a:lnTo>
                      <a:pt x="4251" y="21600"/>
                    </a:lnTo>
                    <a:lnTo>
                      <a:pt x="21600" y="17371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5" name="Shape"/>
              <p:cNvSpPr/>
              <p:nvPr/>
            </p:nvSpPr>
            <p:spPr>
              <a:xfrm>
                <a:off x="373253" y="310896"/>
                <a:ext cx="22226" cy="22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469"/>
                    </a:moveTo>
                    <a:lnTo>
                      <a:pt x="2469" y="0"/>
                    </a:lnTo>
                    <a:lnTo>
                      <a:pt x="0" y="19008"/>
                    </a:lnTo>
                    <a:lnTo>
                      <a:pt x="19131" y="21600"/>
                    </a:lnTo>
                    <a:lnTo>
                      <a:pt x="21600" y="246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6" name="Shape"/>
              <p:cNvSpPr/>
              <p:nvPr/>
            </p:nvSpPr>
            <p:spPr>
              <a:xfrm>
                <a:off x="384937" y="172466"/>
                <a:ext cx="23877" cy="24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71"/>
                    </a:moveTo>
                    <a:lnTo>
                      <a:pt x="17349" y="0"/>
                    </a:lnTo>
                    <a:lnTo>
                      <a:pt x="0" y="4229"/>
                    </a:lnTo>
                    <a:lnTo>
                      <a:pt x="4251" y="21600"/>
                    </a:lnTo>
                    <a:lnTo>
                      <a:pt x="21600" y="17371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7" name="Shape"/>
              <p:cNvSpPr/>
              <p:nvPr/>
            </p:nvSpPr>
            <p:spPr>
              <a:xfrm>
                <a:off x="412496" y="315976"/>
                <a:ext cx="22226" cy="22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469"/>
                    </a:moveTo>
                    <a:lnTo>
                      <a:pt x="2592" y="0"/>
                    </a:lnTo>
                    <a:lnTo>
                      <a:pt x="0" y="19131"/>
                    </a:lnTo>
                    <a:lnTo>
                      <a:pt x="19131" y="21600"/>
                    </a:lnTo>
                    <a:lnTo>
                      <a:pt x="21600" y="246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8" name="Shape"/>
              <p:cNvSpPr/>
              <p:nvPr/>
            </p:nvSpPr>
            <p:spPr>
              <a:xfrm>
                <a:off x="423418" y="163068"/>
                <a:ext cx="23877" cy="24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71"/>
                    </a:moveTo>
                    <a:lnTo>
                      <a:pt x="17349" y="0"/>
                    </a:lnTo>
                    <a:lnTo>
                      <a:pt x="0" y="4229"/>
                    </a:lnTo>
                    <a:lnTo>
                      <a:pt x="4251" y="21600"/>
                    </a:lnTo>
                    <a:lnTo>
                      <a:pt x="21600" y="17371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9" name="Shape"/>
              <p:cNvSpPr/>
              <p:nvPr/>
            </p:nvSpPr>
            <p:spPr>
              <a:xfrm>
                <a:off x="451866" y="321056"/>
                <a:ext cx="22226" cy="22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469"/>
                    </a:moveTo>
                    <a:lnTo>
                      <a:pt x="2469" y="0"/>
                    </a:lnTo>
                    <a:lnTo>
                      <a:pt x="0" y="19131"/>
                    </a:lnTo>
                    <a:lnTo>
                      <a:pt x="19131" y="21600"/>
                    </a:lnTo>
                    <a:lnTo>
                      <a:pt x="21600" y="246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0" name="Shape"/>
              <p:cNvSpPr/>
              <p:nvPr/>
            </p:nvSpPr>
            <p:spPr>
              <a:xfrm>
                <a:off x="461899" y="153670"/>
                <a:ext cx="23877" cy="24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71"/>
                    </a:moveTo>
                    <a:lnTo>
                      <a:pt x="17349" y="0"/>
                    </a:lnTo>
                    <a:lnTo>
                      <a:pt x="0" y="4229"/>
                    </a:lnTo>
                    <a:lnTo>
                      <a:pt x="4251" y="21600"/>
                    </a:lnTo>
                    <a:lnTo>
                      <a:pt x="21600" y="17371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1" name="Shape"/>
              <p:cNvSpPr/>
              <p:nvPr/>
            </p:nvSpPr>
            <p:spPr>
              <a:xfrm>
                <a:off x="491109" y="326263"/>
                <a:ext cx="22226" cy="22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483"/>
                    </a:moveTo>
                    <a:lnTo>
                      <a:pt x="2469" y="0"/>
                    </a:lnTo>
                    <a:lnTo>
                      <a:pt x="0" y="19117"/>
                    </a:lnTo>
                    <a:lnTo>
                      <a:pt x="19131" y="21600"/>
                    </a:lnTo>
                    <a:lnTo>
                      <a:pt x="21600" y="2483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2" name="Shape"/>
              <p:cNvSpPr/>
              <p:nvPr/>
            </p:nvSpPr>
            <p:spPr>
              <a:xfrm>
                <a:off x="500380" y="144399"/>
                <a:ext cx="24004" cy="23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49"/>
                    </a:moveTo>
                    <a:lnTo>
                      <a:pt x="17371" y="0"/>
                    </a:lnTo>
                    <a:lnTo>
                      <a:pt x="0" y="4136"/>
                    </a:lnTo>
                    <a:lnTo>
                      <a:pt x="4229" y="21600"/>
                    </a:lnTo>
                    <a:lnTo>
                      <a:pt x="21600" y="1734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3" name="Shape"/>
              <p:cNvSpPr/>
              <p:nvPr/>
            </p:nvSpPr>
            <p:spPr>
              <a:xfrm>
                <a:off x="530479" y="331343"/>
                <a:ext cx="22099" cy="22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469"/>
                    </a:moveTo>
                    <a:lnTo>
                      <a:pt x="2483" y="0"/>
                    </a:lnTo>
                    <a:lnTo>
                      <a:pt x="0" y="19131"/>
                    </a:lnTo>
                    <a:lnTo>
                      <a:pt x="19117" y="21600"/>
                    </a:lnTo>
                    <a:lnTo>
                      <a:pt x="21600" y="246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4" name="Shape"/>
              <p:cNvSpPr/>
              <p:nvPr/>
            </p:nvSpPr>
            <p:spPr>
              <a:xfrm>
                <a:off x="538861" y="135001"/>
                <a:ext cx="24004" cy="23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49"/>
                    </a:moveTo>
                    <a:lnTo>
                      <a:pt x="17371" y="0"/>
                    </a:lnTo>
                    <a:lnTo>
                      <a:pt x="0" y="4251"/>
                    </a:lnTo>
                    <a:lnTo>
                      <a:pt x="4229" y="21600"/>
                    </a:lnTo>
                    <a:lnTo>
                      <a:pt x="21600" y="1734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5" name="Shape"/>
              <p:cNvSpPr/>
              <p:nvPr/>
            </p:nvSpPr>
            <p:spPr>
              <a:xfrm>
                <a:off x="569722" y="336423"/>
                <a:ext cx="22226" cy="22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469"/>
                    </a:moveTo>
                    <a:lnTo>
                      <a:pt x="2469" y="0"/>
                    </a:lnTo>
                    <a:lnTo>
                      <a:pt x="0" y="19131"/>
                    </a:lnTo>
                    <a:lnTo>
                      <a:pt x="19131" y="21600"/>
                    </a:lnTo>
                    <a:lnTo>
                      <a:pt x="21600" y="246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6" name="Shape"/>
              <p:cNvSpPr/>
              <p:nvPr/>
            </p:nvSpPr>
            <p:spPr>
              <a:xfrm>
                <a:off x="577342" y="125603"/>
                <a:ext cx="24004" cy="23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49"/>
                    </a:moveTo>
                    <a:lnTo>
                      <a:pt x="17371" y="0"/>
                    </a:lnTo>
                    <a:lnTo>
                      <a:pt x="0" y="4251"/>
                    </a:lnTo>
                    <a:lnTo>
                      <a:pt x="4229" y="21600"/>
                    </a:lnTo>
                    <a:lnTo>
                      <a:pt x="21600" y="1734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7" name="Shape"/>
              <p:cNvSpPr/>
              <p:nvPr/>
            </p:nvSpPr>
            <p:spPr>
              <a:xfrm>
                <a:off x="608965" y="341503"/>
                <a:ext cx="22226" cy="22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592"/>
                    </a:moveTo>
                    <a:lnTo>
                      <a:pt x="2592" y="0"/>
                    </a:lnTo>
                    <a:lnTo>
                      <a:pt x="0" y="19131"/>
                    </a:lnTo>
                    <a:lnTo>
                      <a:pt x="19131" y="21600"/>
                    </a:lnTo>
                    <a:lnTo>
                      <a:pt x="21600" y="2592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8" name="Shape"/>
              <p:cNvSpPr/>
              <p:nvPr/>
            </p:nvSpPr>
            <p:spPr>
              <a:xfrm>
                <a:off x="615823" y="116205"/>
                <a:ext cx="24004" cy="23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49"/>
                    </a:moveTo>
                    <a:lnTo>
                      <a:pt x="17371" y="0"/>
                    </a:lnTo>
                    <a:lnTo>
                      <a:pt x="0" y="4251"/>
                    </a:lnTo>
                    <a:lnTo>
                      <a:pt x="4229" y="21600"/>
                    </a:lnTo>
                    <a:lnTo>
                      <a:pt x="21600" y="1734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9" name="Shape"/>
              <p:cNvSpPr/>
              <p:nvPr/>
            </p:nvSpPr>
            <p:spPr>
              <a:xfrm>
                <a:off x="648335" y="346710"/>
                <a:ext cx="22226" cy="22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469"/>
                    </a:moveTo>
                    <a:lnTo>
                      <a:pt x="2469" y="0"/>
                    </a:lnTo>
                    <a:lnTo>
                      <a:pt x="0" y="19008"/>
                    </a:lnTo>
                    <a:lnTo>
                      <a:pt x="19008" y="21600"/>
                    </a:lnTo>
                    <a:lnTo>
                      <a:pt x="21600" y="246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0" name="Shape"/>
              <p:cNvSpPr/>
              <p:nvPr/>
            </p:nvSpPr>
            <p:spPr>
              <a:xfrm>
                <a:off x="654304" y="106807"/>
                <a:ext cx="24004" cy="23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49"/>
                    </a:moveTo>
                    <a:lnTo>
                      <a:pt x="17371" y="0"/>
                    </a:lnTo>
                    <a:lnTo>
                      <a:pt x="0" y="4251"/>
                    </a:lnTo>
                    <a:lnTo>
                      <a:pt x="4229" y="21600"/>
                    </a:lnTo>
                    <a:lnTo>
                      <a:pt x="21600" y="1734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1" name="Shape"/>
              <p:cNvSpPr/>
              <p:nvPr/>
            </p:nvSpPr>
            <p:spPr>
              <a:xfrm>
                <a:off x="687578" y="351790"/>
                <a:ext cx="22226" cy="22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469"/>
                    </a:moveTo>
                    <a:lnTo>
                      <a:pt x="2469" y="0"/>
                    </a:lnTo>
                    <a:lnTo>
                      <a:pt x="0" y="19131"/>
                    </a:lnTo>
                    <a:lnTo>
                      <a:pt x="19131" y="21600"/>
                    </a:lnTo>
                    <a:lnTo>
                      <a:pt x="21600" y="246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2" name="Shape"/>
              <p:cNvSpPr/>
              <p:nvPr/>
            </p:nvSpPr>
            <p:spPr>
              <a:xfrm>
                <a:off x="692912" y="97409"/>
                <a:ext cx="23877" cy="23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49"/>
                    </a:moveTo>
                    <a:lnTo>
                      <a:pt x="17349" y="0"/>
                    </a:lnTo>
                    <a:lnTo>
                      <a:pt x="0" y="4251"/>
                    </a:lnTo>
                    <a:lnTo>
                      <a:pt x="4251" y="21600"/>
                    </a:lnTo>
                    <a:lnTo>
                      <a:pt x="21600" y="1734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3" name="Shape"/>
              <p:cNvSpPr/>
              <p:nvPr/>
            </p:nvSpPr>
            <p:spPr>
              <a:xfrm>
                <a:off x="726948" y="356870"/>
                <a:ext cx="22099" cy="22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469"/>
                    </a:moveTo>
                    <a:lnTo>
                      <a:pt x="2483" y="0"/>
                    </a:lnTo>
                    <a:lnTo>
                      <a:pt x="0" y="19131"/>
                    </a:lnTo>
                    <a:lnTo>
                      <a:pt x="19117" y="21600"/>
                    </a:lnTo>
                    <a:lnTo>
                      <a:pt x="21600" y="246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4" name="Shape"/>
              <p:cNvSpPr/>
              <p:nvPr/>
            </p:nvSpPr>
            <p:spPr>
              <a:xfrm>
                <a:off x="731393" y="88011"/>
                <a:ext cx="23877" cy="23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464"/>
                    </a:moveTo>
                    <a:lnTo>
                      <a:pt x="17349" y="0"/>
                    </a:lnTo>
                    <a:lnTo>
                      <a:pt x="0" y="4251"/>
                    </a:lnTo>
                    <a:lnTo>
                      <a:pt x="4251" y="21600"/>
                    </a:lnTo>
                    <a:lnTo>
                      <a:pt x="21600" y="17464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5" name="Shape"/>
              <p:cNvSpPr/>
              <p:nvPr/>
            </p:nvSpPr>
            <p:spPr>
              <a:xfrm>
                <a:off x="766191" y="361950"/>
                <a:ext cx="22226" cy="22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592"/>
                    </a:moveTo>
                    <a:lnTo>
                      <a:pt x="2469" y="0"/>
                    </a:lnTo>
                    <a:lnTo>
                      <a:pt x="0" y="19131"/>
                    </a:lnTo>
                    <a:lnTo>
                      <a:pt x="19131" y="21600"/>
                    </a:lnTo>
                    <a:lnTo>
                      <a:pt x="21600" y="2592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6" name="Shape"/>
              <p:cNvSpPr/>
              <p:nvPr/>
            </p:nvSpPr>
            <p:spPr>
              <a:xfrm>
                <a:off x="769874" y="78613"/>
                <a:ext cx="23877" cy="24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71"/>
                    </a:moveTo>
                    <a:lnTo>
                      <a:pt x="17349" y="0"/>
                    </a:lnTo>
                    <a:lnTo>
                      <a:pt x="0" y="4229"/>
                    </a:lnTo>
                    <a:lnTo>
                      <a:pt x="4251" y="21600"/>
                    </a:lnTo>
                    <a:lnTo>
                      <a:pt x="21600" y="17371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7" name="Shape"/>
              <p:cNvSpPr/>
              <p:nvPr/>
            </p:nvSpPr>
            <p:spPr>
              <a:xfrm>
                <a:off x="805434" y="367157"/>
                <a:ext cx="22226" cy="22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469"/>
                    </a:moveTo>
                    <a:lnTo>
                      <a:pt x="2469" y="0"/>
                    </a:lnTo>
                    <a:lnTo>
                      <a:pt x="0" y="19008"/>
                    </a:lnTo>
                    <a:lnTo>
                      <a:pt x="19131" y="21600"/>
                    </a:lnTo>
                    <a:lnTo>
                      <a:pt x="21600" y="246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8" name="Shape"/>
              <p:cNvSpPr/>
              <p:nvPr/>
            </p:nvSpPr>
            <p:spPr>
              <a:xfrm>
                <a:off x="808355" y="69215"/>
                <a:ext cx="23877" cy="24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71"/>
                    </a:moveTo>
                    <a:lnTo>
                      <a:pt x="17464" y="0"/>
                    </a:lnTo>
                    <a:lnTo>
                      <a:pt x="0" y="4229"/>
                    </a:lnTo>
                    <a:lnTo>
                      <a:pt x="4251" y="21600"/>
                    </a:lnTo>
                    <a:lnTo>
                      <a:pt x="21600" y="17371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9" name="Shape"/>
              <p:cNvSpPr/>
              <p:nvPr/>
            </p:nvSpPr>
            <p:spPr>
              <a:xfrm>
                <a:off x="844804" y="372237"/>
                <a:ext cx="22226" cy="22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469"/>
                    </a:moveTo>
                    <a:lnTo>
                      <a:pt x="2469" y="0"/>
                    </a:lnTo>
                    <a:lnTo>
                      <a:pt x="0" y="19131"/>
                    </a:lnTo>
                    <a:lnTo>
                      <a:pt x="19008" y="21600"/>
                    </a:lnTo>
                    <a:lnTo>
                      <a:pt x="21600" y="246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0" name="Shape"/>
              <p:cNvSpPr/>
              <p:nvPr/>
            </p:nvSpPr>
            <p:spPr>
              <a:xfrm>
                <a:off x="846836" y="59817"/>
                <a:ext cx="24004" cy="24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71"/>
                    </a:moveTo>
                    <a:lnTo>
                      <a:pt x="17371" y="0"/>
                    </a:lnTo>
                    <a:lnTo>
                      <a:pt x="0" y="4229"/>
                    </a:lnTo>
                    <a:lnTo>
                      <a:pt x="4229" y="21600"/>
                    </a:lnTo>
                    <a:lnTo>
                      <a:pt x="21600" y="17371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1" name="Shape"/>
              <p:cNvSpPr/>
              <p:nvPr/>
            </p:nvSpPr>
            <p:spPr>
              <a:xfrm>
                <a:off x="884047" y="377317"/>
                <a:ext cx="22226" cy="22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469"/>
                    </a:moveTo>
                    <a:lnTo>
                      <a:pt x="2469" y="0"/>
                    </a:lnTo>
                    <a:lnTo>
                      <a:pt x="0" y="19131"/>
                    </a:lnTo>
                    <a:lnTo>
                      <a:pt x="19131" y="21600"/>
                    </a:lnTo>
                    <a:lnTo>
                      <a:pt x="21600" y="246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2" name="Shape"/>
              <p:cNvSpPr/>
              <p:nvPr/>
            </p:nvSpPr>
            <p:spPr>
              <a:xfrm>
                <a:off x="885317" y="50419"/>
                <a:ext cx="24004" cy="24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71"/>
                    </a:moveTo>
                    <a:lnTo>
                      <a:pt x="17371" y="0"/>
                    </a:lnTo>
                    <a:lnTo>
                      <a:pt x="0" y="4229"/>
                    </a:lnTo>
                    <a:lnTo>
                      <a:pt x="4229" y="21600"/>
                    </a:lnTo>
                    <a:lnTo>
                      <a:pt x="21600" y="17371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3" name="Shape"/>
              <p:cNvSpPr/>
              <p:nvPr/>
            </p:nvSpPr>
            <p:spPr>
              <a:xfrm>
                <a:off x="923417" y="382524"/>
                <a:ext cx="22099" cy="22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483"/>
                    </a:moveTo>
                    <a:lnTo>
                      <a:pt x="2483" y="0"/>
                    </a:lnTo>
                    <a:lnTo>
                      <a:pt x="0" y="19117"/>
                    </a:lnTo>
                    <a:lnTo>
                      <a:pt x="19117" y="21600"/>
                    </a:lnTo>
                    <a:lnTo>
                      <a:pt x="21600" y="2483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4" name="Shape"/>
              <p:cNvSpPr/>
              <p:nvPr/>
            </p:nvSpPr>
            <p:spPr>
              <a:xfrm>
                <a:off x="923798" y="41021"/>
                <a:ext cx="24004" cy="24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71"/>
                    </a:moveTo>
                    <a:lnTo>
                      <a:pt x="17371" y="0"/>
                    </a:lnTo>
                    <a:lnTo>
                      <a:pt x="0" y="4229"/>
                    </a:lnTo>
                    <a:lnTo>
                      <a:pt x="4229" y="21600"/>
                    </a:lnTo>
                    <a:lnTo>
                      <a:pt x="21600" y="17371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5" name="Shape"/>
              <p:cNvSpPr/>
              <p:nvPr/>
            </p:nvSpPr>
            <p:spPr>
              <a:xfrm>
                <a:off x="962660" y="387604"/>
                <a:ext cx="22226" cy="22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469"/>
                    </a:moveTo>
                    <a:lnTo>
                      <a:pt x="2469" y="0"/>
                    </a:lnTo>
                    <a:lnTo>
                      <a:pt x="0" y="19131"/>
                    </a:lnTo>
                    <a:lnTo>
                      <a:pt x="19131" y="21600"/>
                    </a:lnTo>
                    <a:lnTo>
                      <a:pt x="21600" y="2469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6" name="Shape"/>
              <p:cNvSpPr/>
              <p:nvPr/>
            </p:nvSpPr>
            <p:spPr>
              <a:xfrm>
                <a:off x="962279" y="31623"/>
                <a:ext cx="24004" cy="24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371"/>
                    </a:moveTo>
                    <a:lnTo>
                      <a:pt x="17371" y="0"/>
                    </a:lnTo>
                    <a:lnTo>
                      <a:pt x="0" y="4229"/>
                    </a:lnTo>
                    <a:lnTo>
                      <a:pt x="4229" y="21600"/>
                    </a:lnTo>
                    <a:lnTo>
                      <a:pt x="21600" y="17371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7" name="Shape"/>
              <p:cNvSpPr/>
              <p:nvPr/>
            </p:nvSpPr>
            <p:spPr>
              <a:xfrm>
                <a:off x="992251" y="0"/>
                <a:ext cx="132336" cy="740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38"/>
                    </a:moveTo>
                    <a:lnTo>
                      <a:pt x="0" y="0"/>
                    </a:lnTo>
                    <a:lnTo>
                      <a:pt x="7802" y="5976"/>
                    </a:lnTo>
                    <a:lnTo>
                      <a:pt x="8339" y="9892"/>
                    </a:lnTo>
                    <a:lnTo>
                      <a:pt x="2944" y="21600"/>
                    </a:lnTo>
                    <a:lnTo>
                      <a:pt x="13296" y="10744"/>
                    </a:lnTo>
                    <a:lnTo>
                      <a:pt x="19268" y="4483"/>
                    </a:lnTo>
                    <a:lnTo>
                      <a:pt x="21600" y="2038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8" name="Shape"/>
              <p:cNvSpPr/>
              <p:nvPr/>
            </p:nvSpPr>
            <p:spPr>
              <a:xfrm>
                <a:off x="994664" y="364236"/>
                <a:ext cx="130812" cy="75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501"/>
                    </a:moveTo>
                    <a:lnTo>
                      <a:pt x="13971" y="9584"/>
                    </a:lnTo>
                    <a:lnTo>
                      <a:pt x="1615" y="0"/>
                    </a:lnTo>
                    <a:lnTo>
                      <a:pt x="8023" y="10818"/>
                    </a:lnTo>
                    <a:lnTo>
                      <a:pt x="7786" y="13976"/>
                    </a:lnTo>
                    <a:lnTo>
                      <a:pt x="0" y="21600"/>
                    </a:lnTo>
                    <a:lnTo>
                      <a:pt x="21600" y="15501"/>
                    </a:lnTo>
                    <a:close/>
                  </a:path>
                </a:pathLst>
              </a:custGeom>
              <a:solidFill>
                <a:srgbClr val="9900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9" name="Shape"/>
              <p:cNvSpPr/>
              <p:nvPr/>
            </p:nvSpPr>
            <p:spPr>
              <a:xfrm>
                <a:off x="1000887" y="22352"/>
                <a:ext cx="23877" cy="392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26" y="20517"/>
                    </a:moveTo>
                    <a:lnTo>
                      <a:pt x="3217" y="20377"/>
                    </a:lnTo>
                    <a:lnTo>
                      <a:pt x="919" y="21460"/>
                    </a:lnTo>
                    <a:lnTo>
                      <a:pt x="18728" y="21600"/>
                    </a:lnTo>
                    <a:lnTo>
                      <a:pt x="21026" y="20517"/>
                    </a:lnTo>
                    <a:close/>
                    <a:moveTo>
                      <a:pt x="21600" y="1055"/>
                    </a:moveTo>
                    <a:lnTo>
                      <a:pt x="17349" y="0"/>
                    </a:lnTo>
                    <a:lnTo>
                      <a:pt x="0" y="252"/>
                    </a:lnTo>
                    <a:lnTo>
                      <a:pt x="4136" y="1314"/>
                    </a:lnTo>
                    <a:lnTo>
                      <a:pt x="21600" y="1055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262" name="object 14"/>
          <p:cNvSpPr txBox="1"/>
          <p:nvPr/>
        </p:nvSpPr>
        <p:spPr>
          <a:xfrm>
            <a:off x="2236977" y="1707514"/>
            <a:ext cx="86996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800" spc="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263" name="object 15"/>
          <p:cNvSpPr/>
          <p:nvPr/>
        </p:nvSpPr>
        <p:spPr>
          <a:xfrm>
            <a:off x="-1" y="4869179"/>
            <a:ext cx="10969754" cy="51663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4" name="object 16"/>
          <p:cNvSpPr txBox="1"/>
          <p:nvPr/>
        </p:nvSpPr>
        <p:spPr>
          <a:xfrm>
            <a:off x="0" y="4869179"/>
            <a:ext cx="10970260" cy="369332"/>
          </a:xfrm>
          <a:prstGeom prst="rect">
            <a:avLst/>
          </a:prstGeom>
          <a:ln w="6096">
            <a:solidFill>
              <a:srgbClr val="3E126C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2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Sequential computing </a:t>
            </a:r>
            <a:r>
              <a:rPr spc="-5"/>
              <a:t>is hitting </a:t>
            </a:r>
            <a:r>
              <a:t>the</a:t>
            </a:r>
            <a:r>
              <a:rPr spc="-85"/>
              <a:t> </a:t>
            </a:r>
            <a:r>
              <a:rPr spc="-5"/>
              <a:t>limits</a:t>
            </a:r>
          </a:p>
        </p:txBody>
      </p:sp>
      <p:sp>
        <p:nvSpPr>
          <p:cNvPr id="265" name="object 17"/>
          <p:cNvSpPr/>
          <p:nvPr/>
        </p:nvSpPr>
        <p:spPr>
          <a:xfrm>
            <a:off x="6566917" y="1420369"/>
            <a:ext cx="3895345" cy="2636519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6" name="object 18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11</a:t>
            </a:fld>
            <a:endParaRPr/>
          </a:p>
        </p:txBody>
      </p:sp>
      <p:sp>
        <p:nvSpPr>
          <p:cNvPr id="267" name="object 20"/>
          <p:cNvSpPr txBox="1"/>
          <p:nvPr/>
        </p:nvSpPr>
        <p:spPr>
          <a:xfrm>
            <a:off x="6342380" y="5645044"/>
            <a:ext cx="4496435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800" u="sng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8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/>
              </a:rPr>
              <a:t>http://www.ecs.umass.edu/ece/andras/courses/ECE668/Mylectures/Introduction_to_Multi_Core.pdf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3344" y="2584"/>
            <a:ext cx="4159758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5" dirty="0"/>
              <a:t>Moore's</a:t>
            </a:r>
            <a:r>
              <a:rPr sz="4500" spc="-75" dirty="0"/>
              <a:t> </a:t>
            </a:r>
            <a:r>
              <a:rPr sz="4500" dirty="0"/>
              <a:t>Law</a:t>
            </a:r>
            <a:endParaRPr sz="4500"/>
          </a:p>
        </p:txBody>
      </p:sp>
      <p:sp>
        <p:nvSpPr>
          <p:cNvPr id="3" name="object 3"/>
          <p:cNvSpPr txBox="1"/>
          <p:nvPr/>
        </p:nvSpPr>
        <p:spPr>
          <a:xfrm>
            <a:off x="2949549" y="2470708"/>
            <a:ext cx="1547622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64"/>
              </a:lnSpc>
            </a:pPr>
            <a:r>
              <a:rPr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Moore’s</a:t>
            </a:r>
            <a:r>
              <a:rPr sz="1800" b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Law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880" y="759180"/>
            <a:ext cx="7725156" cy="33108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11057" y="1901381"/>
            <a:ext cx="2797759" cy="1677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27350" y="5798394"/>
            <a:ext cx="274853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Slide </a:t>
            </a:r>
            <a:r>
              <a:rPr sz="1200" spc="-5" dirty="0">
                <a:solidFill>
                  <a:srgbClr val="FFFFFF"/>
                </a:solidFill>
                <a:latin typeface="Times New Roman"/>
                <a:cs typeface="Times New Roman"/>
              </a:rPr>
              <a:t>source: UCB </a:t>
            </a: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CS 194</a:t>
            </a:r>
            <a:r>
              <a:rPr sz="12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Times New Roman"/>
                <a:cs typeface="Times New Roman"/>
              </a:rPr>
              <a:t>Fall’2010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2030" y="4332656"/>
            <a:ext cx="9611868" cy="977191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99085" marR="5080" indent="-287020">
              <a:lnSpc>
                <a:spcPts val="2230"/>
              </a:lnSpc>
              <a:spcBef>
                <a:spcPts val="320"/>
              </a:spcBef>
              <a:buClr>
                <a:srgbClr val="F5C300"/>
              </a:buClr>
              <a:buSzPct val="75000"/>
              <a:buFont typeface="Wingdings"/>
              <a:buChar char=""/>
              <a:tabLst>
                <a:tab pos="299085" algn="l"/>
                <a:tab pos="29972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In 1965, Intel co-founder Gordon Moore predicted (from just 3  data points!) that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semiconductor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density </a:t>
            </a: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would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double 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every</a:t>
            </a:r>
            <a:r>
              <a:rPr sz="2000" b="1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18  months.</a:t>
            </a:r>
            <a:endParaRPr sz="2000">
              <a:latin typeface="Arial"/>
              <a:cs typeface="Arial"/>
            </a:endParaRPr>
          </a:p>
          <a:p>
            <a:pPr marL="698500" lvl="1" indent="-229235">
              <a:lnSpc>
                <a:spcPct val="100000"/>
              </a:lnSpc>
              <a:spcBef>
                <a:spcPts val="509"/>
              </a:spcBef>
              <a:buClr>
                <a:srgbClr val="F5C300"/>
              </a:buClr>
              <a:buSzPct val="75000"/>
              <a:buFont typeface="Wingdings"/>
              <a:buChar char=""/>
              <a:tabLst>
                <a:tab pos="699135" algn="l"/>
              </a:tabLst>
            </a:pPr>
            <a:r>
              <a:rPr sz="2000" b="1" i="1" dirty="0">
                <a:solidFill>
                  <a:srgbClr val="FFFFFF"/>
                </a:solidFill>
                <a:latin typeface="Arial"/>
                <a:cs typeface="Arial"/>
              </a:rPr>
              <a:t>He was </a:t>
            </a:r>
            <a:r>
              <a:rPr sz="2000" b="1" i="1" spc="-5" dirty="0">
                <a:solidFill>
                  <a:srgbClr val="FFFFFF"/>
                </a:solidFill>
                <a:latin typeface="Arial"/>
                <a:cs typeface="Arial"/>
              </a:rPr>
              <a:t>right!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Transistors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2000" b="1" i="1" spc="-5" dirty="0">
                <a:solidFill>
                  <a:srgbClr val="FFFFFF"/>
                </a:solidFill>
                <a:latin typeface="Arial"/>
                <a:cs typeface="Arial"/>
              </a:rPr>
              <a:t>still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shrinking as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he</a:t>
            </a:r>
            <a:r>
              <a:rPr sz="20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projected.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503" y="244258"/>
            <a:ext cx="937183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Consequences </a:t>
            </a:r>
            <a:r>
              <a:rPr spc="-5" dirty="0"/>
              <a:t>of </a:t>
            </a:r>
            <a:r>
              <a:rPr spc="-10" dirty="0"/>
              <a:t>Moore’s</a:t>
            </a:r>
            <a:r>
              <a:rPr spc="10" dirty="0"/>
              <a:t> </a:t>
            </a:r>
            <a:r>
              <a:rPr spc="-5" dirty="0"/>
              <a:t>law…</a:t>
            </a:r>
          </a:p>
        </p:txBody>
      </p:sp>
      <p:sp>
        <p:nvSpPr>
          <p:cNvPr id="3" name="object 3"/>
          <p:cNvSpPr/>
          <p:nvPr/>
        </p:nvSpPr>
        <p:spPr>
          <a:xfrm>
            <a:off x="1050386" y="865481"/>
            <a:ext cx="8844077" cy="5017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882" y="403593"/>
            <a:ext cx="9374124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The </a:t>
            </a:r>
            <a:r>
              <a:rPr spc="-10" dirty="0"/>
              <a:t>Hardware/Software</a:t>
            </a:r>
            <a:r>
              <a:rPr spc="50" dirty="0"/>
              <a:t> </a:t>
            </a:r>
            <a:r>
              <a:rPr spc="-10" dirty="0"/>
              <a:t>contract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473" y="1587055"/>
            <a:ext cx="3887724" cy="2046073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99085" marR="5080" indent="-287020">
              <a:lnSpc>
                <a:spcPct val="93000"/>
              </a:lnSpc>
              <a:spcBef>
                <a:spcPts val="330"/>
              </a:spcBef>
              <a:buClr>
                <a:srgbClr val="F5C300"/>
              </a:buClr>
              <a:buSzPct val="75000"/>
              <a:buFont typeface="Wingdings"/>
              <a:buChar char=""/>
              <a:tabLst>
                <a:tab pos="299720" algn="l"/>
              </a:tabLst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Write </a:t>
            </a:r>
            <a:r>
              <a:rPr sz="2800" b="1" spc="-15" dirty="0">
                <a:solidFill>
                  <a:srgbClr val="FFFFFF"/>
                </a:solidFill>
                <a:latin typeface="Arial"/>
                <a:cs typeface="Arial"/>
              </a:rPr>
              <a:t>your 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software as </a:t>
            </a:r>
            <a:r>
              <a:rPr sz="2800" b="1" spc="-15" dirty="0">
                <a:solidFill>
                  <a:srgbClr val="FFFFFF"/>
                </a:solidFill>
                <a:latin typeface="Arial"/>
                <a:cs typeface="Arial"/>
              </a:rPr>
              <a:t>you 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choose and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we  HW-geniuses will 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take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care of  performance.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29265" y="5884530"/>
            <a:ext cx="15011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82795" y="1049960"/>
            <a:ext cx="5993435" cy="3400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7610" y="4550832"/>
            <a:ext cx="9654540" cy="15619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  <a:buFont typeface="Times New Roman"/>
              <a:buChar char="•"/>
              <a:tabLst>
                <a:tab pos="240029" algn="l"/>
              </a:tabLst>
            </a:pP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 result: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Generations of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performance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ignorant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software 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engineers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using performance-handicapped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languages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(such</a:t>
            </a: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endParaRPr sz="2400">
              <a:latin typeface="Times New Roman"/>
              <a:cs typeface="Times New Roman"/>
            </a:endParaRPr>
          </a:p>
          <a:p>
            <a:pPr marL="259079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Java) … 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which was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OK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since performance 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was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a HW</a:t>
            </a:r>
            <a:r>
              <a:rPr sz="24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job.</a:t>
            </a:r>
            <a:endParaRPr sz="2400">
              <a:latin typeface="Times New Roman"/>
              <a:cs typeface="Times New Roman"/>
            </a:endParaRPr>
          </a:p>
          <a:p>
            <a:pPr marL="1320800">
              <a:lnSpc>
                <a:spcPct val="100000"/>
              </a:lnSpc>
              <a:spcBef>
                <a:spcPts val="2020"/>
              </a:spcBef>
            </a:pP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Third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party 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names are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property </a:t>
            </a:r>
            <a:r>
              <a:rPr sz="1200" b="1" dirty="0">
                <a:solidFill>
                  <a:srgbClr val="FFFFFF"/>
                </a:solidFill>
                <a:latin typeface="Times New Roman"/>
                <a:cs typeface="Times New Roman"/>
              </a:rPr>
              <a:t>of their</a:t>
            </a:r>
            <a:r>
              <a:rPr sz="1200" b="1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owners.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309" y="499948"/>
            <a:ext cx="909218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… </a:t>
            </a:r>
            <a:r>
              <a:rPr sz="2800" spc="-10" dirty="0"/>
              <a:t>Computer </a:t>
            </a:r>
            <a:r>
              <a:rPr sz="2800" spc="-5" dirty="0"/>
              <a:t>architecture </a:t>
            </a:r>
            <a:r>
              <a:rPr sz="2800" spc="-10" dirty="0"/>
              <a:t>and </a:t>
            </a:r>
            <a:r>
              <a:rPr sz="2800" spc="-5" dirty="0"/>
              <a:t>the power</a:t>
            </a:r>
            <a:r>
              <a:rPr sz="2800" spc="114" dirty="0"/>
              <a:t> </a:t>
            </a:r>
            <a:r>
              <a:rPr sz="2800" spc="-5" dirty="0"/>
              <a:t>wall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1707865" y="1184434"/>
            <a:ext cx="8310371" cy="4509707"/>
            <a:chOff x="1423219" y="1316038"/>
            <a:chExt cx="6925309" cy="5010785"/>
          </a:xfrm>
        </p:grpSpPr>
        <p:sp>
          <p:nvSpPr>
            <p:cNvPr id="4" name="object 4"/>
            <p:cNvSpPr/>
            <p:nvPr/>
          </p:nvSpPr>
          <p:spPr>
            <a:xfrm>
              <a:off x="1425759" y="1318578"/>
              <a:ext cx="6920230" cy="5005705"/>
            </a:xfrm>
            <a:custGeom>
              <a:avLst/>
              <a:gdLst/>
              <a:ahLst/>
              <a:cxnLst/>
              <a:rect l="l" t="t" r="r" b="b"/>
              <a:pathLst>
                <a:path w="6920230" h="5005705">
                  <a:moveTo>
                    <a:pt x="6919975" y="0"/>
                  </a:moveTo>
                  <a:lnTo>
                    <a:pt x="0" y="0"/>
                  </a:lnTo>
                  <a:lnTo>
                    <a:pt x="0" y="5005218"/>
                  </a:lnTo>
                  <a:lnTo>
                    <a:pt x="6919975" y="5005218"/>
                  </a:lnTo>
                  <a:lnTo>
                    <a:pt x="69199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25759" y="1318578"/>
              <a:ext cx="6920230" cy="5005705"/>
            </a:xfrm>
            <a:custGeom>
              <a:avLst/>
              <a:gdLst/>
              <a:ahLst/>
              <a:cxnLst/>
              <a:rect l="l" t="t" r="r" b="b"/>
              <a:pathLst>
                <a:path w="6920230" h="5005705">
                  <a:moveTo>
                    <a:pt x="0" y="5005218"/>
                  </a:moveTo>
                  <a:lnTo>
                    <a:pt x="6919975" y="5005218"/>
                  </a:lnTo>
                  <a:lnTo>
                    <a:pt x="6919975" y="0"/>
                  </a:lnTo>
                  <a:lnTo>
                    <a:pt x="0" y="0"/>
                  </a:lnTo>
                  <a:lnTo>
                    <a:pt x="0" y="5005218"/>
                  </a:lnTo>
                  <a:close/>
                </a:path>
              </a:pathLst>
            </a:custGeom>
            <a:ln w="44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25736" y="4115317"/>
              <a:ext cx="5754370" cy="637540"/>
            </a:xfrm>
            <a:custGeom>
              <a:avLst/>
              <a:gdLst/>
              <a:ahLst/>
              <a:cxnLst/>
              <a:rect l="l" t="t" r="r" b="b"/>
              <a:pathLst>
                <a:path w="5754370" h="637539">
                  <a:moveTo>
                    <a:pt x="0" y="637097"/>
                  </a:moveTo>
                  <a:lnTo>
                    <a:pt x="5753781" y="637097"/>
                  </a:lnTo>
                </a:path>
                <a:path w="5754370" h="637539">
                  <a:moveTo>
                    <a:pt x="0" y="0"/>
                  </a:moveTo>
                  <a:lnTo>
                    <a:pt x="5753781" y="0"/>
                  </a:lnTo>
                </a:path>
              </a:pathLst>
            </a:custGeom>
            <a:ln w="44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25736" y="3473642"/>
              <a:ext cx="3898900" cy="0"/>
            </a:xfrm>
            <a:custGeom>
              <a:avLst/>
              <a:gdLst/>
              <a:ahLst/>
              <a:cxnLst/>
              <a:rect l="l" t="t" r="r" b="b"/>
              <a:pathLst>
                <a:path w="3898900">
                  <a:moveTo>
                    <a:pt x="0" y="0"/>
                  </a:moveTo>
                  <a:lnTo>
                    <a:pt x="3898863" y="0"/>
                  </a:lnTo>
                </a:path>
              </a:pathLst>
            </a:custGeom>
            <a:ln w="44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25736" y="1553322"/>
              <a:ext cx="5754370" cy="1279525"/>
            </a:xfrm>
            <a:custGeom>
              <a:avLst/>
              <a:gdLst/>
              <a:ahLst/>
              <a:cxnLst/>
              <a:rect l="l" t="t" r="r" b="b"/>
              <a:pathLst>
                <a:path w="5754370" h="1279525">
                  <a:moveTo>
                    <a:pt x="0" y="1279280"/>
                  </a:moveTo>
                  <a:lnTo>
                    <a:pt x="5753781" y="1279280"/>
                  </a:lnTo>
                </a:path>
                <a:path w="5754370" h="1279525">
                  <a:moveTo>
                    <a:pt x="0" y="641547"/>
                  </a:moveTo>
                  <a:lnTo>
                    <a:pt x="5753781" y="641547"/>
                  </a:lnTo>
                </a:path>
                <a:path w="5754370" h="1279525">
                  <a:moveTo>
                    <a:pt x="0" y="0"/>
                  </a:moveTo>
                  <a:lnTo>
                    <a:pt x="5753781" y="0"/>
                  </a:lnTo>
                </a:path>
              </a:pathLst>
            </a:custGeom>
            <a:ln w="44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23825" y="1551414"/>
              <a:ext cx="5758180" cy="3841115"/>
            </a:xfrm>
            <a:custGeom>
              <a:avLst/>
              <a:gdLst/>
              <a:ahLst/>
              <a:cxnLst/>
              <a:rect l="l" t="t" r="r" b="b"/>
              <a:pathLst>
                <a:path w="5758180" h="3841115">
                  <a:moveTo>
                    <a:pt x="0" y="0"/>
                  </a:moveTo>
                  <a:lnTo>
                    <a:pt x="5757602" y="0"/>
                  </a:lnTo>
                  <a:lnTo>
                    <a:pt x="5757602" y="3840767"/>
                  </a:lnTo>
                  <a:lnTo>
                    <a:pt x="0" y="3840767"/>
                  </a:lnTo>
                  <a:lnTo>
                    <a:pt x="0" y="0"/>
                  </a:lnTo>
                </a:path>
              </a:pathLst>
            </a:custGeom>
            <a:ln w="3053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41672" y="1553322"/>
              <a:ext cx="5842000" cy="3924935"/>
            </a:xfrm>
            <a:custGeom>
              <a:avLst/>
              <a:gdLst/>
              <a:ahLst/>
              <a:cxnLst/>
              <a:rect l="l" t="t" r="r" b="b"/>
              <a:pathLst>
                <a:path w="5842000" h="3924935">
                  <a:moveTo>
                    <a:pt x="84063" y="0"/>
                  </a:moveTo>
                  <a:lnTo>
                    <a:pt x="84063" y="3836952"/>
                  </a:lnTo>
                </a:path>
                <a:path w="5842000" h="3924935">
                  <a:moveTo>
                    <a:pt x="0" y="3840767"/>
                  </a:moveTo>
                  <a:lnTo>
                    <a:pt x="80242" y="3840767"/>
                  </a:lnTo>
                </a:path>
                <a:path w="5842000" h="3924935">
                  <a:moveTo>
                    <a:pt x="0" y="3199092"/>
                  </a:moveTo>
                  <a:lnTo>
                    <a:pt x="80242" y="3199092"/>
                  </a:lnTo>
                </a:path>
                <a:path w="5842000" h="3924935">
                  <a:moveTo>
                    <a:pt x="0" y="2561995"/>
                  </a:moveTo>
                  <a:lnTo>
                    <a:pt x="80242" y="2561995"/>
                  </a:lnTo>
                </a:path>
                <a:path w="5842000" h="3924935">
                  <a:moveTo>
                    <a:pt x="0" y="1920320"/>
                  </a:moveTo>
                  <a:lnTo>
                    <a:pt x="80242" y="1920320"/>
                  </a:lnTo>
                </a:path>
                <a:path w="5842000" h="3924935">
                  <a:moveTo>
                    <a:pt x="0" y="1279280"/>
                  </a:moveTo>
                  <a:lnTo>
                    <a:pt x="80242" y="1279280"/>
                  </a:lnTo>
                </a:path>
                <a:path w="5842000" h="3924935">
                  <a:moveTo>
                    <a:pt x="0" y="641547"/>
                  </a:moveTo>
                  <a:lnTo>
                    <a:pt x="80242" y="641547"/>
                  </a:lnTo>
                </a:path>
                <a:path w="5842000" h="3924935">
                  <a:moveTo>
                    <a:pt x="0" y="0"/>
                  </a:moveTo>
                  <a:lnTo>
                    <a:pt x="80242" y="0"/>
                  </a:lnTo>
                </a:path>
                <a:path w="5842000" h="3924935">
                  <a:moveTo>
                    <a:pt x="84063" y="3840767"/>
                  </a:moveTo>
                  <a:lnTo>
                    <a:pt x="5837845" y="3840767"/>
                  </a:lnTo>
                </a:path>
                <a:path w="5842000" h="3924935">
                  <a:moveTo>
                    <a:pt x="84063" y="3924696"/>
                  </a:moveTo>
                  <a:lnTo>
                    <a:pt x="84063" y="3844582"/>
                  </a:lnTo>
                </a:path>
                <a:path w="5842000" h="3924935">
                  <a:moveTo>
                    <a:pt x="1525374" y="3924696"/>
                  </a:moveTo>
                  <a:lnTo>
                    <a:pt x="1525374" y="3844582"/>
                  </a:lnTo>
                </a:path>
                <a:path w="5842000" h="3924935">
                  <a:moveTo>
                    <a:pt x="2962801" y="3924696"/>
                  </a:moveTo>
                  <a:lnTo>
                    <a:pt x="2962801" y="3844582"/>
                  </a:lnTo>
                </a:path>
                <a:path w="5842000" h="3924935">
                  <a:moveTo>
                    <a:pt x="4404303" y="3924696"/>
                  </a:moveTo>
                  <a:lnTo>
                    <a:pt x="4404303" y="3844582"/>
                  </a:lnTo>
                </a:path>
                <a:path w="5842000" h="3924935">
                  <a:moveTo>
                    <a:pt x="5841666" y="3924696"/>
                  </a:moveTo>
                  <a:lnTo>
                    <a:pt x="5841666" y="3844582"/>
                  </a:lnTo>
                </a:path>
              </a:pathLst>
            </a:custGeom>
            <a:ln w="44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83007" y="1608639"/>
              <a:ext cx="4679950" cy="3745865"/>
            </a:xfrm>
            <a:custGeom>
              <a:avLst/>
              <a:gdLst/>
              <a:ahLst/>
              <a:cxnLst/>
              <a:rect l="l" t="t" r="r" b="b"/>
              <a:pathLst>
                <a:path w="4679950" h="3745865">
                  <a:moveTo>
                    <a:pt x="0" y="3745393"/>
                  </a:moveTo>
                  <a:lnTo>
                    <a:pt x="359181" y="3653834"/>
                  </a:lnTo>
                  <a:lnTo>
                    <a:pt x="719127" y="3524126"/>
                  </a:lnTo>
                  <a:lnTo>
                    <a:pt x="1082129" y="3355505"/>
                  </a:lnTo>
                  <a:lnTo>
                    <a:pt x="1441311" y="3153312"/>
                  </a:lnTo>
                  <a:lnTo>
                    <a:pt x="1800556" y="2916785"/>
                  </a:lnTo>
                  <a:lnTo>
                    <a:pt x="2159737" y="2649739"/>
                  </a:lnTo>
                  <a:lnTo>
                    <a:pt x="2519556" y="2355987"/>
                  </a:lnTo>
                  <a:lnTo>
                    <a:pt x="2878737" y="2030953"/>
                  </a:lnTo>
                  <a:lnTo>
                    <a:pt x="3237919" y="1676035"/>
                  </a:lnTo>
                  <a:lnTo>
                    <a:pt x="3597100" y="1298355"/>
                  </a:lnTo>
                  <a:lnTo>
                    <a:pt x="3961058" y="889519"/>
                  </a:lnTo>
                  <a:lnTo>
                    <a:pt x="4320239" y="458430"/>
                  </a:lnTo>
                  <a:lnTo>
                    <a:pt x="4679421" y="0"/>
                  </a:lnTo>
                </a:path>
              </a:pathLst>
            </a:custGeom>
            <a:ln w="305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46674" y="5167087"/>
              <a:ext cx="191029" cy="190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42874" y="4956502"/>
              <a:ext cx="191029" cy="1915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12189" y="4185882"/>
              <a:ext cx="191666" cy="1907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60014" y="2406587"/>
              <a:ext cx="191029" cy="1907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85245" y="4407149"/>
              <a:ext cx="191029" cy="190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46595" y="1952608"/>
              <a:ext cx="191029" cy="190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466918" y="4669862"/>
            <a:ext cx="211836" cy="3398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20" dirty="0">
                <a:latin typeface="Arial"/>
                <a:cs typeface="Arial"/>
              </a:rPr>
              <a:t>0</a:t>
            </a:r>
            <a:endParaRPr sz="2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88092" y="2941459"/>
            <a:ext cx="388620" cy="3398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5" dirty="0">
                <a:latin typeface="Arial"/>
                <a:cs typeface="Arial"/>
              </a:rPr>
              <a:t>15</a:t>
            </a:r>
            <a:endParaRPr sz="2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88092" y="2364523"/>
            <a:ext cx="388620" cy="3398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5" dirty="0">
                <a:latin typeface="Arial"/>
                <a:cs typeface="Arial"/>
              </a:rPr>
              <a:t>20</a:t>
            </a:r>
            <a:endParaRPr sz="2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88092" y="1790565"/>
            <a:ext cx="388620" cy="3398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5" dirty="0">
                <a:latin typeface="Arial"/>
                <a:cs typeface="Arial"/>
              </a:rPr>
              <a:t>25</a:t>
            </a:r>
            <a:endParaRPr sz="2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88092" y="1213744"/>
            <a:ext cx="388620" cy="3398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5" dirty="0">
                <a:latin typeface="Arial"/>
                <a:cs typeface="Arial"/>
              </a:rPr>
              <a:t>30</a:t>
            </a:r>
            <a:endParaRPr sz="2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6230" y="5030375"/>
            <a:ext cx="211836" cy="3398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20" dirty="0">
                <a:latin typeface="Arial"/>
                <a:cs typeface="Arial"/>
              </a:rPr>
              <a:t>0</a:t>
            </a:r>
            <a:endParaRPr sz="2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35803" y="5030375"/>
            <a:ext cx="211836" cy="3398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20" dirty="0">
                <a:latin typeface="Arial"/>
                <a:cs typeface="Arial"/>
              </a:rPr>
              <a:t>2</a:t>
            </a:r>
            <a:endParaRPr sz="2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990517" y="5030375"/>
            <a:ext cx="211836" cy="3398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20" dirty="0">
                <a:latin typeface="Arial"/>
                <a:cs typeface="Arial"/>
              </a:rPr>
              <a:t>6</a:t>
            </a:r>
            <a:endParaRPr sz="2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714589" y="5030375"/>
            <a:ext cx="211836" cy="3398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20" dirty="0">
                <a:latin typeface="Arial"/>
                <a:cs typeface="Arial"/>
              </a:rPr>
              <a:t>8</a:t>
            </a:r>
            <a:endParaRPr sz="21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11797" y="5030374"/>
            <a:ext cx="2900172" cy="63222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620" algn="ctr">
              <a:lnSpc>
                <a:spcPts val="2430"/>
              </a:lnSpc>
              <a:spcBef>
                <a:spcPts val="130"/>
              </a:spcBef>
            </a:pPr>
            <a:r>
              <a:rPr sz="2100" spc="20" dirty="0">
                <a:latin typeface="Arial"/>
                <a:cs typeface="Arial"/>
              </a:rPr>
              <a:t>4</a:t>
            </a:r>
            <a:endParaRPr sz="2100">
              <a:latin typeface="Arial"/>
              <a:cs typeface="Arial"/>
            </a:endParaRPr>
          </a:p>
          <a:p>
            <a:pPr algn="ctr">
              <a:lnSpc>
                <a:spcPts val="2430"/>
              </a:lnSpc>
            </a:pPr>
            <a:r>
              <a:rPr sz="2100" spc="5" dirty="0">
                <a:latin typeface="Arial"/>
                <a:cs typeface="Arial"/>
              </a:rPr>
              <a:t>Scalar</a:t>
            </a:r>
            <a:r>
              <a:rPr sz="2100" spc="-1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Performance</a:t>
            </a:r>
            <a:endParaRPr sz="21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76950" y="2764845"/>
            <a:ext cx="641201" cy="71494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455"/>
              </a:lnSpc>
            </a:pPr>
            <a:r>
              <a:rPr sz="2100" spc="-15" dirty="0">
                <a:latin typeface="Arial"/>
                <a:cs typeface="Arial"/>
              </a:rPr>
              <a:t>P</a:t>
            </a:r>
            <a:r>
              <a:rPr sz="2100" spc="10" dirty="0">
                <a:latin typeface="Arial"/>
                <a:cs typeface="Arial"/>
              </a:rPr>
              <a:t>o</a:t>
            </a:r>
            <a:r>
              <a:rPr sz="2100" spc="-10" dirty="0">
                <a:latin typeface="Arial"/>
                <a:cs typeface="Arial"/>
              </a:rPr>
              <a:t>w</a:t>
            </a:r>
            <a:r>
              <a:rPr sz="2100" spc="10" dirty="0">
                <a:latin typeface="Arial"/>
                <a:cs typeface="Arial"/>
              </a:rPr>
              <a:t>e</a:t>
            </a:r>
            <a:r>
              <a:rPr sz="2100" dirty="0">
                <a:latin typeface="Arial"/>
                <a:cs typeface="Arial"/>
              </a:rPr>
              <a:t>r</a:t>
            </a:r>
            <a:endParaRPr sz="21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10911" y="1186720"/>
            <a:ext cx="8304276" cy="4505135"/>
          </a:xfrm>
          <a:custGeom>
            <a:avLst/>
            <a:gdLst/>
            <a:ahLst/>
            <a:cxnLst/>
            <a:rect l="l" t="t" r="r" b="b"/>
            <a:pathLst>
              <a:path w="6920230" h="5005705">
                <a:moveTo>
                  <a:pt x="0" y="5005218"/>
                </a:moveTo>
                <a:lnTo>
                  <a:pt x="6919975" y="5005218"/>
                </a:lnTo>
                <a:lnTo>
                  <a:pt x="6919975" y="0"/>
                </a:lnTo>
                <a:lnTo>
                  <a:pt x="0" y="0"/>
                </a:lnTo>
                <a:lnTo>
                  <a:pt x="0" y="5005218"/>
                </a:lnTo>
                <a:close/>
              </a:path>
            </a:pathLst>
          </a:custGeom>
          <a:ln w="44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567900" y="2718170"/>
            <a:ext cx="2644140" cy="32188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spc="-10" dirty="0">
                <a:latin typeface="Arial"/>
                <a:cs typeface="Arial"/>
              </a:rPr>
              <a:t>power </a:t>
            </a:r>
            <a:r>
              <a:rPr sz="2000" spc="5" dirty="0">
                <a:latin typeface="Arial"/>
                <a:cs typeface="Arial"/>
              </a:rPr>
              <a:t>= </a:t>
            </a:r>
            <a:r>
              <a:rPr sz="2000" spc="-5" dirty="0">
                <a:latin typeface="Arial"/>
                <a:cs typeface="Arial"/>
              </a:rPr>
              <a:t>perf </a:t>
            </a:r>
            <a:r>
              <a:rPr sz="2000" spc="5" dirty="0">
                <a:latin typeface="Arial"/>
                <a:cs typeface="Arial"/>
              </a:rPr>
              <a:t>^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1.74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61590" y="3967637"/>
            <a:ext cx="1475232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20"/>
              </a:lnSpc>
            </a:pPr>
            <a:r>
              <a:rPr sz="2000" spc="5" dirty="0">
                <a:latin typeface="Arial"/>
                <a:cs typeface="Arial"/>
              </a:rPr>
              <a:t>Pentium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95980" y="4432953"/>
            <a:ext cx="609600" cy="32188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dirty="0">
                <a:latin typeface="Arial"/>
                <a:cs typeface="Arial"/>
              </a:rPr>
              <a:t>i4</a:t>
            </a:r>
            <a:r>
              <a:rPr sz="2000" spc="-10" dirty="0">
                <a:latin typeface="Arial"/>
                <a:cs typeface="Arial"/>
              </a:rPr>
              <a:t>8</a:t>
            </a:r>
            <a:r>
              <a:rPr sz="2000" spc="5" dirty="0">
                <a:latin typeface="Arial"/>
                <a:cs typeface="Arial"/>
              </a:rPr>
              <a:t>6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61360" y="4498188"/>
            <a:ext cx="1158240" cy="32188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spc="15" dirty="0">
                <a:latin typeface="Arial"/>
                <a:cs typeface="Arial"/>
              </a:rPr>
              <a:t>P</a:t>
            </a:r>
            <a:r>
              <a:rPr sz="2000" spc="-5" dirty="0">
                <a:latin typeface="Arial"/>
                <a:cs typeface="Arial"/>
              </a:rPr>
              <a:t>en</a:t>
            </a:r>
            <a:r>
              <a:rPr sz="2000" spc="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ium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88092" y="3518966"/>
            <a:ext cx="3364230" cy="98103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2225"/>
              </a:lnSpc>
              <a:spcBef>
                <a:spcPts val="130"/>
              </a:spcBef>
            </a:pPr>
            <a:r>
              <a:rPr sz="2100" spc="5" dirty="0">
                <a:latin typeface="Arial"/>
                <a:cs typeface="Arial"/>
              </a:rPr>
              <a:t>10</a:t>
            </a:r>
            <a:endParaRPr sz="2100">
              <a:latin typeface="Arial"/>
              <a:cs typeface="Arial"/>
            </a:endParaRPr>
          </a:p>
          <a:p>
            <a:pPr marL="1376680">
              <a:lnSpc>
                <a:spcPts val="2105"/>
              </a:lnSpc>
            </a:pPr>
            <a:r>
              <a:rPr sz="2000" spc="5" dirty="0">
                <a:latin typeface="Arial"/>
                <a:cs typeface="Arial"/>
              </a:rPr>
              <a:t>Pentium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</a:t>
            </a:r>
            <a:endParaRPr sz="2000">
              <a:latin typeface="Arial"/>
              <a:cs typeface="Arial"/>
            </a:endParaRPr>
          </a:p>
          <a:p>
            <a:pPr marL="161290">
              <a:lnSpc>
                <a:spcPct val="100000"/>
              </a:lnSpc>
              <a:spcBef>
                <a:spcPts val="685"/>
              </a:spcBef>
            </a:pPr>
            <a:r>
              <a:rPr sz="2100" spc="20" dirty="0">
                <a:latin typeface="Arial"/>
                <a:cs typeface="Arial"/>
              </a:rPr>
              <a:t>5</a:t>
            </a:r>
            <a:endParaRPr sz="2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94206" y="2099574"/>
            <a:ext cx="2359152" cy="32188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spc="5" dirty="0">
                <a:latin typeface="Arial"/>
                <a:cs typeface="Arial"/>
              </a:rPr>
              <a:t>Pentium 4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25" dirty="0">
                <a:latin typeface="Arial"/>
                <a:cs typeface="Arial"/>
              </a:rPr>
              <a:t>(Wmt)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870201" y="1649793"/>
            <a:ext cx="2225802" cy="32188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spc="5" dirty="0">
                <a:latin typeface="Arial"/>
                <a:cs typeface="Arial"/>
              </a:rPr>
              <a:t>Pentium 4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(Psc)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040880" y="2841726"/>
            <a:ext cx="3756660" cy="1410462"/>
            <a:chOff x="5867400" y="3157473"/>
            <a:chExt cx="3130550" cy="1567180"/>
          </a:xfrm>
        </p:grpSpPr>
        <p:sp>
          <p:nvSpPr>
            <p:cNvPr id="38" name="object 38"/>
            <p:cNvSpPr/>
            <p:nvPr/>
          </p:nvSpPr>
          <p:spPr>
            <a:xfrm>
              <a:off x="5867400" y="4190999"/>
              <a:ext cx="2057400" cy="533400"/>
            </a:xfrm>
            <a:custGeom>
              <a:avLst/>
              <a:gdLst/>
              <a:ahLst/>
              <a:cxnLst/>
              <a:rect l="l" t="t" r="r" b="b"/>
              <a:pathLst>
                <a:path w="2057400" h="533400">
                  <a:moveTo>
                    <a:pt x="20574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2057400" y="533400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24600" y="4002023"/>
              <a:ext cx="2667000" cy="0"/>
            </a:xfrm>
            <a:custGeom>
              <a:avLst/>
              <a:gdLst/>
              <a:ahLst/>
              <a:cxnLst/>
              <a:rect l="l" t="t" r="r" b="b"/>
              <a:pathLst>
                <a:path w="2667000">
                  <a:moveTo>
                    <a:pt x="0" y="0"/>
                  </a:moveTo>
                  <a:lnTo>
                    <a:pt x="266700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324600" y="3163823"/>
              <a:ext cx="2667000" cy="835025"/>
            </a:xfrm>
            <a:custGeom>
              <a:avLst/>
              <a:gdLst/>
              <a:ahLst/>
              <a:cxnLst/>
              <a:rect l="l" t="t" r="r" b="b"/>
              <a:pathLst>
                <a:path w="2667000" h="835025">
                  <a:moveTo>
                    <a:pt x="2667000" y="0"/>
                  </a:moveTo>
                  <a:lnTo>
                    <a:pt x="0" y="0"/>
                  </a:lnTo>
                  <a:lnTo>
                    <a:pt x="0" y="83502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994775" y="3163823"/>
              <a:ext cx="0" cy="835025"/>
            </a:xfrm>
            <a:custGeom>
              <a:avLst/>
              <a:gdLst/>
              <a:ahLst/>
              <a:cxnLst/>
              <a:rect l="l" t="t" r="r" b="b"/>
              <a:pathLst>
                <a:path h="835025">
                  <a:moveTo>
                    <a:pt x="0" y="0"/>
                  </a:moveTo>
                  <a:lnTo>
                    <a:pt x="0" y="83502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24600" y="3163823"/>
              <a:ext cx="2667000" cy="835025"/>
            </a:xfrm>
            <a:custGeom>
              <a:avLst/>
              <a:gdLst/>
              <a:ahLst/>
              <a:cxnLst/>
              <a:rect l="l" t="t" r="r" b="b"/>
              <a:pathLst>
                <a:path w="2667000" h="835025">
                  <a:moveTo>
                    <a:pt x="2667000" y="0"/>
                  </a:moveTo>
                  <a:lnTo>
                    <a:pt x="0" y="0"/>
                  </a:lnTo>
                  <a:lnTo>
                    <a:pt x="0" y="835025"/>
                  </a:lnTo>
                  <a:lnTo>
                    <a:pt x="2667000" y="835025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324600" y="3163823"/>
              <a:ext cx="2667000" cy="835025"/>
            </a:xfrm>
            <a:custGeom>
              <a:avLst/>
              <a:gdLst/>
              <a:ahLst/>
              <a:cxnLst/>
              <a:rect l="l" t="t" r="r" b="b"/>
              <a:pathLst>
                <a:path w="2667000" h="835025">
                  <a:moveTo>
                    <a:pt x="0" y="835025"/>
                  </a:moveTo>
                  <a:lnTo>
                    <a:pt x="2667000" y="835025"/>
                  </a:lnTo>
                  <a:lnTo>
                    <a:pt x="2667000" y="0"/>
                  </a:lnTo>
                  <a:lnTo>
                    <a:pt x="0" y="0"/>
                  </a:lnTo>
                  <a:lnTo>
                    <a:pt x="0" y="8350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841588" y="2868359"/>
            <a:ext cx="270357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 marR="5080" indent="-7366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latin typeface="Times New Roman"/>
                <a:cs typeface="Times New Roman"/>
              </a:rPr>
              <a:t>Growth </a:t>
            </a:r>
            <a:r>
              <a:rPr sz="2400" b="1" dirty="0">
                <a:latin typeface="Times New Roman"/>
                <a:cs typeface="Times New Roman"/>
              </a:rPr>
              <a:t>in </a:t>
            </a:r>
            <a:r>
              <a:rPr sz="2400" b="1" spc="-10" dirty="0">
                <a:latin typeface="Times New Roman"/>
                <a:cs typeface="Times New Roman"/>
              </a:rPr>
              <a:t>power  </a:t>
            </a:r>
            <a:r>
              <a:rPr sz="2400" b="1" dirty="0">
                <a:latin typeface="Times New Roman"/>
                <a:cs typeface="Times New Roman"/>
              </a:rPr>
              <a:t>is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unsustainable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226156" y="5858940"/>
            <a:ext cx="3288792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Tahoma"/>
                <a:cs typeface="Tahoma"/>
              </a:rPr>
              <a:t>Source: E. Grochowski of</a:t>
            </a:r>
            <a:r>
              <a:rPr sz="14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Intel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572292" y="5934376"/>
            <a:ext cx="337566" cy="21287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z="1200" dirty="0">
                <a:latin typeface="Arial Black"/>
                <a:cs typeface="Arial Black"/>
              </a:rPr>
              <a:pPr marL="38735">
                <a:lnSpc>
                  <a:spcPct val="100000"/>
                </a:lnSpc>
                <a:spcBef>
                  <a:spcPts val="220"/>
                </a:spcBef>
              </a:pPr>
              <a:t>15</a:t>
            </a:fld>
            <a:endParaRPr sz="1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566" y="130371"/>
            <a:ext cx="9934956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5" dirty="0"/>
              <a:t>… </a:t>
            </a:r>
            <a:r>
              <a:rPr sz="3200" spc="-5" dirty="0"/>
              <a:t>partial solution: simple </a:t>
            </a:r>
            <a:r>
              <a:rPr sz="3200" dirty="0"/>
              <a:t>low power</a:t>
            </a:r>
            <a:r>
              <a:rPr sz="3200" spc="-150" dirty="0"/>
              <a:t> </a:t>
            </a:r>
            <a:r>
              <a:rPr sz="3200" spc="-5" dirty="0"/>
              <a:t>cores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1173479" y="904551"/>
            <a:ext cx="8798814" cy="4774883"/>
            <a:chOff x="977899" y="1005056"/>
            <a:chExt cx="7332345" cy="5305425"/>
          </a:xfrm>
        </p:grpSpPr>
        <p:sp>
          <p:nvSpPr>
            <p:cNvPr id="4" name="object 4"/>
            <p:cNvSpPr/>
            <p:nvPr/>
          </p:nvSpPr>
          <p:spPr>
            <a:xfrm>
              <a:off x="980427" y="1007604"/>
              <a:ext cx="7327265" cy="5300345"/>
            </a:xfrm>
            <a:custGeom>
              <a:avLst/>
              <a:gdLst/>
              <a:ahLst/>
              <a:cxnLst/>
              <a:rect l="l" t="t" r="r" b="b"/>
              <a:pathLst>
                <a:path w="7327265" h="5300345">
                  <a:moveTo>
                    <a:pt x="7327265" y="0"/>
                  </a:moveTo>
                  <a:lnTo>
                    <a:pt x="0" y="0"/>
                  </a:lnTo>
                  <a:lnTo>
                    <a:pt x="0" y="450862"/>
                  </a:lnTo>
                  <a:lnTo>
                    <a:pt x="0" y="5299799"/>
                  </a:lnTo>
                  <a:lnTo>
                    <a:pt x="7327265" y="5299799"/>
                  </a:lnTo>
                  <a:lnTo>
                    <a:pt x="7327265" y="450862"/>
                  </a:lnTo>
                  <a:lnTo>
                    <a:pt x="73272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80439" y="1007596"/>
              <a:ext cx="7327265" cy="5300345"/>
            </a:xfrm>
            <a:custGeom>
              <a:avLst/>
              <a:gdLst/>
              <a:ahLst/>
              <a:cxnLst/>
              <a:rect l="l" t="t" r="r" b="b"/>
              <a:pathLst>
                <a:path w="7327265" h="5300345">
                  <a:moveTo>
                    <a:pt x="0" y="5299802"/>
                  </a:moveTo>
                  <a:lnTo>
                    <a:pt x="7327262" y="5299802"/>
                  </a:lnTo>
                  <a:lnTo>
                    <a:pt x="7327262" y="0"/>
                  </a:lnTo>
                  <a:lnTo>
                    <a:pt x="0" y="0"/>
                  </a:lnTo>
                  <a:lnTo>
                    <a:pt x="0" y="5299802"/>
                  </a:lnTo>
                  <a:close/>
                </a:path>
              </a:pathLst>
            </a:custGeom>
            <a:ln w="47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39271" y="3968938"/>
              <a:ext cx="6092825" cy="675005"/>
            </a:xfrm>
            <a:custGeom>
              <a:avLst/>
              <a:gdLst/>
              <a:ahLst/>
              <a:cxnLst/>
              <a:rect l="l" t="t" r="r" b="b"/>
              <a:pathLst>
                <a:path w="6092825" h="675004">
                  <a:moveTo>
                    <a:pt x="0" y="674593"/>
                  </a:moveTo>
                  <a:lnTo>
                    <a:pt x="6092430" y="674593"/>
                  </a:lnTo>
                </a:path>
                <a:path w="6092825" h="675004">
                  <a:moveTo>
                    <a:pt x="0" y="0"/>
                  </a:moveTo>
                  <a:lnTo>
                    <a:pt x="6092430" y="0"/>
                  </a:lnTo>
                </a:path>
              </a:pathLst>
            </a:custGeom>
            <a:ln w="4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39271" y="2610729"/>
              <a:ext cx="4658995" cy="678815"/>
            </a:xfrm>
            <a:custGeom>
              <a:avLst/>
              <a:gdLst/>
              <a:ahLst/>
              <a:cxnLst/>
              <a:rect l="l" t="t" r="r" b="b"/>
              <a:pathLst>
                <a:path w="4658995" h="678814">
                  <a:moveTo>
                    <a:pt x="0" y="678767"/>
                  </a:moveTo>
                  <a:lnTo>
                    <a:pt x="4658454" y="678767"/>
                  </a:lnTo>
                </a:path>
                <a:path w="4658995" h="678814">
                  <a:moveTo>
                    <a:pt x="0" y="0"/>
                  </a:moveTo>
                  <a:lnTo>
                    <a:pt x="4658454" y="0"/>
                  </a:lnTo>
                </a:path>
              </a:pathLst>
            </a:custGeom>
            <a:ln w="47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39271" y="1935462"/>
              <a:ext cx="6092825" cy="0"/>
            </a:xfrm>
            <a:custGeom>
              <a:avLst/>
              <a:gdLst/>
              <a:ahLst/>
              <a:cxnLst/>
              <a:rect l="l" t="t" r="r" b="b"/>
              <a:pathLst>
                <a:path w="6092825">
                  <a:moveTo>
                    <a:pt x="0" y="0"/>
                  </a:moveTo>
                  <a:lnTo>
                    <a:pt x="6092430" y="0"/>
                  </a:lnTo>
                </a:path>
              </a:pathLst>
            </a:custGeom>
            <a:ln w="47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39271" y="1256155"/>
              <a:ext cx="6092825" cy="0"/>
            </a:xfrm>
            <a:custGeom>
              <a:avLst/>
              <a:gdLst/>
              <a:ahLst/>
              <a:cxnLst/>
              <a:rect l="l" t="t" r="r" b="b"/>
              <a:pathLst>
                <a:path w="6092825">
                  <a:moveTo>
                    <a:pt x="0" y="0"/>
                  </a:moveTo>
                  <a:lnTo>
                    <a:pt x="1604739" y="0"/>
                  </a:lnTo>
                </a:path>
                <a:path w="6092825">
                  <a:moveTo>
                    <a:pt x="5194140" y="0"/>
                  </a:moveTo>
                  <a:lnTo>
                    <a:pt x="6092430" y="0"/>
                  </a:lnTo>
                </a:path>
              </a:pathLst>
            </a:custGeom>
            <a:ln w="47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37248" y="1254135"/>
              <a:ext cx="6096635" cy="4067175"/>
            </a:xfrm>
            <a:custGeom>
              <a:avLst/>
              <a:gdLst/>
              <a:ahLst/>
              <a:cxnLst/>
              <a:rect l="l" t="t" r="r" b="b"/>
              <a:pathLst>
                <a:path w="6096634" h="4067175">
                  <a:moveTo>
                    <a:pt x="0" y="0"/>
                  </a:moveTo>
                  <a:lnTo>
                    <a:pt x="6096476" y="0"/>
                  </a:lnTo>
                  <a:lnTo>
                    <a:pt x="6096476" y="4066817"/>
                  </a:lnTo>
                  <a:lnTo>
                    <a:pt x="0" y="4066817"/>
                  </a:lnTo>
                  <a:lnTo>
                    <a:pt x="0" y="0"/>
                  </a:lnTo>
                </a:path>
              </a:pathLst>
            </a:custGeom>
            <a:ln w="3233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50260" y="1256155"/>
              <a:ext cx="6185535" cy="4156075"/>
            </a:xfrm>
            <a:custGeom>
              <a:avLst/>
              <a:gdLst/>
              <a:ahLst/>
              <a:cxnLst/>
              <a:rect l="l" t="t" r="r" b="b"/>
              <a:pathLst>
                <a:path w="6185534" h="4156075">
                  <a:moveTo>
                    <a:pt x="89011" y="0"/>
                  </a:moveTo>
                  <a:lnTo>
                    <a:pt x="89011" y="4062778"/>
                  </a:lnTo>
                </a:path>
                <a:path w="6185534" h="4156075">
                  <a:moveTo>
                    <a:pt x="0" y="4066817"/>
                  </a:moveTo>
                  <a:lnTo>
                    <a:pt x="84965" y="4066817"/>
                  </a:lnTo>
                </a:path>
                <a:path w="6185534" h="4156075">
                  <a:moveTo>
                    <a:pt x="0" y="3387376"/>
                  </a:moveTo>
                  <a:lnTo>
                    <a:pt x="84965" y="3387376"/>
                  </a:lnTo>
                </a:path>
                <a:path w="6185534" h="4156075">
                  <a:moveTo>
                    <a:pt x="0" y="2712782"/>
                  </a:moveTo>
                  <a:lnTo>
                    <a:pt x="84965" y="2712782"/>
                  </a:lnTo>
                </a:path>
                <a:path w="6185534" h="4156075">
                  <a:moveTo>
                    <a:pt x="0" y="2033341"/>
                  </a:moveTo>
                  <a:lnTo>
                    <a:pt x="84965" y="2033341"/>
                  </a:lnTo>
                </a:path>
                <a:path w="6185534" h="4156075">
                  <a:moveTo>
                    <a:pt x="0" y="1354573"/>
                  </a:moveTo>
                  <a:lnTo>
                    <a:pt x="84965" y="1354573"/>
                  </a:lnTo>
                </a:path>
                <a:path w="6185534" h="4156075">
                  <a:moveTo>
                    <a:pt x="0" y="679306"/>
                  </a:moveTo>
                  <a:lnTo>
                    <a:pt x="84965" y="679306"/>
                  </a:lnTo>
                </a:path>
                <a:path w="6185534" h="4156075">
                  <a:moveTo>
                    <a:pt x="0" y="0"/>
                  </a:moveTo>
                  <a:lnTo>
                    <a:pt x="84965" y="0"/>
                  </a:lnTo>
                </a:path>
                <a:path w="6185534" h="4156075">
                  <a:moveTo>
                    <a:pt x="89011" y="4066817"/>
                  </a:moveTo>
                  <a:lnTo>
                    <a:pt x="6181442" y="4066817"/>
                  </a:lnTo>
                </a:path>
                <a:path w="6185534" h="4156075">
                  <a:moveTo>
                    <a:pt x="89011" y="4155686"/>
                  </a:moveTo>
                  <a:lnTo>
                    <a:pt x="89011" y="4070857"/>
                  </a:lnTo>
                </a:path>
                <a:path w="6185534" h="4156075">
                  <a:moveTo>
                    <a:pt x="1615153" y="4155686"/>
                  </a:moveTo>
                  <a:lnTo>
                    <a:pt x="1615153" y="4070857"/>
                  </a:lnTo>
                </a:path>
                <a:path w="6185534" h="4156075">
                  <a:moveTo>
                    <a:pt x="3137182" y="4155686"/>
                  </a:moveTo>
                  <a:lnTo>
                    <a:pt x="3137182" y="4070857"/>
                  </a:lnTo>
                </a:path>
                <a:path w="6185534" h="4156075">
                  <a:moveTo>
                    <a:pt x="4663526" y="4155686"/>
                  </a:moveTo>
                  <a:lnTo>
                    <a:pt x="4663526" y="4070857"/>
                  </a:lnTo>
                </a:path>
                <a:path w="6185534" h="4156075">
                  <a:moveTo>
                    <a:pt x="6185488" y="4155686"/>
                  </a:moveTo>
                  <a:lnTo>
                    <a:pt x="6185488" y="4070857"/>
                  </a:lnTo>
                </a:path>
              </a:pathLst>
            </a:custGeom>
            <a:ln w="4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17570" y="1314728"/>
              <a:ext cx="4954905" cy="3966210"/>
            </a:xfrm>
            <a:custGeom>
              <a:avLst/>
              <a:gdLst/>
              <a:ahLst/>
              <a:cxnLst/>
              <a:rect l="l" t="t" r="r" b="b"/>
              <a:pathLst>
                <a:path w="4954905" h="3966210">
                  <a:moveTo>
                    <a:pt x="0" y="3965830"/>
                  </a:moveTo>
                  <a:lnTo>
                    <a:pt x="380321" y="3868882"/>
                  </a:lnTo>
                  <a:lnTo>
                    <a:pt x="761452" y="3731540"/>
                  </a:lnTo>
                  <a:lnTo>
                    <a:pt x="1145820" y="3552995"/>
                  </a:lnTo>
                  <a:lnTo>
                    <a:pt x="1526142" y="3338902"/>
                  </a:lnTo>
                  <a:lnTo>
                    <a:pt x="1906531" y="3088454"/>
                  </a:lnTo>
                  <a:lnTo>
                    <a:pt x="2286853" y="2805690"/>
                  </a:lnTo>
                  <a:lnTo>
                    <a:pt x="2667849" y="2494650"/>
                  </a:lnTo>
                  <a:lnTo>
                    <a:pt x="3048170" y="2150486"/>
                  </a:lnTo>
                  <a:lnTo>
                    <a:pt x="3428492" y="1774679"/>
                  </a:lnTo>
                  <a:lnTo>
                    <a:pt x="3808814" y="1374770"/>
                  </a:lnTo>
                  <a:lnTo>
                    <a:pt x="4194193" y="941872"/>
                  </a:lnTo>
                  <a:lnTo>
                    <a:pt x="4574515" y="485411"/>
                  </a:lnTo>
                  <a:lnTo>
                    <a:pt x="4954837" y="0"/>
                  </a:lnTo>
                </a:path>
              </a:pathLst>
            </a:custGeom>
            <a:ln w="323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96755" y="5082611"/>
              <a:ext cx="202272" cy="202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33932" y="4859631"/>
              <a:ext cx="202272" cy="2028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72068" y="4043655"/>
              <a:ext cx="202947" cy="202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22765" y="2159640"/>
              <a:ext cx="202272" cy="202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20053" y="4277945"/>
              <a:ext cx="202272" cy="202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26214" y="1678941"/>
              <a:ext cx="202272" cy="202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977926" y="4595651"/>
            <a:ext cx="222504" cy="359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5" dirty="0">
                <a:latin typeface="Arial"/>
                <a:cs typeface="Arial"/>
              </a:rPr>
              <a:t>0</a:t>
            </a:r>
            <a:endParaRPr sz="22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77926" y="3984154"/>
            <a:ext cx="222504" cy="359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5" dirty="0">
                <a:latin typeface="Arial"/>
                <a:cs typeface="Arial"/>
              </a:rPr>
              <a:t>5</a:t>
            </a:r>
            <a:endParaRPr sz="22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88575" y="3377020"/>
            <a:ext cx="409194" cy="359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15" dirty="0">
                <a:latin typeface="Arial"/>
                <a:cs typeface="Arial"/>
              </a:rPr>
              <a:t>10</a:t>
            </a:r>
            <a:endParaRPr sz="22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88575" y="2765523"/>
            <a:ext cx="409194" cy="359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15" dirty="0">
                <a:latin typeface="Arial"/>
                <a:cs typeface="Arial"/>
              </a:rPr>
              <a:t>15</a:t>
            </a:r>
            <a:endParaRPr sz="22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88575" y="2154632"/>
            <a:ext cx="409194" cy="359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15" dirty="0">
                <a:latin typeface="Arial"/>
                <a:cs typeface="Arial"/>
              </a:rPr>
              <a:t>20</a:t>
            </a:r>
            <a:endParaRPr sz="22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88575" y="1546890"/>
            <a:ext cx="409194" cy="359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15" dirty="0">
                <a:latin typeface="Arial"/>
                <a:cs typeface="Arial"/>
              </a:rPr>
              <a:t>25</a:t>
            </a:r>
            <a:endParaRPr sz="22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88575" y="936122"/>
            <a:ext cx="409194" cy="359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-15" dirty="0">
                <a:latin typeface="Arial"/>
                <a:cs typeface="Arial"/>
              </a:rPr>
              <a:t>30</a:t>
            </a:r>
            <a:endParaRPr sz="22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37210" y="4977383"/>
            <a:ext cx="222504" cy="359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5" dirty="0">
                <a:latin typeface="Arial"/>
                <a:cs typeface="Arial"/>
              </a:rPr>
              <a:t>0</a:t>
            </a:r>
            <a:endParaRPr sz="22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68580" y="4977383"/>
            <a:ext cx="222504" cy="359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5" dirty="0">
                <a:latin typeface="Arial"/>
                <a:cs typeface="Arial"/>
              </a:rPr>
              <a:t>2</a:t>
            </a:r>
            <a:endParaRPr sz="22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26629" y="4977383"/>
            <a:ext cx="222504" cy="359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5" dirty="0">
                <a:latin typeface="Arial"/>
                <a:cs typeface="Arial"/>
              </a:rPr>
              <a:t>6</a:t>
            </a:r>
            <a:endParaRPr sz="22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652174" y="4977383"/>
            <a:ext cx="222504" cy="359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spc="5" dirty="0">
                <a:latin typeface="Arial"/>
                <a:cs typeface="Arial"/>
              </a:rPr>
              <a:t>8</a:t>
            </a:r>
            <a:endParaRPr sz="22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66704" y="4977383"/>
            <a:ext cx="3069336" cy="6803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20" algn="ctr">
              <a:lnSpc>
                <a:spcPts val="2590"/>
              </a:lnSpc>
              <a:spcBef>
                <a:spcPts val="105"/>
              </a:spcBef>
            </a:pPr>
            <a:r>
              <a:rPr sz="2250" spc="5" dirty="0">
                <a:latin typeface="Arial"/>
                <a:cs typeface="Arial"/>
              </a:rPr>
              <a:t>4</a:t>
            </a:r>
            <a:endParaRPr sz="2250">
              <a:latin typeface="Arial"/>
              <a:cs typeface="Arial"/>
            </a:endParaRPr>
          </a:p>
          <a:p>
            <a:pPr algn="ctr">
              <a:lnSpc>
                <a:spcPts val="2590"/>
              </a:lnSpc>
            </a:pPr>
            <a:r>
              <a:rPr sz="2250" spc="-5" dirty="0">
                <a:latin typeface="Arial"/>
                <a:cs typeface="Arial"/>
              </a:rPr>
              <a:t>Scalar</a:t>
            </a:r>
            <a:r>
              <a:rPr sz="2250" spc="-15" dirty="0">
                <a:latin typeface="Arial"/>
                <a:cs typeface="Arial"/>
              </a:rPr>
              <a:t> </a:t>
            </a:r>
            <a:r>
              <a:rPr sz="2250" spc="-5" dirty="0">
                <a:latin typeface="Arial"/>
                <a:cs typeface="Arial"/>
              </a:rPr>
              <a:t>Performance</a:t>
            </a:r>
            <a:endParaRPr sz="22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47349" y="2578517"/>
            <a:ext cx="666849" cy="755522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600"/>
              </a:lnSpc>
            </a:pPr>
            <a:r>
              <a:rPr sz="2250" spc="-15" dirty="0">
                <a:latin typeface="Arial"/>
                <a:cs typeface="Arial"/>
              </a:rPr>
              <a:t>P</a:t>
            </a:r>
            <a:r>
              <a:rPr sz="2250" spc="10" dirty="0">
                <a:latin typeface="Arial"/>
                <a:cs typeface="Arial"/>
              </a:rPr>
              <a:t>o</a:t>
            </a:r>
            <a:r>
              <a:rPr sz="2250" spc="-10" dirty="0">
                <a:latin typeface="Arial"/>
                <a:cs typeface="Arial"/>
              </a:rPr>
              <a:t>w</a:t>
            </a:r>
            <a:r>
              <a:rPr sz="2250" spc="10" dirty="0">
                <a:latin typeface="Arial"/>
                <a:cs typeface="Arial"/>
              </a:rPr>
              <a:t>e</a:t>
            </a:r>
            <a:r>
              <a:rPr sz="2250" dirty="0">
                <a:latin typeface="Arial"/>
                <a:cs typeface="Arial"/>
              </a:rPr>
              <a:t>r</a:t>
            </a:r>
            <a:endParaRPr sz="225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76527" y="906837"/>
            <a:ext cx="8792718" cy="4770311"/>
          </a:xfrm>
          <a:custGeom>
            <a:avLst/>
            <a:gdLst/>
            <a:ahLst/>
            <a:cxnLst/>
            <a:rect l="l" t="t" r="r" b="b"/>
            <a:pathLst>
              <a:path w="7327265" h="5300345">
                <a:moveTo>
                  <a:pt x="0" y="5299802"/>
                </a:moveTo>
                <a:lnTo>
                  <a:pt x="7327262" y="5299802"/>
                </a:lnTo>
                <a:lnTo>
                  <a:pt x="7327262" y="0"/>
                </a:lnTo>
                <a:lnTo>
                  <a:pt x="0" y="0"/>
                </a:lnTo>
                <a:lnTo>
                  <a:pt x="0" y="5299802"/>
                </a:lnTo>
                <a:close/>
              </a:path>
            </a:pathLst>
          </a:custGeom>
          <a:ln w="4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202567" y="2529094"/>
            <a:ext cx="2797302" cy="3398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dirty="0">
                <a:latin typeface="Arial"/>
                <a:cs typeface="Arial"/>
              </a:rPr>
              <a:t>power </a:t>
            </a:r>
            <a:r>
              <a:rPr sz="2100" spc="20" dirty="0">
                <a:latin typeface="Arial"/>
                <a:cs typeface="Arial"/>
              </a:rPr>
              <a:t>= </a:t>
            </a:r>
            <a:r>
              <a:rPr sz="2100" spc="5" dirty="0">
                <a:latin typeface="Arial"/>
                <a:cs typeface="Arial"/>
              </a:rPr>
              <a:t>perf </a:t>
            </a:r>
            <a:r>
              <a:rPr sz="2100" spc="15" dirty="0">
                <a:latin typeface="Arial"/>
                <a:cs typeface="Arial"/>
              </a:rPr>
              <a:t>^</a:t>
            </a:r>
            <a:r>
              <a:rPr sz="2100" spc="-60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1.74</a:t>
            </a:r>
            <a:endParaRPr sz="21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68090" y="3816921"/>
            <a:ext cx="1592580" cy="3398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15" dirty="0">
                <a:latin typeface="Arial"/>
                <a:cs typeface="Arial"/>
              </a:rPr>
              <a:t>Pentium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25" dirty="0">
                <a:latin typeface="Arial"/>
                <a:cs typeface="Arial"/>
              </a:rPr>
              <a:t>M</a:t>
            </a:r>
            <a:endParaRPr sz="2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749900" y="4344801"/>
            <a:ext cx="643890" cy="3398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5" dirty="0">
                <a:latin typeface="Arial"/>
                <a:cs typeface="Arial"/>
              </a:rPr>
              <a:t>i4</a:t>
            </a:r>
            <a:r>
              <a:rPr sz="2100" dirty="0">
                <a:latin typeface="Arial"/>
                <a:cs typeface="Arial"/>
              </a:rPr>
              <a:t>8</a:t>
            </a:r>
            <a:r>
              <a:rPr sz="2100" spc="15" dirty="0">
                <a:latin typeface="Arial"/>
                <a:cs typeface="Arial"/>
              </a:rPr>
              <a:t>6</a:t>
            </a:r>
            <a:endParaRPr sz="21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513297" y="4413877"/>
            <a:ext cx="1224533" cy="3398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25" dirty="0">
                <a:latin typeface="Arial"/>
                <a:cs typeface="Arial"/>
              </a:rPr>
              <a:t>P</a:t>
            </a:r>
            <a:r>
              <a:rPr sz="2100" spc="5" dirty="0">
                <a:latin typeface="Arial"/>
                <a:cs typeface="Arial"/>
              </a:rPr>
              <a:t>en</a:t>
            </a:r>
            <a:r>
              <a:rPr sz="2100" spc="15" dirty="0">
                <a:latin typeface="Arial"/>
                <a:cs typeface="Arial"/>
              </a:rPr>
              <a:t>t</a:t>
            </a:r>
            <a:r>
              <a:rPr sz="2100" spc="10" dirty="0">
                <a:latin typeface="Arial"/>
                <a:cs typeface="Arial"/>
              </a:rPr>
              <a:t>ium</a:t>
            </a:r>
            <a:endParaRPr sz="21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521872" y="3613331"/>
            <a:ext cx="1827276" cy="3398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15" dirty="0">
                <a:latin typeface="Arial"/>
                <a:cs typeface="Arial"/>
              </a:rPr>
              <a:t>Pentium</a:t>
            </a:r>
            <a:r>
              <a:rPr sz="2100" spc="-20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Pro</a:t>
            </a:r>
            <a:endParaRPr sz="2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183392" y="1874091"/>
            <a:ext cx="2496312" cy="3398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15" dirty="0">
                <a:latin typeface="Arial"/>
                <a:cs typeface="Arial"/>
              </a:rPr>
              <a:t>Pentium 4</a:t>
            </a:r>
            <a:r>
              <a:rPr sz="2100" spc="-30" dirty="0">
                <a:latin typeface="Arial"/>
                <a:cs typeface="Arial"/>
              </a:rPr>
              <a:t> </a:t>
            </a:r>
            <a:r>
              <a:rPr sz="2100" spc="40" dirty="0">
                <a:latin typeface="Arial"/>
                <a:cs typeface="Arial"/>
              </a:rPr>
              <a:t>(Wmt)</a:t>
            </a:r>
            <a:endParaRPr sz="21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81516" y="1397836"/>
            <a:ext cx="2355342" cy="3398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15" dirty="0">
                <a:latin typeface="Arial"/>
                <a:cs typeface="Arial"/>
              </a:rPr>
              <a:t>Pentium 4</a:t>
            </a:r>
            <a:r>
              <a:rPr sz="2100" spc="-25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(Psc)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029651" y="2290687"/>
            <a:ext cx="2484120" cy="1203008"/>
            <a:chOff x="6691376" y="2545207"/>
            <a:chExt cx="2070100" cy="1336675"/>
          </a:xfrm>
        </p:grpSpPr>
        <p:sp>
          <p:nvSpPr>
            <p:cNvPr id="41" name="object 41"/>
            <p:cNvSpPr/>
            <p:nvPr/>
          </p:nvSpPr>
          <p:spPr>
            <a:xfrm>
              <a:off x="6697726" y="2551557"/>
              <a:ext cx="2057400" cy="1323975"/>
            </a:xfrm>
            <a:custGeom>
              <a:avLst/>
              <a:gdLst/>
              <a:ahLst/>
              <a:cxnLst/>
              <a:rect l="l" t="t" r="r" b="b"/>
              <a:pathLst>
                <a:path w="2057400" h="1323975">
                  <a:moveTo>
                    <a:pt x="2057400" y="0"/>
                  </a:moveTo>
                  <a:lnTo>
                    <a:pt x="0" y="0"/>
                  </a:lnTo>
                  <a:lnTo>
                    <a:pt x="0" y="1323975"/>
                  </a:lnTo>
                  <a:lnTo>
                    <a:pt x="2057400" y="1323975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697726" y="2551557"/>
              <a:ext cx="2057400" cy="1323975"/>
            </a:xfrm>
            <a:custGeom>
              <a:avLst/>
              <a:gdLst/>
              <a:ahLst/>
              <a:cxnLst/>
              <a:rect l="l" t="t" r="r" b="b"/>
              <a:pathLst>
                <a:path w="2057400" h="1323975">
                  <a:moveTo>
                    <a:pt x="0" y="1323975"/>
                  </a:moveTo>
                  <a:lnTo>
                    <a:pt x="2057400" y="1323975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1323975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8388096" y="2318347"/>
            <a:ext cx="176784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Times New Roman"/>
                <a:cs typeface="Times New Roman"/>
              </a:rPr>
              <a:t>Mobile</a:t>
            </a:r>
            <a:r>
              <a:rPr sz="2000" b="1" spc="-8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CPUs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439304" y="2592733"/>
            <a:ext cx="166649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with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shallow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166814" y="2867330"/>
            <a:ext cx="221284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Times New Roman"/>
                <a:cs typeface="Times New Roman"/>
              </a:rPr>
              <a:t>pipelines use</a:t>
            </a:r>
            <a:r>
              <a:rPr sz="2000" b="1" spc="-8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less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850784" y="3141649"/>
            <a:ext cx="84505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Times New Roman"/>
                <a:cs typeface="Times New Roman"/>
              </a:rPr>
              <a:t>p</a:t>
            </a:r>
            <a:r>
              <a:rPr sz="2000" b="1" spc="5" dirty="0">
                <a:latin typeface="Times New Roman"/>
                <a:cs typeface="Times New Roman"/>
              </a:rPr>
              <a:t>o</a:t>
            </a:r>
            <a:r>
              <a:rPr sz="2000" b="1" spc="-10" dirty="0">
                <a:latin typeface="Times New Roman"/>
                <a:cs typeface="Times New Roman"/>
              </a:rPr>
              <a:t>w</a:t>
            </a:r>
            <a:r>
              <a:rPr sz="2000" b="1" dirty="0">
                <a:latin typeface="Times New Roman"/>
                <a:cs typeface="Times New Roman"/>
              </a:rPr>
              <a:t>er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351860" y="659808"/>
            <a:ext cx="4810505" cy="3220403"/>
            <a:chOff x="3626548" y="733120"/>
            <a:chExt cx="4008754" cy="3578225"/>
          </a:xfrm>
        </p:grpSpPr>
        <p:sp>
          <p:nvSpPr>
            <p:cNvPr id="48" name="object 48"/>
            <p:cNvSpPr/>
            <p:nvPr/>
          </p:nvSpPr>
          <p:spPr>
            <a:xfrm>
              <a:off x="6158991" y="3875659"/>
              <a:ext cx="1476375" cy="435609"/>
            </a:xfrm>
            <a:custGeom>
              <a:avLst/>
              <a:gdLst/>
              <a:ahLst/>
              <a:cxnLst/>
              <a:rect l="l" t="t" r="r" b="b"/>
              <a:pathLst>
                <a:path w="1476375" h="435610">
                  <a:moveTo>
                    <a:pt x="131365" y="268112"/>
                  </a:moveTo>
                  <a:lnTo>
                    <a:pt x="124188" y="269436"/>
                  </a:lnTo>
                  <a:lnTo>
                    <a:pt x="117856" y="273558"/>
                  </a:lnTo>
                  <a:lnTo>
                    <a:pt x="0" y="388874"/>
                  </a:lnTo>
                  <a:lnTo>
                    <a:pt x="158496" y="434721"/>
                  </a:lnTo>
                  <a:lnTo>
                    <a:pt x="166008" y="435340"/>
                  </a:lnTo>
                  <a:lnTo>
                    <a:pt x="172974" y="433101"/>
                  </a:lnTo>
                  <a:lnTo>
                    <a:pt x="178605" y="428434"/>
                  </a:lnTo>
                  <a:lnTo>
                    <a:pt x="182118" y="421767"/>
                  </a:lnTo>
                  <a:lnTo>
                    <a:pt x="182735" y="414200"/>
                  </a:lnTo>
                  <a:lnTo>
                    <a:pt x="180482" y="407241"/>
                  </a:lnTo>
                  <a:lnTo>
                    <a:pt x="175777" y="401639"/>
                  </a:lnTo>
                  <a:lnTo>
                    <a:pt x="169037" y="398145"/>
                  </a:lnTo>
                  <a:lnTo>
                    <a:pt x="41275" y="398145"/>
                  </a:lnTo>
                  <a:lnTo>
                    <a:pt x="32004" y="361188"/>
                  </a:lnTo>
                  <a:lnTo>
                    <a:pt x="100322" y="343990"/>
                  </a:lnTo>
                  <a:lnTo>
                    <a:pt x="144525" y="300736"/>
                  </a:lnTo>
                  <a:lnTo>
                    <a:pt x="148762" y="294475"/>
                  </a:lnTo>
                  <a:lnTo>
                    <a:pt x="150225" y="287321"/>
                  </a:lnTo>
                  <a:lnTo>
                    <a:pt x="148901" y="280144"/>
                  </a:lnTo>
                  <a:lnTo>
                    <a:pt x="144780" y="273812"/>
                  </a:lnTo>
                  <a:lnTo>
                    <a:pt x="138519" y="269575"/>
                  </a:lnTo>
                  <a:lnTo>
                    <a:pt x="131365" y="268112"/>
                  </a:lnTo>
                  <a:close/>
                </a:path>
                <a:path w="1476375" h="435610">
                  <a:moveTo>
                    <a:pt x="100322" y="343990"/>
                  </a:moveTo>
                  <a:lnTo>
                    <a:pt x="32004" y="361188"/>
                  </a:lnTo>
                  <a:lnTo>
                    <a:pt x="41275" y="398145"/>
                  </a:lnTo>
                  <a:lnTo>
                    <a:pt x="60446" y="393319"/>
                  </a:lnTo>
                  <a:lnTo>
                    <a:pt x="49911" y="393319"/>
                  </a:lnTo>
                  <a:lnTo>
                    <a:pt x="41910" y="361442"/>
                  </a:lnTo>
                  <a:lnTo>
                    <a:pt x="82487" y="361442"/>
                  </a:lnTo>
                  <a:lnTo>
                    <a:pt x="100322" y="343990"/>
                  </a:lnTo>
                  <a:close/>
                </a:path>
                <a:path w="1476375" h="435610">
                  <a:moveTo>
                    <a:pt x="109527" y="380964"/>
                  </a:moveTo>
                  <a:lnTo>
                    <a:pt x="41275" y="398145"/>
                  </a:lnTo>
                  <a:lnTo>
                    <a:pt x="169037" y="398145"/>
                  </a:lnTo>
                  <a:lnTo>
                    <a:pt x="109527" y="380964"/>
                  </a:lnTo>
                  <a:close/>
                </a:path>
                <a:path w="1476375" h="435610">
                  <a:moveTo>
                    <a:pt x="41910" y="361442"/>
                  </a:moveTo>
                  <a:lnTo>
                    <a:pt x="49911" y="393319"/>
                  </a:lnTo>
                  <a:lnTo>
                    <a:pt x="73242" y="370488"/>
                  </a:lnTo>
                  <a:lnTo>
                    <a:pt x="41910" y="361442"/>
                  </a:lnTo>
                  <a:close/>
                </a:path>
                <a:path w="1476375" h="435610">
                  <a:moveTo>
                    <a:pt x="73242" y="370488"/>
                  </a:moveTo>
                  <a:lnTo>
                    <a:pt x="49911" y="393319"/>
                  </a:lnTo>
                  <a:lnTo>
                    <a:pt x="60446" y="393319"/>
                  </a:lnTo>
                  <a:lnTo>
                    <a:pt x="109527" y="380964"/>
                  </a:lnTo>
                  <a:lnTo>
                    <a:pt x="73242" y="370488"/>
                  </a:lnTo>
                  <a:close/>
                </a:path>
                <a:path w="1476375" h="435610">
                  <a:moveTo>
                    <a:pt x="1466850" y="0"/>
                  </a:moveTo>
                  <a:lnTo>
                    <a:pt x="100322" y="343990"/>
                  </a:lnTo>
                  <a:lnTo>
                    <a:pt x="73242" y="370488"/>
                  </a:lnTo>
                  <a:lnTo>
                    <a:pt x="109527" y="380964"/>
                  </a:lnTo>
                  <a:lnTo>
                    <a:pt x="1476121" y="36957"/>
                  </a:lnTo>
                  <a:lnTo>
                    <a:pt x="1466850" y="0"/>
                  </a:lnTo>
                  <a:close/>
                </a:path>
                <a:path w="1476375" h="435610">
                  <a:moveTo>
                    <a:pt x="82487" y="361442"/>
                  </a:moveTo>
                  <a:lnTo>
                    <a:pt x="41910" y="361442"/>
                  </a:lnTo>
                  <a:lnTo>
                    <a:pt x="73242" y="370488"/>
                  </a:lnTo>
                  <a:lnTo>
                    <a:pt x="82487" y="3614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44010" y="750582"/>
              <a:ext cx="3589654" cy="708025"/>
            </a:xfrm>
            <a:custGeom>
              <a:avLst/>
              <a:gdLst/>
              <a:ahLst/>
              <a:cxnLst/>
              <a:rect l="l" t="t" r="r" b="b"/>
              <a:pathLst>
                <a:path w="3589654" h="708025">
                  <a:moveTo>
                    <a:pt x="3589400" y="0"/>
                  </a:moveTo>
                  <a:lnTo>
                    <a:pt x="0" y="0"/>
                  </a:lnTo>
                  <a:lnTo>
                    <a:pt x="0" y="707885"/>
                  </a:lnTo>
                  <a:lnTo>
                    <a:pt x="3589400" y="707885"/>
                  </a:lnTo>
                  <a:lnTo>
                    <a:pt x="3589400" y="0"/>
                  </a:lnTo>
                  <a:close/>
                </a:path>
              </a:pathLst>
            </a:custGeom>
            <a:solidFill>
              <a:srgbClr val="FFFE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44010" y="750582"/>
              <a:ext cx="3589654" cy="708025"/>
            </a:xfrm>
            <a:custGeom>
              <a:avLst/>
              <a:gdLst/>
              <a:ahLst/>
              <a:cxnLst/>
              <a:rect l="l" t="t" r="r" b="b"/>
              <a:pathLst>
                <a:path w="3589654" h="708025">
                  <a:moveTo>
                    <a:pt x="0" y="707885"/>
                  </a:moveTo>
                  <a:lnTo>
                    <a:pt x="3589400" y="707885"/>
                  </a:lnTo>
                  <a:lnTo>
                    <a:pt x="3589400" y="0"/>
                  </a:lnTo>
                  <a:lnTo>
                    <a:pt x="0" y="0"/>
                  </a:lnTo>
                  <a:lnTo>
                    <a:pt x="0" y="707885"/>
                  </a:lnTo>
                  <a:close/>
                </a:path>
              </a:pathLst>
            </a:custGeom>
            <a:ln w="349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477818" y="704042"/>
            <a:ext cx="409803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Tahoma"/>
                <a:cs typeface="Tahoma"/>
              </a:rPr>
              <a:t>Eventually Pentium </a:t>
            </a:r>
            <a:r>
              <a:rPr sz="2000" b="1" dirty="0">
                <a:latin typeface="Tahoma"/>
                <a:cs typeface="Tahoma"/>
              </a:rPr>
              <a:t>4</a:t>
            </a:r>
            <a:r>
              <a:rPr sz="2000" b="1" spc="-90" dirty="0">
                <a:latin typeface="Tahoma"/>
                <a:cs typeface="Tahoma"/>
              </a:rPr>
              <a:t> </a:t>
            </a:r>
            <a:r>
              <a:rPr sz="2000" b="1" spc="-5" dirty="0">
                <a:latin typeface="Tahoma"/>
                <a:cs typeface="Tahoma"/>
              </a:rPr>
              <a:t>used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226156" y="5858941"/>
            <a:ext cx="3288792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Tahoma"/>
                <a:cs typeface="Tahoma"/>
              </a:rPr>
              <a:t>Source: E. Grochowski of</a:t>
            </a:r>
            <a:r>
              <a:rPr sz="1400" b="1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ahoma"/>
                <a:cs typeface="Tahoma"/>
              </a:rPr>
              <a:t>Intel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572292" y="5934377"/>
            <a:ext cx="337566" cy="21287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220"/>
              </a:spcBef>
            </a:pPr>
            <a:fld id="{81D60167-4931-47E6-BA6A-407CBD079E47}" type="slidenum">
              <a:rPr sz="1200" dirty="0">
                <a:latin typeface="Arial Black"/>
                <a:cs typeface="Arial Black"/>
              </a:rPr>
              <a:pPr marL="38735">
                <a:lnSpc>
                  <a:spcPct val="100000"/>
                </a:lnSpc>
                <a:spcBef>
                  <a:spcPts val="220"/>
                </a:spcBef>
              </a:pPr>
              <a:t>16</a:t>
            </a:fld>
            <a:endParaRPr sz="1200">
              <a:latin typeface="Arial Black"/>
              <a:cs typeface="Arial Black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529022" y="978637"/>
            <a:ext cx="3995928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Tahoma"/>
                <a:cs typeface="Tahoma"/>
              </a:rPr>
              <a:t>over 30 pipeline</a:t>
            </a:r>
            <a:r>
              <a:rPr sz="2000" b="1" spc="-15" dirty="0">
                <a:latin typeface="Tahoma"/>
                <a:cs typeface="Tahoma"/>
              </a:rPr>
              <a:t> </a:t>
            </a:r>
            <a:r>
              <a:rPr sz="2000" b="1" spc="-5" dirty="0">
                <a:latin typeface="Tahoma"/>
                <a:cs typeface="Tahoma"/>
              </a:rPr>
              <a:t>stages!!!!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760" y="55209"/>
            <a:ext cx="7951470" cy="1166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4490"/>
              </a:lnSpc>
              <a:spcBef>
                <a:spcPts val="95"/>
              </a:spcBef>
            </a:pPr>
            <a:r>
              <a:rPr spc="-5" dirty="0"/>
              <a:t>For </a:t>
            </a:r>
            <a:r>
              <a:rPr spc="-10" dirty="0"/>
              <a:t>the </a:t>
            </a:r>
            <a:r>
              <a:rPr spc="-5" dirty="0"/>
              <a:t>rest of </a:t>
            </a:r>
            <a:r>
              <a:rPr spc="-10" dirty="0"/>
              <a:t>the</a:t>
            </a:r>
            <a:r>
              <a:rPr spc="15" dirty="0"/>
              <a:t> </a:t>
            </a:r>
            <a:r>
              <a:rPr spc="-10" dirty="0"/>
              <a:t>solution</a:t>
            </a:r>
          </a:p>
          <a:p>
            <a:pPr marL="12700">
              <a:lnSpc>
                <a:spcPts val="4490"/>
              </a:lnSpc>
            </a:pPr>
            <a:r>
              <a:rPr spc="-10" dirty="0"/>
              <a:t>consider </a:t>
            </a:r>
            <a:r>
              <a:rPr spc="-5" dirty="0"/>
              <a:t>power in a chip</a:t>
            </a:r>
            <a:r>
              <a:rPr spc="-30" dirty="0"/>
              <a:t> </a:t>
            </a:r>
            <a:r>
              <a:rPr spc="-5" dirty="0"/>
              <a:t>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6850" y="1323023"/>
            <a:ext cx="1981200" cy="765594"/>
          </a:xfrm>
          <a:prstGeom prst="rect">
            <a:avLst/>
          </a:prstGeom>
          <a:solidFill>
            <a:srgbClr val="E7CAB7"/>
          </a:solidFill>
          <a:ln w="9525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950">
              <a:latin typeface="Times New Roman"/>
              <a:cs typeface="Times New Roman"/>
            </a:endParaRPr>
          </a:p>
          <a:p>
            <a:pPr marL="269875">
              <a:lnSpc>
                <a:spcPct val="100000"/>
              </a:lnSpc>
            </a:pPr>
            <a:r>
              <a:rPr sz="2000" b="1" spc="-5" dirty="0">
                <a:latin typeface="Times New Roman"/>
                <a:cs typeface="Times New Roman"/>
              </a:rPr>
              <a:t>Processor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0123" y="1805940"/>
            <a:ext cx="506730" cy="68580"/>
          </a:xfrm>
          <a:custGeom>
            <a:avLst/>
            <a:gdLst/>
            <a:ahLst/>
            <a:cxnLst/>
            <a:rect l="l" t="t" r="r" b="b"/>
            <a:pathLst>
              <a:path w="422275" h="76200">
                <a:moveTo>
                  <a:pt x="346075" y="42921"/>
                </a:moveTo>
                <a:lnTo>
                  <a:pt x="346075" y="76200"/>
                </a:lnTo>
                <a:lnTo>
                  <a:pt x="412623" y="42925"/>
                </a:lnTo>
                <a:lnTo>
                  <a:pt x="346075" y="42921"/>
                </a:lnTo>
                <a:close/>
              </a:path>
              <a:path w="422275" h="76200">
                <a:moveTo>
                  <a:pt x="346075" y="33396"/>
                </a:moveTo>
                <a:lnTo>
                  <a:pt x="346075" y="42921"/>
                </a:lnTo>
                <a:lnTo>
                  <a:pt x="358775" y="42925"/>
                </a:lnTo>
                <a:lnTo>
                  <a:pt x="358775" y="33400"/>
                </a:lnTo>
                <a:lnTo>
                  <a:pt x="346075" y="33396"/>
                </a:lnTo>
                <a:close/>
              </a:path>
              <a:path w="422275" h="76200">
                <a:moveTo>
                  <a:pt x="346075" y="0"/>
                </a:moveTo>
                <a:lnTo>
                  <a:pt x="346075" y="33396"/>
                </a:lnTo>
                <a:lnTo>
                  <a:pt x="358775" y="33400"/>
                </a:lnTo>
                <a:lnTo>
                  <a:pt x="358775" y="42925"/>
                </a:lnTo>
                <a:lnTo>
                  <a:pt x="412631" y="42921"/>
                </a:lnTo>
                <a:lnTo>
                  <a:pt x="422275" y="38100"/>
                </a:lnTo>
                <a:lnTo>
                  <a:pt x="346075" y="0"/>
                </a:lnTo>
                <a:close/>
              </a:path>
              <a:path w="422275" h="76200">
                <a:moveTo>
                  <a:pt x="0" y="33274"/>
                </a:moveTo>
                <a:lnTo>
                  <a:pt x="0" y="42799"/>
                </a:lnTo>
                <a:lnTo>
                  <a:pt x="346075" y="42921"/>
                </a:lnTo>
                <a:lnTo>
                  <a:pt x="346075" y="33396"/>
                </a:lnTo>
                <a:lnTo>
                  <a:pt x="0" y="332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48053" y="1841716"/>
            <a:ext cx="506730" cy="68580"/>
          </a:xfrm>
          <a:custGeom>
            <a:avLst/>
            <a:gdLst/>
            <a:ahLst/>
            <a:cxnLst/>
            <a:rect l="l" t="t" r="r" b="b"/>
            <a:pathLst>
              <a:path w="422275" h="76200">
                <a:moveTo>
                  <a:pt x="346075" y="0"/>
                </a:moveTo>
                <a:lnTo>
                  <a:pt x="346075" y="76200"/>
                </a:lnTo>
                <a:lnTo>
                  <a:pt x="412876" y="42799"/>
                </a:lnTo>
                <a:lnTo>
                  <a:pt x="358775" y="42799"/>
                </a:lnTo>
                <a:lnTo>
                  <a:pt x="358775" y="33274"/>
                </a:lnTo>
                <a:lnTo>
                  <a:pt x="412623" y="33274"/>
                </a:lnTo>
                <a:lnTo>
                  <a:pt x="346075" y="0"/>
                </a:lnTo>
                <a:close/>
              </a:path>
              <a:path w="422275" h="76200">
                <a:moveTo>
                  <a:pt x="346075" y="33274"/>
                </a:moveTo>
                <a:lnTo>
                  <a:pt x="0" y="33274"/>
                </a:lnTo>
                <a:lnTo>
                  <a:pt x="0" y="42799"/>
                </a:lnTo>
                <a:lnTo>
                  <a:pt x="346075" y="42799"/>
                </a:lnTo>
                <a:lnTo>
                  <a:pt x="346075" y="33274"/>
                </a:lnTo>
                <a:close/>
              </a:path>
              <a:path w="422275" h="76200">
                <a:moveTo>
                  <a:pt x="412623" y="33274"/>
                </a:moveTo>
                <a:lnTo>
                  <a:pt x="358775" y="33274"/>
                </a:lnTo>
                <a:lnTo>
                  <a:pt x="358775" y="42799"/>
                </a:lnTo>
                <a:lnTo>
                  <a:pt x="412876" y="42799"/>
                </a:lnTo>
                <a:lnTo>
                  <a:pt x="422275" y="38100"/>
                </a:lnTo>
                <a:lnTo>
                  <a:pt x="412623" y="33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43150" y="2394585"/>
            <a:ext cx="91440" cy="276035"/>
          </a:xfrm>
          <a:custGeom>
            <a:avLst/>
            <a:gdLst/>
            <a:ahLst/>
            <a:cxnLst/>
            <a:rect l="l" t="t" r="r" b="b"/>
            <a:pathLst>
              <a:path w="76200" h="306705">
                <a:moveTo>
                  <a:pt x="42925" y="63500"/>
                </a:moveTo>
                <a:lnTo>
                  <a:pt x="33400" y="63500"/>
                </a:lnTo>
                <a:lnTo>
                  <a:pt x="33274" y="306450"/>
                </a:lnTo>
                <a:lnTo>
                  <a:pt x="42799" y="306450"/>
                </a:lnTo>
                <a:lnTo>
                  <a:pt x="42925" y="63500"/>
                </a:lnTo>
                <a:close/>
              </a:path>
              <a:path w="76200" h="306705">
                <a:moveTo>
                  <a:pt x="38100" y="0"/>
                </a:moveTo>
                <a:lnTo>
                  <a:pt x="0" y="76200"/>
                </a:lnTo>
                <a:lnTo>
                  <a:pt x="33394" y="76200"/>
                </a:lnTo>
                <a:lnTo>
                  <a:pt x="33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06705">
                <a:moveTo>
                  <a:pt x="69850" y="63500"/>
                </a:moveTo>
                <a:lnTo>
                  <a:pt x="42925" y="63500"/>
                </a:lnTo>
                <a:lnTo>
                  <a:pt x="42919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04164" y="2636103"/>
            <a:ext cx="316230" cy="34560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2000" b="1" dirty="0"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2369" y="1421550"/>
            <a:ext cx="968502" cy="35009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330"/>
              </a:spcBef>
            </a:pPr>
            <a:r>
              <a:rPr sz="2000" b="1" spc="-5" dirty="0">
                <a:solidFill>
                  <a:srgbClr val="00279F"/>
                </a:solidFill>
                <a:latin typeface="Times New Roman"/>
                <a:cs typeface="Times New Roman"/>
              </a:rPr>
              <a:t>Input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87194" y="1460185"/>
            <a:ext cx="1145286" cy="34560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295"/>
              </a:spcBef>
            </a:pPr>
            <a:r>
              <a:rPr sz="2000" b="1" dirty="0">
                <a:latin typeface="Times New Roman"/>
                <a:cs typeface="Times New Roman"/>
              </a:rPr>
              <a:t>Output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7283" y="3327618"/>
            <a:ext cx="2494026" cy="1268937"/>
          </a:xfrm>
          <a:prstGeom prst="rect">
            <a:avLst/>
          </a:prstGeom>
          <a:solidFill>
            <a:srgbClr val="E7CAB7"/>
          </a:solidFill>
          <a:ln w="9525">
            <a:solidFill>
              <a:srgbClr val="00000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40335" marR="135255" algn="ctr">
              <a:lnSpc>
                <a:spcPct val="100000"/>
              </a:lnSpc>
              <a:spcBef>
                <a:spcPts val="295"/>
              </a:spcBef>
            </a:pPr>
            <a:r>
              <a:rPr sz="2000" b="1" dirty="0">
                <a:latin typeface="Times New Roman"/>
                <a:cs typeface="Times New Roman"/>
              </a:rPr>
              <a:t>Capacitance =</a:t>
            </a:r>
            <a:r>
              <a:rPr sz="2000" b="1" spc="-1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  </a:t>
            </a:r>
            <a:r>
              <a:rPr sz="2000" b="1" spc="-25" dirty="0">
                <a:latin typeface="Times New Roman"/>
                <a:cs typeface="Times New Roman"/>
              </a:rPr>
              <a:t>Voltage </a:t>
            </a:r>
            <a:r>
              <a:rPr sz="2000" b="1" dirty="0">
                <a:latin typeface="Times New Roman"/>
                <a:cs typeface="Times New Roman"/>
              </a:rPr>
              <a:t>= V  </a:t>
            </a:r>
            <a:r>
              <a:rPr sz="2000" b="1" spc="-5" dirty="0">
                <a:latin typeface="Times New Roman"/>
                <a:cs typeface="Times New Roman"/>
              </a:rPr>
              <a:t>Frequency </a:t>
            </a:r>
            <a:r>
              <a:rPr sz="2000" b="1" dirty="0">
                <a:latin typeface="Times New Roman"/>
                <a:cs typeface="Times New Roman"/>
              </a:rPr>
              <a:t>= f  Power =</a:t>
            </a:r>
            <a:r>
              <a:rPr sz="2000" b="1" spc="-85" dirty="0">
                <a:latin typeface="Times New Roman"/>
                <a:cs typeface="Times New Roman"/>
              </a:rPr>
              <a:t> </a:t>
            </a:r>
            <a:r>
              <a:rPr sz="2000" b="1" spc="5" dirty="0">
                <a:latin typeface="Times New Roman"/>
                <a:cs typeface="Times New Roman"/>
              </a:rPr>
              <a:t>CV</a:t>
            </a:r>
            <a:r>
              <a:rPr sz="1950" b="1" spc="7" baseline="25641" dirty="0">
                <a:latin typeface="Times New Roman"/>
                <a:cs typeface="Times New Roman"/>
              </a:rPr>
              <a:t>2</a:t>
            </a:r>
            <a:r>
              <a:rPr sz="2000" b="1" spc="5" dirty="0"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36582" y="22"/>
            <a:ext cx="1436141" cy="7193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4923130" y="1134358"/>
            <a:ext cx="5928360" cy="4848606"/>
            <a:chOff x="4102608" y="1260398"/>
            <a:chExt cx="4940300" cy="5387340"/>
          </a:xfrm>
        </p:grpSpPr>
        <p:sp>
          <p:nvSpPr>
            <p:cNvPr id="13" name="object 13"/>
            <p:cNvSpPr/>
            <p:nvPr/>
          </p:nvSpPr>
          <p:spPr>
            <a:xfrm>
              <a:off x="4118483" y="1276273"/>
              <a:ext cx="4908550" cy="5355590"/>
            </a:xfrm>
            <a:custGeom>
              <a:avLst/>
              <a:gdLst/>
              <a:ahLst/>
              <a:cxnLst/>
              <a:rect l="l" t="t" r="r" b="b"/>
              <a:pathLst>
                <a:path w="4908550" h="5355590">
                  <a:moveTo>
                    <a:pt x="4908169" y="0"/>
                  </a:moveTo>
                  <a:lnTo>
                    <a:pt x="0" y="0"/>
                  </a:lnTo>
                  <a:lnTo>
                    <a:pt x="0" y="5355336"/>
                  </a:lnTo>
                  <a:lnTo>
                    <a:pt x="4908169" y="5355336"/>
                  </a:lnTo>
                  <a:lnTo>
                    <a:pt x="4908169" y="0"/>
                  </a:lnTo>
                  <a:close/>
                </a:path>
              </a:pathLst>
            </a:custGeom>
            <a:solidFill>
              <a:srgbClr val="FFF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18483" y="1276273"/>
              <a:ext cx="4908550" cy="5355590"/>
            </a:xfrm>
            <a:custGeom>
              <a:avLst/>
              <a:gdLst/>
              <a:ahLst/>
              <a:cxnLst/>
              <a:rect l="l" t="t" r="r" b="b"/>
              <a:pathLst>
                <a:path w="4908550" h="5355590">
                  <a:moveTo>
                    <a:pt x="0" y="5355336"/>
                  </a:moveTo>
                  <a:lnTo>
                    <a:pt x="4908169" y="5355336"/>
                  </a:lnTo>
                  <a:lnTo>
                    <a:pt x="4908169" y="0"/>
                  </a:lnTo>
                  <a:lnTo>
                    <a:pt x="0" y="0"/>
                  </a:lnTo>
                  <a:lnTo>
                    <a:pt x="0" y="5355336"/>
                  </a:lnTo>
                  <a:close/>
                </a:path>
              </a:pathLst>
            </a:custGeom>
            <a:ln w="3175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54498" y="1177246"/>
            <a:ext cx="5667756" cy="22211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1968500" algn="l"/>
              </a:tabLst>
            </a:pPr>
            <a:r>
              <a:rPr sz="1800" b="1" dirty="0">
                <a:latin typeface="Tahoma"/>
                <a:cs typeface="Tahoma"/>
              </a:rPr>
              <a:t>C</a:t>
            </a:r>
            <a:r>
              <a:rPr sz="1800" b="1" spc="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-5" dirty="0">
                <a:latin typeface="Tahoma"/>
                <a:cs typeface="Tahoma"/>
              </a:rPr>
              <a:t> capacitance	</a:t>
            </a:r>
            <a:r>
              <a:rPr sz="1800" b="1" dirty="0">
                <a:latin typeface="Tahoma"/>
                <a:cs typeface="Tahoma"/>
              </a:rPr>
              <a:t>… it measures</a:t>
            </a:r>
            <a:r>
              <a:rPr sz="1800" b="1" spc="-70" dirty="0">
                <a:latin typeface="Tahoma"/>
                <a:cs typeface="Tahoma"/>
              </a:rPr>
              <a:t> </a:t>
            </a:r>
            <a:r>
              <a:rPr sz="1800" b="1" spc="-5" dirty="0">
                <a:latin typeface="Tahoma"/>
                <a:cs typeface="Tahoma"/>
              </a:rPr>
              <a:t>the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800" b="1" spc="-5" dirty="0">
                <a:latin typeface="Tahoma"/>
                <a:cs typeface="Tahoma"/>
              </a:rPr>
              <a:t>ability </a:t>
            </a:r>
            <a:r>
              <a:rPr sz="1800" b="1" dirty="0">
                <a:latin typeface="Tahoma"/>
                <a:cs typeface="Tahoma"/>
              </a:rPr>
              <a:t>of a </a:t>
            </a:r>
            <a:r>
              <a:rPr sz="1800" b="1" spc="-5" dirty="0">
                <a:latin typeface="Tahoma"/>
                <a:cs typeface="Tahoma"/>
              </a:rPr>
              <a:t>circuit </a:t>
            </a:r>
            <a:r>
              <a:rPr sz="1800" b="1" dirty="0">
                <a:latin typeface="Tahoma"/>
                <a:cs typeface="Tahoma"/>
              </a:rPr>
              <a:t>to </a:t>
            </a:r>
            <a:r>
              <a:rPr sz="1800" b="1" spc="-5" dirty="0">
                <a:latin typeface="Tahoma"/>
                <a:cs typeface="Tahoma"/>
              </a:rPr>
              <a:t>store</a:t>
            </a:r>
            <a:r>
              <a:rPr sz="1800" b="1" spc="-60" dirty="0">
                <a:latin typeface="Tahoma"/>
                <a:cs typeface="Tahoma"/>
              </a:rPr>
              <a:t> </a:t>
            </a:r>
            <a:r>
              <a:rPr sz="1800" b="1" spc="-5" dirty="0">
                <a:latin typeface="Tahoma"/>
                <a:cs typeface="Tahoma"/>
              </a:rPr>
              <a:t>energy: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Tahoma"/>
              <a:cs typeface="Tahoma"/>
            </a:endParaRPr>
          </a:p>
          <a:p>
            <a:pPr marL="455930" algn="ctr">
              <a:lnSpc>
                <a:spcPct val="100000"/>
              </a:lnSpc>
              <a:spcBef>
                <a:spcPts val="5"/>
              </a:spcBef>
              <a:tabLst>
                <a:tab pos="1915795" algn="l"/>
              </a:tabLst>
            </a:pPr>
            <a:r>
              <a:rPr sz="1800" b="1" dirty="0">
                <a:latin typeface="Tahoma"/>
                <a:cs typeface="Tahoma"/>
              </a:rPr>
              <a:t>C =</a:t>
            </a:r>
            <a:r>
              <a:rPr sz="1800" b="1" spc="-15" dirty="0">
                <a:latin typeface="Tahoma"/>
                <a:cs typeface="Tahoma"/>
              </a:rPr>
              <a:t> </a:t>
            </a:r>
            <a:r>
              <a:rPr sz="1800" b="1" spc="-5" dirty="0">
                <a:latin typeface="Tahoma"/>
                <a:cs typeface="Tahoma"/>
              </a:rPr>
              <a:t>q/V</a:t>
            </a:r>
            <a:r>
              <a:rPr sz="1800" b="1" spc="5" dirty="0">
                <a:latin typeface="Tahoma"/>
                <a:cs typeface="Tahoma"/>
              </a:rPr>
              <a:t> </a:t>
            </a:r>
            <a:r>
              <a:rPr sz="1800" spc="3025" dirty="0">
                <a:latin typeface="Wingdings"/>
                <a:cs typeface="Wingdings"/>
              </a:rPr>
              <a:t>€</a:t>
            </a:r>
            <a:r>
              <a:rPr sz="1800" spc="3025" dirty="0">
                <a:latin typeface="Times New Roman"/>
                <a:cs typeface="Times New Roman"/>
              </a:rPr>
              <a:t>	</a:t>
            </a:r>
            <a:r>
              <a:rPr sz="1800" b="1" dirty="0">
                <a:latin typeface="Tahoma"/>
                <a:cs typeface="Tahoma"/>
              </a:rPr>
              <a:t>q =</a:t>
            </a:r>
            <a:r>
              <a:rPr sz="1800" b="1" spc="-10" dirty="0">
                <a:latin typeface="Tahoma"/>
                <a:cs typeface="Tahoma"/>
              </a:rPr>
              <a:t> </a:t>
            </a:r>
            <a:r>
              <a:rPr sz="1800" b="1" spc="-5" dirty="0">
                <a:latin typeface="Tahoma"/>
                <a:cs typeface="Tahoma"/>
              </a:rPr>
              <a:t>CV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  <a:spcBef>
                <a:spcPts val="5"/>
              </a:spcBef>
              <a:tabLst>
                <a:tab pos="810895" algn="l"/>
              </a:tabLst>
            </a:pPr>
            <a:r>
              <a:rPr sz="1800" b="1" dirty="0">
                <a:latin typeface="Tahoma"/>
                <a:cs typeface="Tahoma"/>
              </a:rPr>
              <a:t>Work is </a:t>
            </a:r>
            <a:r>
              <a:rPr sz="1800" b="1" spc="-10" dirty="0">
                <a:latin typeface="Tahoma"/>
                <a:cs typeface="Tahoma"/>
              </a:rPr>
              <a:t>pushing </a:t>
            </a:r>
            <a:r>
              <a:rPr sz="1800" b="1" spc="-5" dirty="0">
                <a:latin typeface="Tahoma"/>
                <a:cs typeface="Tahoma"/>
              </a:rPr>
              <a:t>something (charge or q)  </a:t>
            </a:r>
            <a:r>
              <a:rPr sz="1800" b="1" dirty="0">
                <a:latin typeface="Tahoma"/>
                <a:cs typeface="Tahoma"/>
              </a:rPr>
              <a:t>across a </a:t>
            </a:r>
            <a:r>
              <a:rPr sz="1800" b="1" spc="-5" dirty="0">
                <a:latin typeface="Tahoma"/>
                <a:cs typeface="Tahoma"/>
              </a:rPr>
              <a:t>“distance” </a:t>
            </a:r>
            <a:r>
              <a:rPr sz="1800" b="1" dirty="0">
                <a:latin typeface="Tahoma"/>
                <a:cs typeface="Tahoma"/>
              </a:rPr>
              <a:t>… in </a:t>
            </a:r>
            <a:r>
              <a:rPr sz="1800" b="1" spc="-5" dirty="0">
                <a:latin typeface="Tahoma"/>
                <a:cs typeface="Tahoma"/>
              </a:rPr>
              <a:t>electrostatic  terms	pushing </a:t>
            </a:r>
            <a:r>
              <a:rPr sz="1800" b="1" dirty="0">
                <a:latin typeface="Tahoma"/>
                <a:cs typeface="Tahoma"/>
              </a:rPr>
              <a:t>q </a:t>
            </a:r>
            <a:r>
              <a:rPr sz="1800" b="1" spc="-5" dirty="0">
                <a:latin typeface="Tahoma"/>
                <a:cs typeface="Tahoma"/>
              </a:rPr>
              <a:t>from </a:t>
            </a:r>
            <a:r>
              <a:rPr sz="1800" b="1" dirty="0">
                <a:latin typeface="Tahoma"/>
                <a:cs typeface="Tahoma"/>
              </a:rPr>
              <a:t>0 to</a:t>
            </a:r>
            <a:r>
              <a:rPr sz="1800" b="1" spc="-3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V: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61458" y="3399739"/>
            <a:ext cx="4037075" cy="138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ahoma"/>
                <a:cs typeface="Tahoma"/>
              </a:rPr>
              <a:t>V * q =</a:t>
            </a:r>
            <a:r>
              <a:rPr sz="1800" b="1" spc="-3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W.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  <a:tabLst>
                <a:tab pos="2096135" algn="l"/>
                <a:tab pos="3066415" algn="l"/>
              </a:tabLst>
            </a:pPr>
            <a:r>
              <a:rPr sz="1800" b="1" spc="-5" dirty="0">
                <a:latin typeface="Tahoma"/>
                <a:cs typeface="Tahoma"/>
              </a:rPr>
              <a:t>But for</a:t>
            </a:r>
            <a:r>
              <a:rPr sz="1800" b="1" dirty="0">
                <a:latin typeface="Tahoma"/>
                <a:cs typeface="Tahoma"/>
              </a:rPr>
              <a:t> a</a:t>
            </a:r>
            <a:r>
              <a:rPr sz="1800" b="1" spc="-5" dirty="0">
                <a:latin typeface="Tahoma"/>
                <a:cs typeface="Tahoma"/>
              </a:rPr>
              <a:t> circuit	</a:t>
            </a:r>
            <a:r>
              <a:rPr sz="1800" b="1" dirty="0">
                <a:latin typeface="Tahoma"/>
                <a:cs typeface="Tahoma"/>
              </a:rPr>
              <a:t>q</a:t>
            </a:r>
            <a:r>
              <a:rPr sz="1800" b="1" spc="-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-5" dirty="0">
                <a:latin typeface="Tahoma"/>
                <a:cs typeface="Tahoma"/>
              </a:rPr>
              <a:t> CV	</a:t>
            </a:r>
            <a:r>
              <a:rPr sz="1800" b="1" dirty="0">
                <a:latin typeface="Tahoma"/>
                <a:cs typeface="Tahoma"/>
              </a:rPr>
              <a:t>so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Tahoma"/>
              <a:cs typeface="Tahoma"/>
            </a:endParaRPr>
          </a:p>
          <a:p>
            <a:pPr marL="536575" algn="ctr">
              <a:lnSpc>
                <a:spcPct val="100000"/>
              </a:lnSpc>
            </a:pPr>
            <a:r>
              <a:rPr sz="1800" b="1" dirty="0">
                <a:latin typeface="Tahoma"/>
                <a:cs typeface="Tahoma"/>
              </a:rPr>
              <a:t>W =</a:t>
            </a:r>
            <a:r>
              <a:rPr sz="1800" b="1" spc="-30" dirty="0">
                <a:latin typeface="Tahoma"/>
                <a:cs typeface="Tahoma"/>
              </a:rPr>
              <a:t> </a:t>
            </a:r>
            <a:r>
              <a:rPr sz="1800" b="1" spc="-5" dirty="0">
                <a:latin typeface="Tahoma"/>
                <a:cs typeface="Tahoma"/>
              </a:rPr>
              <a:t>CV</a:t>
            </a:r>
            <a:r>
              <a:rPr sz="1800" b="1" spc="-7" baseline="25462" dirty="0">
                <a:latin typeface="Tahoma"/>
                <a:cs typeface="Tahoma"/>
              </a:rPr>
              <a:t>2</a:t>
            </a:r>
            <a:endParaRPr sz="1800" baseline="25462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53281" y="4881616"/>
            <a:ext cx="5670042" cy="111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ahoma"/>
                <a:cs typeface="Tahoma"/>
              </a:rPr>
              <a:t>power </a:t>
            </a:r>
            <a:r>
              <a:rPr sz="1800" b="1" dirty="0">
                <a:latin typeface="Tahoma"/>
                <a:cs typeface="Tahoma"/>
              </a:rPr>
              <a:t>is </a:t>
            </a:r>
            <a:r>
              <a:rPr sz="1800" b="1" spc="-5" dirty="0">
                <a:latin typeface="Tahoma"/>
                <a:cs typeface="Tahoma"/>
              </a:rPr>
              <a:t>work </a:t>
            </a:r>
            <a:r>
              <a:rPr sz="1800" b="1" dirty="0">
                <a:latin typeface="Tahoma"/>
                <a:cs typeface="Tahoma"/>
              </a:rPr>
              <a:t>over </a:t>
            </a:r>
            <a:r>
              <a:rPr sz="1800" b="1" spc="-5" dirty="0">
                <a:latin typeface="Tahoma"/>
                <a:cs typeface="Tahoma"/>
              </a:rPr>
              <a:t>time </a:t>
            </a:r>
            <a:r>
              <a:rPr sz="1800" b="1" dirty="0">
                <a:latin typeface="Tahoma"/>
                <a:cs typeface="Tahoma"/>
              </a:rPr>
              <a:t>… or </a:t>
            </a:r>
            <a:r>
              <a:rPr sz="1800" b="1" spc="-5" dirty="0">
                <a:latin typeface="Tahoma"/>
                <a:cs typeface="Tahoma"/>
              </a:rPr>
              <a:t>how</a:t>
            </a:r>
            <a:r>
              <a:rPr sz="1800" b="1" spc="-110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many</a:t>
            </a:r>
            <a:endParaRPr sz="18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</a:pPr>
            <a:r>
              <a:rPr sz="1800" b="1" spc="-5" dirty="0">
                <a:latin typeface="Tahoma"/>
                <a:cs typeface="Tahoma"/>
              </a:rPr>
              <a:t>times </a:t>
            </a:r>
            <a:r>
              <a:rPr sz="1800" b="1" dirty="0">
                <a:latin typeface="Tahoma"/>
                <a:cs typeface="Tahoma"/>
              </a:rPr>
              <a:t>in a second </a:t>
            </a:r>
            <a:r>
              <a:rPr sz="1800" b="1" spc="-5" dirty="0">
                <a:latin typeface="Tahoma"/>
                <a:cs typeface="Tahoma"/>
              </a:rPr>
              <a:t>we oscillate </a:t>
            </a:r>
            <a:r>
              <a:rPr sz="1800" b="1" dirty="0">
                <a:latin typeface="Tahoma"/>
                <a:cs typeface="Tahoma"/>
              </a:rPr>
              <a:t>the</a:t>
            </a:r>
            <a:r>
              <a:rPr sz="1800" b="1" spc="-25" dirty="0">
                <a:latin typeface="Tahoma"/>
                <a:cs typeface="Tahoma"/>
              </a:rPr>
              <a:t> </a:t>
            </a:r>
            <a:r>
              <a:rPr sz="1800" b="1" spc="-10" dirty="0">
                <a:latin typeface="Tahoma"/>
                <a:cs typeface="Tahoma"/>
              </a:rPr>
              <a:t>circuit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Tahoma"/>
              <a:cs typeface="Tahoma"/>
            </a:endParaRPr>
          </a:p>
          <a:p>
            <a:pPr marL="561975">
              <a:lnSpc>
                <a:spcPct val="100000"/>
              </a:lnSpc>
              <a:tabLst>
                <a:tab pos="2395855" algn="l"/>
                <a:tab pos="3019425" algn="l"/>
              </a:tabLst>
            </a:pPr>
            <a:r>
              <a:rPr sz="1800" b="1" spc="-5" dirty="0">
                <a:latin typeface="Tahoma"/>
                <a:cs typeface="Tahoma"/>
              </a:rPr>
              <a:t>Power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W*</a:t>
            </a:r>
            <a:r>
              <a:rPr sz="1800" b="1" spc="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F	</a:t>
            </a:r>
            <a:r>
              <a:rPr sz="1800" spc="3025" dirty="0">
                <a:latin typeface="Wingdings"/>
                <a:cs typeface="Wingdings"/>
              </a:rPr>
              <a:t>€</a:t>
            </a:r>
            <a:r>
              <a:rPr sz="1800" spc="3025" dirty="0">
                <a:latin typeface="Times New Roman"/>
                <a:cs typeface="Times New Roman"/>
              </a:rPr>
              <a:t>	</a:t>
            </a:r>
            <a:r>
              <a:rPr sz="1800" b="1" spc="-5" dirty="0">
                <a:latin typeface="Tahoma"/>
                <a:cs typeface="Tahoma"/>
              </a:rPr>
              <a:t>Power </a:t>
            </a:r>
            <a:r>
              <a:rPr sz="1800" b="1" dirty="0">
                <a:latin typeface="Tahoma"/>
                <a:cs typeface="Tahoma"/>
              </a:rPr>
              <a:t>=</a:t>
            </a:r>
            <a:r>
              <a:rPr sz="1800" b="1" spc="-35" dirty="0">
                <a:latin typeface="Tahoma"/>
                <a:cs typeface="Tahoma"/>
              </a:rPr>
              <a:t> </a:t>
            </a:r>
            <a:r>
              <a:rPr sz="1800" b="1" dirty="0">
                <a:latin typeface="Tahoma"/>
                <a:cs typeface="Tahoma"/>
              </a:rPr>
              <a:t>CV</a:t>
            </a:r>
            <a:r>
              <a:rPr sz="1800" b="1" baseline="25462" dirty="0">
                <a:latin typeface="Tahoma"/>
                <a:cs typeface="Tahoma"/>
              </a:rPr>
              <a:t>2</a:t>
            </a:r>
            <a:r>
              <a:rPr sz="1800" b="1" dirty="0">
                <a:latin typeface="Tahoma"/>
                <a:cs typeface="Tahoma"/>
              </a:rPr>
              <a:t>f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760" y="55207"/>
            <a:ext cx="744397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... </a:t>
            </a:r>
            <a:r>
              <a:rPr spc="-10" dirty="0"/>
              <a:t>The rest </a:t>
            </a:r>
            <a:r>
              <a:rPr spc="-5" dirty="0"/>
              <a:t>of </a:t>
            </a:r>
            <a:r>
              <a:rPr spc="-10" dirty="0"/>
              <a:t>the</a:t>
            </a:r>
            <a:r>
              <a:rPr spc="30" dirty="0"/>
              <a:t> </a:t>
            </a:r>
            <a:r>
              <a:rPr spc="-10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5757" y="532592"/>
            <a:ext cx="290626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F5C300"/>
                </a:solidFill>
                <a:latin typeface="Arial"/>
                <a:cs typeface="Arial"/>
              </a:rPr>
              <a:t>add</a:t>
            </a:r>
            <a:r>
              <a:rPr sz="4000" b="1" spc="-90" dirty="0">
                <a:solidFill>
                  <a:srgbClr val="F5C300"/>
                </a:solidFill>
                <a:latin typeface="Arial"/>
                <a:cs typeface="Arial"/>
              </a:rPr>
              <a:t> </a:t>
            </a:r>
            <a:r>
              <a:rPr sz="4000" b="1" spc="-10" dirty="0">
                <a:solidFill>
                  <a:srgbClr val="F5C300"/>
                </a:solidFill>
                <a:latin typeface="Arial"/>
                <a:cs typeface="Arial"/>
              </a:rPr>
              <a:t>cores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6850" y="1323023"/>
            <a:ext cx="1981200" cy="765594"/>
          </a:xfrm>
          <a:prstGeom prst="rect">
            <a:avLst/>
          </a:prstGeom>
          <a:solidFill>
            <a:srgbClr val="E7CAB7"/>
          </a:solidFill>
          <a:ln w="9525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950">
              <a:latin typeface="Times New Roman"/>
              <a:cs typeface="Times New Roman"/>
            </a:endParaRPr>
          </a:p>
          <a:p>
            <a:pPr marL="269875">
              <a:lnSpc>
                <a:spcPct val="100000"/>
              </a:lnSpc>
            </a:pPr>
            <a:r>
              <a:rPr sz="2000" b="1" spc="-5" dirty="0">
                <a:latin typeface="Times New Roman"/>
                <a:cs typeface="Times New Roman"/>
              </a:rPr>
              <a:t>Processor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60123" y="1805940"/>
            <a:ext cx="506730" cy="68580"/>
          </a:xfrm>
          <a:custGeom>
            <a:avLst/>
            <a:gdLst/>
            <a:ahLst/>
            <a:cxnLst/>
            <a:rect l="l" t="t" r="r" b="b"/>
            <a:pathLst>
              <a:path w="422275" h="76200">
                <a:moveTo>
                  <a:pt x="346075" y="42921"/>
                </a:moveTo>
                <a:lnTo>
                  <a:pt x="346075" y="76200"/>
                </a:lnTo>
                <a:lnTo>
                  <a:pt x="412623" y="42925"/>
                </a:lnTo>
                <a:lnTo>
                  <a:pt x="346075" y="42921"/>
                </a:lnTo>
                <a:close/>
              </a:path>
              <a:path w="422275" h="76200">
                <a:moveTo>
                  <a:pt x="346075" y="33396"/>
                </a:moveTo>
                <a:lnTo>
                  <a:pt x="346075" y="42921"/>
                </a:lnTo>
                <a:lnTo>
                  <a:pt x="358775" y="42925"/>
                </a:lnTo>
                <a:lnTo>
                  <a:pt x="358775" y="33400"/>
                </a:lnTo>
                <a:lnTo>
                  <a:pt x="346075" y="33396"/>
                </a:lnTo>
                <a:close/>
              </a:path>
              <a:path w="422275" h="76200">
                <a:moveTo>
                  <a:pt x="346075" y="0"/>
                </a:moveTo>
                <a:lnTo>
                  <a:pt x="346075" y="33396"/>
                </a:lnTo>
                <a:lnTo>
                  <a:pt x="358775" y="33400"/>
                </a:lnTo>
                <a:lnTo>
                  <a:pt x="358775" y="42925"/>
                </a:lnTo>
                <a:lnTo>
                  <a:pt x="412631" y="42921"/>
                </a:lnTo>
                <a:lnTo>
                  <a:pt x="422275" y="38100"/>
                </a:lnTo>
                <a:lnTo>
                  <a:pt x="346075" y="0"/>
                </a:lnTo>
                <a:close/>
              </a:path>
              <a:path w="422275" h="76200">
                <a:moveTo>
                  <a:pt x="0" y="33274"/>
                </a:moveTo>
                <a:lnTo>
                  <a:pt x="0" y="42799"/>
                </a:lnTo>
                <a:lnTo>
                  <a:pt x="346075" y="42921"/>
                </a:lnTo>
                <a:lnTo>
                  <a:pt x="346075" y="33396"/>
                </a:lnTo>
                <a:lnTo>
                  <a:pt x="0" y="332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48053" y="1841716"/>
            <a:ext cx="506730" cy="68580"/>
          </a:xfrm>
          <a:custGeom>
            <a:avLst/>
            <a:gdLst/>
            <a:ahLst/>
            <a:cxnLst/>
            <a:rect l="l" t="t" r="r" b="b"/>
            <a:pathLst>
              <a:path w="422275" h="76200">
                <a:moveTo>
                  <a:pt x="346075" y="0"/>
                </a:moveTo>
                <a:lnTo>
                  <a:pt x="346075" y="76200"/>
                </a:lnTo>
                <a:lnTo>
                  <a:pt x="412876" y="42799"/>
                </a:lnTo>
                <a:lnTo>
                  <a:pt x="358775" y="42799"/>
                </a:lnTo>
                <a:lnTo>
                  <a:pt x="358775" y="33274"/>
                </a:lnTo>
                <a:lnTo>
                  <a:pt x="412623" y="33274"/>
                </a:lnTo>
                <a:lnTo>
                  <a:pt x="346075" y="0"/>
                </a:lnTo>
                <a:close/>
              </a:path>
              <a:path w="422275" h="76200">
                <a:moveTo>
                  <a:pt x="346075" y="33274"/>
                </a:moveTo>
                <a:lnTo>
                  <a:pt x="0" y="33274"/>
                </a:lnTo>
                <a:lnTo>
                  <a:pt x="0" y="42799"/>
                </a:lnTo>
                <a:lnTo>
                  <a:pt x="346075" y="42799"/>
                </a:lnTo>
                <a:lnTo>
                  <a:pt x="346075" y="33274"/>
                </a:lnTo>
                <a:close/>
              </a:path>
              <a:path w="422275" h="76200">
                <a:moveTo>
                  <a:pt x="412623" y="33274"/>
                </a:moveTo>
                <a:lnTo>
                  <a:pt x="358775" y="33274"/>
                </a:lnTo>
                <a:lnTo>
                  <a:pt x="358775" y="42799"/>
                </a:lnTo>
                <a:lnTo>
                  <a:pt x="412876" y="42799"/>
                </a:lnTo>
                <a:lnTo>
                  <a:pt x="422275" y="38100"/>
                </a:lnTo>
                <a:lnTo>
                  <a:pt x="412623" y="332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3150" y="2394585"/>
            <a:ext cx="91440" cy="276035"/>
          </a:xfrm>
          <a:custGeom>
            <a:avLst/>
            <a:gdLst/>
            <a:ahLst/>
            <a:cxnLst/>
            <a:rect l="l" t="t" r="r" b="b"/>
            <a:pathLst>
              <a:path w="76200" h="306705">
                <a:moveTo>
                  <a:pt x="42925" y="63500"/>
                </a:moveTo>
                <a:lnTo>
                  <a:pt x="33400" y="63500"/>
                </a:lnTo>
                <a:lnTo>
                  <a:pt x="33274" y="306450"/>
                </a:lnTo>
                <a:lnTo>
                  <a:pt x="42799" y="306450"/>
                </a:lnTo>
                <a:lnTo>
                  <a:pt x="42925" y="63500"/>
                </a:lnTo>
                <a:close/>
              </a:path>
              <a:path w="76200" h="306705">
                <a:moveTo>
                  <a:pt x="38100" y="0"/>
                </a:moveTo>
                <a:lnTo>
                  <a:pt x="0" y="76200"/>
                </a:lnTo>
                <a:lnTo>
                  <a:pt x="33394" y="76200"/>
                </a:lnTo>
                <a:lnTo>
                  <a:pt x="3340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06705">
                <a:moveTo>
                  <a:pt x="69850" y="63500"/>
                </a:moveTo>
                <a:lnTo>
                  <a:pt x="42925" y="63500"/>
                </a:lnTo>
                <a:lnTo>
                  <a:pt x="42919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98446" y="2631816"/>
            <a:ext cx="327660" cy="35073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25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5"/>
              </a:spcBef>
            </a:pPr>
            <a:r>
              <a:rPr sz="2000" b="1" dirty="0"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57011" y="962978"/>
            <a:ext cx="1981200" cy="765594"/>
          </a:xfrm>
          <a:prstGeom prst="rect">
            <a:avLst/>
          </a:prstGeom>
          <a:solidFill>
            <a:srgbClr val="90D1EE"/>
          </a:solidFill>
          <a:ln w="9525">
            <a:solidFill>
              <a:srgbClr val="FFFFF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95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sz="2000" b="1" spc="-5" dirty="0">
                <a:latin typeface="Times New Roman"/>
                <a:cs typeface="Times New Roman"/>
              </a:rPr>
              <a:t>Processor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0128" y="1445895"/>
            <a:ext cx="506730" cy="68580"/>
          </a:xfrm>
          <a:custGeom>
            <a:avLst/>
            <a:gdLst/>
            <a:ahLst/>
            <a:cxnLst/>
            <a:rect l="l" t="t" r="r" b="b"/>
            <a:pathLst>
              <a:path w="422275" h="76200">
                <a:moveTo>
                  <a:pt x="346075" y="0"/>
                </a:moveTo>
                <a:lnTo>
                  <a:pt x="346075" y="76200"/>
                </a:lnTo>
                <a:lnTo>
                  <a:pt x="412876" y="42799"/>
                </a:lnTo>
                <a:lnTo>
                  <a:pt x="358775" y="42799"/>
                </a:lnTo>
                <a:lnTo>
                  <a:pt x="358775" y="33274"/>
                </a:lnTo>
                <a:lnTo>
                  <a:pt x="412623" y="33274"/>
                </a:lnTo>
                <a:lnTo>
                  <a:pt x="346075" y="0"/>
                </a:lnTo>
                <a:close/>
              </a:path>
              <a:path w="422275" h="76200">
                <a:moveTo>
                  <a:pt x="346075" y="33274"/>
                </a:moveTo>
                <a:lnTo>
                  <a:pt x="0" y="33274"/>
                </a:lnTo>
                <a:lnTo>
                  <a:pt x="0" y="42799"/>
                </a:lnTo>
                <a:lnTo>
                  <a:pt x="346075" y="42799"/>
                </a:lnTo>
                <a:lnTo>
                  <a:pt x="346075" y="33274"/>
                </a:lnTo>
                <a:close/>
              </a:path>
              <a:path w="422275" h="76200">
                <a:moveTo>
                  <a:pt x="412623" y="33274"/>
                </a:moveTo>
                <a:lnTo>
                  <a:pt x="358775" y="33274"/>
                </a:lnTo>
                <a:lnTo>
                  <a:pt x="358775" y="42799"/>
                </a:lnTo>
                <a:lnTo>
                  <a:pt x="412876" y="42799"/>
                </a:lnTo>
                <a:lnTo>
                  <a:pt x="422275" y="38100"/>
                </a:lnTo>
                <a:lnTo>
                  <a:pt x="412623" y="332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01053" y="2068830"/>
            <a:ext cx="368046" cy="68580"/>
          </a:xfrm>
          <a:custGeom>
            <a:avLst/>
            <a:gdLst/>
            <a:ahLst/>
            <a:cxnLst/>
            <a:rect l="l" t="t" r="r" b="b"/>
            <a:pathLst>
              <a:path w="306704" h="76200">
                <a:moveTo>
                  <a:pt x="230124" y="0"/>
                </a:moveTo>
                <a:lnTo>
                  <a:pt x="230124" y="76200"/>
                </a:lnTo>
                <a:lnTo>
                  <a:pt x="296925" y="42799"/>
                </a:lnTo>
                <a:lnTo>
                  <a:pt x="242824" y="42799"/>
                </a:lnTo>
                <a:lnTo>
                  <a:pt x="242824" y="33274"/>
                </a:lnTo>
                <a:lnTo>
                  <a:pt x="296672" y="33274"/>
                </a:lnTo>
                <a:lnTo>
                  <a:pt x="230124" y="0"/>
                </a:lnTo>
                <a:close/>
              </a:path>
              <a:path w="306704" h="76200">
                <a:moveTo>
                  <a:pt x="230124" y="33274"/>
                </a:moveTo>
                <a:lnTo>
                  <a:pt x="0" y="33274"/>
                </a:lnTo>
                <a:lnTo>
                  <a:pt x="0" y="42799"/>
                </a:lnTo>
                <a:lnTo>
                  <a:pt x="230124" y="42799"/>
                </a:lnTo>
                <a:lnTo>
                  <a:pt x="230124" y="33274"/>
                </a:lnTo>
                <a:close/>
              </a:path>
              <a:path w="306704" h="76200">
                <a:moveTo>
                  <a:pt x="296672" y="33274"/>
                </a:moveTo>
                <a:lnTo>
                  <a:pt x="242824" y="33274"/>
                </a:lnTo>
                <a:lnTo>
                  <a:pt x="242824" y="42799"/>
                </a:lnTo>
                <a:lnTo>
                  <a:pt x="296925" y="42799"/>
                </a:lnTo>
                <a:lnTo>
                  <a:pt x="306324" y="38100"/>
                </a:lnTo>
                <a:lnTo>
                  <a:pt x="296672" y="332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33311" y="2034540"/>
            <a:ext cx="91440" cy="276035"/>
          </a:xfrm>
          <a:custGeom>
            <a:avLst/>
            <a:gdLst/>
            <a:ahLst/>
            <a:cxnLst/>
            <a:rect l="l" t="t" r="r" b="b"/>
            <a:pathLst>
              <a:path w="76200" h="306705">
                <a:moveTo>
                  <a:pt x="42799" y="63500"/>
                </a:moveTo>
                <a:lnTo>
                  <a:pt x="33274" y="63500"/>
                </a:lnTo>
                <a:lnTo>
                  <a:pt x="33274" y="306450"/>
                </a:lnTo>
                <a:lnTo>
                  <a:pt x="42799" y="306450"/>
                </a:lnTo>
                <a:lnTo>
                  <a:pt x="42799" y="63500"/>
                </a:lnTo>
                <a:close/>
              </a:path>
              <a:path w="76200" h="306705">
                <a:moveTo>
                  <a:pt x="38100" y="0"/>
                </a:moveTo>
                <a:lnTo>
                  <a:pt x="0" y="76200"/>
                </a:lnTo>
                <a:lnTo>
                  <a:pt x="33274" y="76200"/>
                </a:lnTo>
                <a:lnTo>
                  <a:pt x="3327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06705">
                <a:moveTo>
                  <a:pt x="69850" y="63500"/>
                </a:moveTo>
                <a:lnTo>
                  <a:pt x="42799" y="63500"/>
                </a:lnTo>
                <a:lnTo>
                  <a:pt x="42799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688456" y="2271769"/>
            <a:ext cx="581406" cy="35073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2544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334"/>
              </a:spcBef>
            </a:pPr>
            <a:r>
              <a:rPr sz="2000" b="1" dirty="0">
                <a:latin typeface="Times New Roman"/>
                <a:cs typeface="Times New Roman"/>
              </a:rPr>
              <a:t>f/2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57011" y="2828927"/>
            <a:ext cx="1981200" cy="766235"/>
          </a:xfrm>
          <a:prstGeom prst="rect">
            <a:avLst/>
          </a:prstGeom>
          <a:solidFill>
            <a:srgbClr val="90D1EE"/>
          </a:solidFill>
          <a:ln w="9525">
            <a:solidFill>
              <a:srgbClr val="FFFFFF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950">
              <a:latin typeface="Times New Roman"/>
              <a:cs typeface="Times New Roman"/>
            </a:endParaRPr>
          </a:p>
          <a:p>
            <a:pPr marL="270510">
              <a:lnSpc>
                <a:spcPct val="100000"/>
              </a:lnSpc>
            </a:pPr>
            <a:r>
              <a:rPr sz="2000" b="1" spc="-5" dirty="0">
                <a:latin typeface="Times New Roman"/>
                <a:cs typeface="Times New Roman"/>
              </a:rPr>
              <a:t>Processor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33311" y="3900490"/>
            <a:ext cx="91440" cy="276035"/>
          </a:xfrm>
          <a:custGeom>
            <a:avLst/>
            <a:gdLst/>
            <a:ahLst/>
            <a:cxnLst/>
            <a:rect l="l" t="t" r="r" b="b"/>
            <a:pathLst>
              <a:path w="76200" h="306704">
                <a:moveTo>
                  <a:pt x="42799" y="63500"/>
                </a:moveTo>
                <a:lnTo>
                  <a:pt x="33274" y="63500"/>
                </a:lnTo>
                <a:lnTo>
                  <a:pt x="33274" y="306450"/>
                </a:lnTo>
                <a:lnTo>
                  <a:pt x="42799" y="306450"/>
                </a:lnTo>
                <a:lnTo>
                  <a:pt x="42799" y="63500"/>
                </a:lnTo>
                <a:close/>
              </a:path>
              <a:path w="76200" h="306704">
                <a:moveTo>
                  <a:pt x="38100" y="0"/>
                </a:moveTo>
                <a:lnTo>
                  <a:pt x="0" y="76200"/>
                </a:lnTo>
                <a:lnTo>
                  <a:pt x="33274" y="76200"/>
                </a:lnTo>
                <a:lnTo>
                  <a:pt x="3327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06704">
                <a:moveTo>
                  <a:pt x="69850" y="63500"/>
                </a:moveTo>
                <a:lnTo>
                  <a:pt x="42799" y="63500"/>
                </a:lnTo>
                <a:lnTo>
                  <a:pt x="42799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5128260" y="1480185"/>
            <a:ext cx="829056" cy="1900238"/>
            <a:chOff x="4273550" y="1644650"/>
            <a:chExt cx="690880" cy="2111375"/>
          </a:xfrm>
        </p:grpSpPr>
        <p:sp>
          <p:nvSpPr>
            <p:cNvPr id="17" name="object 17"/>
            <p:cNvSpPr/>
            <p:nvPr/>
          </p:nvSpPr>
          <p:spPr>
            <a:xfrm>
              <a:off x="4541774" y="3679825"/>
              <a:ext cx="422275" cy="76200"/>
            </a:xfrm>
            <a:custGeom>
              <a:avLst/>
              <a:gdLst/>
              <a:ahLst/>
              <a:cxnLst/>
              <a:rect l="l" t="t" r="r" b="b"/>
              <a:pathLst>
                <a:path w="422275" h="76200">
                  <a:moveTo>
                    <a:pt x="346075" y="0"/>
                  </a:moveTo>
                  <a:lnTo>
                    <a:pt x="346075" y="76200"/>
                  </a:lnTo>
                  <a:lnTo>
                    <a:pt x="412876" y="42799"/>
                  </a:lnTo>
                  <a:lnTo>
                    <a:pt x="358775" y="42799"/>
                  </a:lnTo>
                  <a:lnTo>
                    <a:pt x="358775" y="33274"/>
                  </a:lnTo>
                  <a:lnTo>
                    <a:pt x="412623" y="33274"/>
                  </a:lnTo>
                  <a:lnTo>
                    <a:pt x="346075" y="0"/>
                  </a:lnTo>
                  <a:close/>
                </a:path>
                <a:path w="422275" h="76200">
                  <a:moveTo>
                    <a:pt x="346075" y="33274"/>
                  </a:moveTo>
                  <a:lnTo>
                    <a:pt x="0" y="33274"/>
                  </a:lnTo>
                  <a:lnTo>
                    <a:pt x="0" y="42799"/>
                  </a:lnTo>
                  <a:lnTo>
                    <a:pt x="346075" y="42799"/>
                  </a:lnTo>
                  <a:lnTo>
                    <a:pt x="346075" y="33274"/>
                  </a:lnTo>
                  <a:close/>
                </a:path>
                <a:path w="422275" h="76200">
                  <a:moveTo>
                    <a:pt x="412623" y="33274"/>
                  </a:moveTo>
                  <a:lnTo>
                    <a:pt x="358775" y="33274"/>
                  </a:lnTo>
                  <a:lnTo>
                    <a:pt x="358775" y="42799"/>
                  </a:lnTo>
                  <a:lnTo>
                    <a:pt x="412876" y="42799"/>
                  </a:lnTo>
                  <a:lnTo>
                    <a:pt x="422275" y="38100"/>
                  </a:lnTo>
                  <a:lnTo>
                    <a:pt x="412623" y="332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73550" y="1644650"/>
              <a:ext cx="268605" cy="2075180"/>
            </a:xfrm>
            <a:custGeom>
              <a:avLst/>
              <a:gdLst/>
              <a:ahLst/>
              <a:cxnLst/>
              <a:rect l="l" t="t" r="r" b="b"/>
              <a:pathLst>
                <a:path w="268604" h="2075179">
                  <a:moveTo>
                    <a:pt x="268350" y="0"/>
                  </a:moveTo>
                  <a:lnTo>
                    <a:pt x="268350" y="2074799"/>
                  </a:lnTo>
                </a:path>
                <a:path w="268604" h="2075179">
                  <a:moveTo>
                    <a:pt x="268350" y="998601"/>
                  </a:moveTo>
                  <a:lnTo>
                    <a:pt x="0" y="998601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763076" y="1926012"/>
            <a:ext cx="1019556" cy="1283018"/>
            <a:chOff x="7302563" y="2140013"/>
            <a:chExt cx="849630" cy="1425575"/>
          </a:xfrm>
        </p:grpSpPr>
        <p:sp>
          <p:nvSpPr>
            <p:cNvPr id="20" name="object 20"/>
            <p:cNvSpPr/>
            <p:nvPr/>
          </p:nvSpPr>
          <p:spPr>
            <a:xfrm>
              <a:off x="7729474" y="2644775"/>
              <a:ext cx="422275" cy="76200"/>
            </a:xfrm>
            <a:custGeom>
              <a:avLst/>
              <a:gdLst/>
              <a:ahLst/>
              <a:cxnLst/>
              <a:rect l="l" t="t" r="r" b="b"/>
              <a:pathLst>
                <a:path w="422275" h="76200">
                  <a:moveTo>
                    <a:pt x="346075" y="0"/>
                  </a:moveTo>
                  <a:lnTo>
                    <a:pt x="346075" y="76200"/>
                  </a:lnTo>
                  <a:lnTo>
                    <a:pt x="412876" y="42799"/>
                  </a:lnTo>
                  <a:lnTo>
                    <a:pt x="358775" y="42799"/>
                  </a:lnTo>
                  <a:lnTo>
                    <a:pt x="358775" y="33274"/>
                  </a:lnTo>
                  <a:lnTo>
                    <a:pt x="412623" y="33274"/>
                  </a:lnTo>
                  <a:lnTo>
                    <a:pt x="346075" y="0"/>
                  </a:lnTo>
                  <a:close/>
                </a:path>
                <a:path w="422275" h="76200">
                  <a:moveTo>
                    <a:pt x="346075" y="33274"/>
                  </a:moveTo>
                  <a:lnTo>
                    <a:pt x="0" y="33274"/>
                  </a:lnTo>
                  <a:lnTo>
                    <a:pt x="0" y="42799"/>
                  </a:lnTo>
                  <a:lnTo>
                    <a:pt x="346075" y="42799"/>
                  </a:lnTo>
                  <a:lnTo>
                    <a:pt x="346075" y="33274"/>
                  </a:lnTo>
                  <a:close/>
                </a:path>
                <a:path w="422275" h="76200">
                  <a:moveTo>
                    <a:pt x="412623" y="33274"/>
                  </a:moveTo>
                  <a:lnTo>
                    <a:pt x="358775" y="33274"/>
                  </a:lnTo>
                  <a:lnTo>
                    <a:pt x="358775" y="42799"/>
                  </a:lnTo>
                  <a:lnTo>
                    <a:pt x="412876" y="42799"/>
                  </a:lnTo>
                  <a:lnTo>
                    <a:pt x="422275" y="38100"/>
                  </a:lnTo>
                  <a:lnTo>
                    <a:pt x="412623" y="332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07326" y="2144776"/>
              <a:ext cx="422275" cy="1038225"/>
            </a:xfrm>
            <a:custGeom>
              <a:avLst/>
              <a:gdLst/>
              <a:ahLst/>
              <a:cxnLst/>
              <a:rect l="l" t="t" r="r" b="b"/>
              <a:pathLst>
                <a:path w="422275" h="1038225">
                  <a:moveTo>
                    <a:pt x="0" y="0"/>
                  </a:moveTo>
                  <a:lnTo>
                    <a:pt x="0" y="1038225"/>
                  </a:lnTo>
                  <a:lnTo>
                    <a:pt x="422275" y="778637"/>
                  </a:lnTo>
                  <a:lnTo>
                    <a:pt x="422275" y="2594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D1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07326" y="2144776"/>
              <a:ext cx="422275" cy="1038225"/>
            </a:xfrm>
            <a:custGeom>
              <a:avLst/>
              <a:gdLst/>
              <a:ahLst/>
              <a:cxnLst/>
              <a:rect l="l" t="t" r="r" b="b"/>
              <a:pathLst>
                <a:path w="422275" h="1038225">
                  <a:moveTo>
                    <a:pt x="0" y="1038225"/>
                  </a:moveTo>
                  <a:lnTo>
                    <a:pt x="422275" y="778637"/>
                  </a:lnTo>
                  <a:lnTo>
                    <a:pt x="422275" y="259461"/>
                  </a:lnTo>
                  <a:lnTo>
                    <a:pt x="0" y="0"/>
                  </a:lnTo>
                  <a:lnTo>
                    <a:pt x="0" y="1038225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99350" y="3027299"/>
              <a:ext cx="76200" cy="538480"/>
            </a:xfrm>
            <a:custGeom>
              <a:avLst/>
              <a:gdLst/>
              <a:ahLst/>
              <a:cxnLst/>
              <a:rect l="l" t="t" r="r" b="b"/>
              <a:pathLst>
                <a:path w="76200" h="538479">
                  <a:moveTo>
                    <a:pt x="33274" y="76255"/>
                  </a:moveTo>
                  <a:lnTo>
                    <a:pt x="33274" y="538226"/>
                  </a:lnTo>
                  <a:lnTo>
                    <a:pt x="42799" y="538226"/>
                  </a:lnTo>
                  <a:lnTo>
                    <a:pt x="42799" y="76271"/>
                  </a:lnTo>
                  <a:lnTo>
                    <a:pt x="33274" y="76255"/>
                  </a:lnTo>
                  <a:close/>
                </a:path>
                <a:path w="76200" h="538479">
                  <a:moveTo>
                    <a:pt x="69797" y="63500"/>
                  </a:moveTo>
                  <a:lnTo>
                    <a:pt x="42799" y="63500"/>
                  </a:lnTo>
                  <a:lnTo>
                    <a:pt x="42799" y="76271"/>
                  </a:lnTo>
                  <a:lnTo>
                    <a:pt x="76200" y="76326"/>
                  </a:lnTo>
                  <a:lnTo>
                    <a:pt x="69797" y="63500"/>
                  </a:lnTo>
                  <a:close/>
                </a:path>
                <a:path w="76200" h="538479">
                  <a:moveTo>
                    <a:pt x="42799" y="63500"/>
                  </a:moveTo>
                  <a:lnTo>
                    <a:pt x="33274" y="63500"/>
                  </a:lnTo>
                  <a:lnTo>
                    <a:pt x="33274" y="76255"/>
                  </a:lnTo>
                  <a:lnTo>
                    <a:pt x="42799" y="76271"/>
                  </a:lnTo>
                  <a:lnTo>
                    <a:pt x="42799" y="63500"/>
                  </a:lnTo>
                  <a:close/>
                </a:path>
                <a:path w="76200" h="538479">
                  <a:moveTo>
                    <a:pt x="38100" y="0"/>
                  </a:moveTo>
                  <a:lnTo>
                    <a:pt x="0" y="76200"/>
                  </a:lnTo>
                  <a:lnTo>
                    <a:pt x="33274" y="76255"/>
                  </a:lnTo>
                  <a:lnTo>
                    <a:pt x="33274" y="63500"/>
                  </a:lnTo>
                  <a:lnTo>
                    <a:pt x="69797" y="635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688456" y="4137719"/>
            <a:ext cx="581406" cy="35073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2545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335"/>
              </a:spcBef>
            </a:pPr>
            <a:r>
              <a:rPr sz="2000" b="1" dirty="0">
                <a:latin typeface="Times New Roman"/>
                <a:cs typeface="Times New Roman"/>
              </a:rPr>
              <a:t>f/2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83014" y="3181828"/>
            <a:ext cx="327660" cy="35073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254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35"/>
              </a:spcBef>
            </a:pPr>
            <a:r>
              <a:rPr sz="2000" b="1" dirty="0"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940040" y="1441609"/>
            <a:ext cx="829056" cy="1910525"/>
            <a:chOff x="6616700" y="1601787"/>
            <a:chExt cx="690880" cy="2122805"/>
          </a:xfrm>
        </p:grpSpPr>
        <p:sp>
          <p:nvSpPr>
            <p:cNvPr id="27" name="object 27"/>
            <p:cNvSpPr/>
            <p:nvPr/>
          </p:nvSpPr>
          <p:spPr>
            <a:xfrm>
              <a:off x="7000875" y="2951225"/>
              <a:ext cx="306705" cy="76200"/>
            </a:xfrm>
            <a:custGeom>
              <a:avLst/>
              <a:gdLst/>
              <a:ahLst/>
              <a:cxnLst/>
              <a:rect l="l" t="t" r="r" b="b"/>
              <a:pathLst>
                <a:path w="306704" h="76200">
                  <a:moveTo>
                    <a:pt x="230124" y="0"/>
                  </a:moveTo>
                  <a:lnTo>
                    <a:pt x="230124" y="76200"/>
                  </a:lnTo>
                  <a:lnTo>
                    <a:pt x="296925" y="42799"/>
                  </a:lnTo>
                  <a:lnTo>
                    <a:pt x="242824" y="42799"/>
                  </a:lnTo>
                  <a:lnTo>
                    <a:pt x="242824" y="33274"/>
                  </a:lnTo>
                  <a:lnTo>
                    <a:pt x="296672" y="33274"/>
                  </a:lnTo>
                  <a:lnTo>
                    <a:pt x="230124" y="0"/>
                  </a:lnTo>
                  <a:close/>
                </a:path>
                <a:path w="306704" h="76200">
                  <a:moveTo>
                    <a:pt x="230124" y="33274"/>
                  </a:moveTo>
                  <a:lnTo>
                    <a:pt x="0" y="33274"/>
                  </a:lnTo>
                  <a:lnTo>
                    <a:pt x="0" y="42799"/>
                  </a:lnTo>
                  <a:lnTo>
                    <a:pt x="230124" y="42799"/>
                  </a:lnTo>
                  <a:lnTo>
                    <a:pt x="230124" y="33274"/>
                  </a:lnTo>
                  <a:close/>
                </a:path>
                <a:path w="306704" h="76200">
                  <a:moveTo>
                    <a:pt x="296672" y="33274"/>
                  </a:moveTo>
                  <a:lnTo>
                    <a:pt x="242824" y="33274"/>
                  </a:lnTo>
                  <a:lnTo>
                    <a:pt x="242824" y="42799"/>
                  </a:lnTo>
                  <a:lnTo>
                    <a:pt x="296925" y="42799"/>
                  </a:lnTo>
                  <a:lnTo>
                    <a:pt x="306324" y="38100"/>
                  </a:lnTo>
                  <a:lnTo>
                    <a:pt x="296672" y="332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616700" y="1606550"/>
              <a:ext cx="384175" cy="2113280"/>
            </a:xfrm>
            <a:custGeom>
              <a:avLst/>
              <a:gdLst/>
              <a:ahLst/>
              <a:cxnLst/>
              <a:rect l="l" t="t" r="r" b="b"/>
              <a:pathLst>
                <a:path w="384175" h="2113279">
                  <a:moveTo>
                    <a:pt x="0" y="0"/>
                  </a:moveTo>
                  <a:lnTo>
                    <a:pt x="384175" y="0"/>
                  </a:lnTo>
                </a:path>
                <a:path w="384175" h="2113279">
                  <a:moveTo>
                    <a:pt x="384175" y="0"/>
                  </a:moveTo>
                  <a:lnTo>
                    <a:pt x="384175" y="730250"/>
                  </a:lnTo>
                </a:path>
                <a:path w="384175" h="2113279">
                  <a:moveTo>
                    <a:pt x="0" y="2112899"/>
                  </a:moveTo>
                  <a:lnTo>
                    <a:pt x="384175" y="2113026"/>
                  </a:lnTo>
                </a:path>
                <a:path w="384175" h="2113279">
                  <a:moveTo>
                    <a:pt x="384175" y="1382649"/>
                  </a:moveTo>
                  <a:lnTo>
                    <a:pt x="384175" y="2112899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56234" y="1421606"/>
            <a:ext cx="920496" cy="35009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330"/>
              </a:spcBef>
            </a:pPr>
            <a:r>
              <a:rPr sz="2000" b="1" spc="-5" dirty="0">
                <a:latin typeface="Times New Roman"/>
                <a:cs typeface="Times New Roman"/>
              </a:rPr>
              <a:t>Input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81476" y="1455896"/>
            <a:ext cx="1156716" cy="35009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91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330"/>
              </a:spcBef>
            </a:pPr>
            <a:r>
              <a:rPr sz="2000" b="1" dirty="0">
                <a:latin typeface="Times New Roman"/>
                <a:cs typeface="Times New Roman"/>
              </a:rPr>
              <a:t>Output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76826" y="2410301"/>
            <a:ext cx="920496" cy="350736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2544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334"/>
              </a:spcBef>
            </a:pPr>
            <a:r>
              <a:rPr sz="2000" b="1" spc="-5" dirty="0">
                <a:latin typeface="Times New Roman"/>
                <a:cs typeface="Times New Roman"/>
              </a:rPr>
              <a:t>Input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269806" y="1995966"/>
            <a:ext cx="1156716" cy="35073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254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335"/>
              </a:spcBef>
            </a:pPr>
            <a:r>
              <a:rPr sz="2000" b="1" dirty="0">
                <a:latin typeface="Times New Roman"/>
                <a:cs typeface="Times New Roman"/>
              </a:rPr>
              <a:t>Output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97283" y="3327618"/>
            <a:ext cx="2494026" cy="1268937"/>
          </a:xfrm>
          <a:prstGeom prst="rect">
            <a:avLst/>
          </a:prstGeom>
          <a:solidFill>
            <a:srgbClr val="E7CAB7"/>
          </a:solidFill>
          <a:ln w="9525">
            <a:solidFill>
              <a:srgbClr val="FFFFFF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40335" marR="135255" algn="ctr">
              <a:lnSpc>
                <a:spcPct val="100000"/>
              </a:lnSpc>
              <a:spcBef>
                <a:spcPts val="295"/>
              </a:spcBef>
            </a:pPr>
            <a:r>
              <a:rPr sz="2000" b="1" dirty="0">
                <a:latin typeface="Times New Roman"/>
                <a:cs typeface="Times New Roman"/>
              </a:rPr>
              <a:t>Capacitance =</a:t>
            </a:r>
            <a:r>
              <a:rPr sz="2000" b="1" spc="-1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  </a:t>
            </a:r>
            <a:r>
              <a:rPr sz="2000" b="1" spc="-25" dirty="0">
                <a:latin typeface="Times New Roman"/>
                <a:cs typeface="Times New Roman"/>
              </a:rPr>
              <a:t>Voltage </a:t>
            </a:r>
            <a:r>
              <a:rPr sz="2000" b="1" dirty="0">
                <a:latin typeface="Times New Roman"/>
                <a:cs typeface="Times New Roman"/>
              </a:rPr>
              <a:t>= V  </a:t>
            </a:r>
            <a:r>
              <a:rPr sz="2000" b="1" spc="-5" dirty="0">
                <a:latin typeface="Times New Roman"/>
                <a:cs typeface="Times New Roman"/>
              </a:rPr>
              <a:t>Frequency </a:t>
            </a:r>
            <a:r>
              <a:rPr sz="2000" b="1" dirty="0">
                <a:latin typeface="Times New Roman"/>
                <a:cs typeface="Times New Roman"/>
              </a:rPr>
              <a:t>= f  Power =</a:t>
            </a:r>
            <a:r>
              <a:rPr sz="2000" b="1" spc="-85" dirty="0">
                <a:latin typeface="Times New Roman"/>
                <a:cs typeface="Times New Roman"/>
              </a:rPr>
              <a:t> </a:t>
            </a:r>
            <a:r>
              <a:rPr sz="2000" b="1" spc="5" dirty="0">
                <a:latin typeface="Times New Roman"/>
                <a:cs typeface="Times New Roman"/>
              </a:rPr>
              <a:t>CV</a:t>
            </a:r>
            <a:r>
              <a:rPr sz="1950" b="1" spc="7" baseline="25641" dirty="0">
                <a:latin typeface="Times New Roman"/>
                <a:cs typeface="Times New Roman"/>
              </a:rPr>
              <a:t>2</a:t>
            </a:r>
            <a:r>
              <a:rPr sz="2000" b="1" spc="5" dirty="0"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85761" y="4073366"/>
            <a:ext cx="2916936" cy="1269578"/>
          </a:xfrm>
          <a:prstGeom prst="rect">
            <a:avLst/>
          </a:prstGeom>
          <a:solidFill>
            <a:srgbClr val="90D1EE"/>
          </a:solidFill>
          <a:ln w="9525">
            <a:solidFill>
              <a:srgbClr val="FFFFFF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58115" marR="150495" algn="ctr">
              <a:lnSpc>
                <a:spcPct val="100000"/>
              </a:lnSpc>
              <a:spcBef>
                <a:spcPts val="300"/>
              </a:spcBef>
            </a:pPr>
            <a:r>
              <a:rPr sz="2000" b="1" spc="-5" dirty="0">
                <a:latin typeface="Times New Roman"/>
                <a:cs typeface="Times New Roman"/>
              </a:rPr>
              <a:t>Capacitance </a:t>
            </a:r>
            <a:r>
              <a:rPr sz="2000" b="1" dirty="0">
                <a:latin typeface="Times New Roman"/>
                <a:cs typeface="Times New Roman"/>
              </a:rPr>
              <a:t>=</a:t>
            </a:r>
            <a:r>
              <a:rPr sz="2000" b="1" spc="-8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2.2C  </a:t>
            </a:r>
            <a:r>
              <a:rPr sz="2000" b="1" spc="-25" dirty="0">
                <a:latin typeface="Times New Roman"/>
                <a:cs typeface="Times New Roman"/>
              </a:rPr>
              <a:t>Voltage </a:t>
            </a:r>
            <a:r>
              <a:rPr sz="2000" b="1" dirty="0">
                <a:latin typeface="Times New Roman"/>
                <a:cs typeface="Times New Roman"/>
              </a:rPr>
              <a:t>= 0.6V  </a:t>
            </a:r>
            <a:r>
              <a:rPr sz="2000" b="1" spc="-5" dirty="0">
                <a:latin typeface="Times New Roman"/>
                <a:cs typeface="Times New Roman"/>
              </a:rPr>
              <a:t>Frequency </a:t>
            </a:r>
            <a:r>
              <a:rPr sz="2000" b="1" dirty="0">
                <a:latin typeface="Times New Roman"/>
                <a:cs typeface="Times New Roman"/>
              </a:rPr>
              <a:t>= 0.5f  Power =</a:t>
            </a:r>
            <a:r>
              <a:rPr sz="2000" b="1" spc="-114" dirty="0">
                <a:latin typeface="Times New Roman"/>
                <a:cs typeface="Times New Roman"/>
              </a:rPr>
              <a:t> </a:t>
            </a:r>
            <a:r>
              <a:rPr sz="2000" b="1" spc="5" dirty="0">
                <a:latin typeface="Times New Roman"/>
                <a:cs typeface="Times New Roman"/>
              </a:rPr>
              <a:t>0.396CV</a:t>
            </a:r>
            <a:r>
              <a:rPr sz="1950" b="1" spc="7" baseline="25641" dirty="0">
                <a:latin typeface="Times New Roman"/>
                <a:cs typeface="Times New Roman"/>
              </a:rPr>
              <a:t>2</a:t>
            </a:r>
            <a:r>
              <a:rPr sz="2000" b="1" spc="5" dirty="0">
                <a:latin typeface="Times New Roman"/>
                <a:cs typeface="Times New Roman"/>
              </a:rPr>
              <a:t>f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1026" y="5370181"/>
            <a:ext cx="7511796" cy="56586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 indent="1270" algn="ctr">
              <a:lnSpc>
                <a:spcPct val="96400"/>
              </a:lnSpc>
              <a:spcBef>
                <a:spcPts val="150"/>
              </a:spcBef>
            </a:pPr>
            <a:r>
              <a:rPr sz="1200" b="1" spc="-5" dirty="0">
                <a:solidFill>
                  <a:srgbClr val="FFFFFF"/>
                </a:solidFill>
                <a:latin typeface="Tahoma"/>
                <a:cs typeface="Tahoma"/>
              </a:rPr>
              <a:t>Chandrakasan, A.P.; Potkonjak, M.; Mehra, </a:t>
            </a:r>
            <a:r>
              <a:rPr sz="1200" b="1" dirty="0">
                <a:solidFill>
                  <a:srgbClr val="FFFFFF"/>
                </a:solidFill>
                <a:latin typeface="Tahoma"/>
                <a:cs typeface="Tahoma"/>
              </a:rPr>
              <a:t>R.; Rabaey, </a:t>
            </a:r>
            <a:r>
              <a:rPr sz="1200" b="1" spc="-5" dirty="0">
                <a:solidFill>
                  <a:srgbClr val="FFFFFF"/>
                </a:solidFill>
                <a:latin typeface="Tahoma"/>
                <a:cs typeface="Tahoma"/>
              </a:rPr>
              <a:t>J.; Brodersen, R.W.,  </a:t>
            </a:r>
            <a:r>
              <a:rPr sz="1200" b="1" dirty="0">
                <a:solidFill>
                  <a:srgbClr val="FFFFFF"/>
                </a:solidFill>
                <a:latin typeface="Tahoma"/>
                <a:cs typeface="Tahoma"/>
              </a:rPr>
              <a:t>"Optimizing </a:t>
            </a:r>
            <a:r>
              <a:rPr sz="1200" b="1" spc="-5" dirty="0">
                <a:solidFill>
                  <a:srgbClr val="FFFFFF"/>
                </a:solidFill>
                <a:latin typeface="Tahoma"/>
                <a:cs typeface="Tahoma"/>
              </a:rPr>
              <a:t>power using transformations," </a:t>
            </a:r>
            <a:r>
              <a:rPr sz="1250" b="1" i="1" spc="-35" dirty="0">
                <a:solidFill>
                  <a:srgbClr val="FFFFFF"/>
                </a:solidFill>
                <a:latin typeface="Tahoma"/>
                <a:cs typeface="Tahoma"/>
              </a:rPr>
              <a:t>IEEE </a:t>
            </a:r>
            <a:r>
              <a:rPr sz="1250" b="1" i="1" spc="-30" dirty="0">
                <a:solidFill>
                  <a:srgbClr val="FFFFFF"/>
                </a:solidFill>
                <a:latin typeface="Tahoma"/>
                <a:cs typeface="Tahoma"/>
              </a:rPr>
              <a:t>Transactions </a:t>
            </a:r>
            <a:r>
              <a:rPr sz="1250" b="1" i="1" spc="-35" dirty="0">
                <a:solidFill>
                  <a:srgbClr val="FFFFFF"/>
                </a:solidFill>
                <a:latin typeface="Tahoma"/>
                <a:cs typeface="Tahoma"/>
              </a:rPr>
              <a:t>on Computer-Aided  Design </a:t>
            </a:r>
            <a:r>
              <a:rPr sz="1250" b="1" i="1" spc="-25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250" b="1" i="1" spc="-30" dirty="0">
                <a:solidFill>
                  <a:srgbClr val="FFFFFF"/>
                </a:solidFill>
                <a:latin typeface="Tahoma"/>
                <a:cs typeface="Tahoma"/>
              </a:rPr>
              <a:t>Integrated Circuits </a:t>
            </a:r>
            <a:r>
              <a:rPr sz="1250" b="1" i="1" spc="-3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250" b="1" i="1" spc="-30" dirty="0">
                <a:solidFill>
                  <a:srgbClr val="FFFFFF"/>
                </a:solidFill>
                <a:latin typeface="Tahoma"/>
                <a:cs typeface="Tahoma"/>
              </a:rPr>
              <a:t>Systems,</a:t>
            </a:r>
            <a:r>
              <a:rPr sz="1200" b="1" spc="-30" dirty="0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sz="1200" b="1" spc="-5" dirty="0">
                <a:solidFill>
                  <a:srgbClr val="FFFFFF"/>
                </a:solidFill>
                <a:latin typeface="Tahoma"/>
                <a:cs typeface="Tahoma"/>
              </a:rPr>
              <a:t>vol.14, no.1, pp.12-31, Jan</a:t>
            </a:r>
            <a:r>
              <a:rPr sz="1200" b="1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dirty="0">
                <a:solidFill>
                  <a:srgbClr val="FFFFFF"/>
                </a:solidFill>
                <a:latin typeface="Tahoma"/>
                <a:cs typeface="Tahoma"/>
              </a:rPr>
              <a:t>1995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390228" y="5554522"/>
            <a:ext cx="16687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93065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Tahoma"/>
                <a:cs typeface="Tahoma"/>
              </a:rPr>
              <a:t>Source:  Vishwani</a:t>
            </a:r>
            <a:r>
              <a:rPr sz="12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Tahoma"/>
                <a:cs typeface="Tahoma"/>
              </a:rPr>
              <a:t>Agrawal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406893" y="59"/>
            <a:ext cx="1565910" cy="784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629" y="107672"/>
            <a:ext cx="531342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Microprocessor</a:t>
            </a:r>
            <a:r>
              <a:rPr sz="3200" spc="-80" dirty="0"/>
              <a:t> </a:t>
            </a:r>
            <a:r>
              <a:rPr sz="3200" spc="-5" dirty="0"/>
              <a:t>trends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3841393" y="3696507"/>
            <a:ext cx="3097987" cy="1499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52620" y="5244817"/>
            <a:ext cx="111937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IBM</a:t>
            </a:r>
            <a:r>
              <a:rPr sz="18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Cell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76438" y="3143821"/>
            <a:ext cx="189128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830" marR="5080" indent="-40576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Tahoma"/>
                <a:cs typeface="Tahoma"/>
              </a:rPr>
              <a:t>NVIDIA</a:t>
            </a: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ahoma"/>
                <a:cs typeface="Tahoma"/>
              </a:rPr>
              <a:t>Tesla  </a:t>
            </a:r>
            <a:r>
              <a:rPr sz="1800" b="1" dirty="0">
                <a:solidFill>
                  <a:srgbClr val="FFFFFF"/>
                </a:solidFill>
                <a:latin typeface="Tahoma"/>
                <a:cs typeface="Tahoma"/>
              </a:rPr>
              <a:t>C1060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177" y="3312256"/>
            <a:ext cx="240334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Intel SCC</a:t>
            </a:r>
            <a:r>
              <a:rPr sz="1800" b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Processor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72051" y="3042897"/>
            <a:ext cx="223189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Tahoma"/>
                <a:cs typeface="Tahoma"/>
              </a:rPr>
              <a:t>AMD ATI</a:t>
            </a:r>
            <a:r>
              <a:rPr sz="1800" b="1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ahoma"/>
                <a:cs typeface="Tahoma"/>
              </a:rPr>
              <a:t>RV770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508" y="5977526"/>
            <a:ext cx="328422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sz="975" b="1" spc="7" baseline="25641" dirty="0">
                <a:solidFill>
                  <a:srgbClr val="FFFFFF"/>
                </a:solidFill>
                <a:latin typeface="Times New Roman"/>
                <a:cs typeface="Times New Roman"/>
              </a:rPr>
              <a:t>rd </a:t>
            </a:r>
            <a:r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party </a:t>
            </a:r>
            <a:r>
              <a:rPr sz="1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names </a:t>
            </a:r>
            <a:r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are the property </a:t>
            </a:r>
            <a:r>
              <a:rPr sz="1000" b="1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their</a:t>
            </a:r>
            <a:r>
              <a:rPr sz="1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owners.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3897" y="670827"/>
            <a:ext cx="97078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Individual processors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are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many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core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(and often 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heterogeneous)</a:t>
            </a:r>
            <a:r>
              <a:rPr sz="20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processors.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48428" y="1336627"/>
            <a:ext cx="2083918" cy="1525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0461" y="1210665"/>
            <a:ext cx="2045207" cy="18107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75624" y="1526273"/>
            <a:ext cx="1053846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80</a:t>
            </a:r>
            <a:r>
              <a:rPr sz="20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cores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96377" y="1207099"/>
            <a:ext cx="1743456" cy="936154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30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cores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8 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wide</a:t>
            </a:r>
            <a:r>
              <a:rPr sz="20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SIMD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5793" y="3894889"/>
            <a:ext cx="211531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1 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CPU </a:t>
            </a: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+ 6</a:t>
            </a:r>
            <a:r>
              <a:rPr sz="20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cores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18841" y="1354660"/>
            <a:ext cx="1895094" cy="936154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300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10</a:t>
            </a:r>
            <a:r>
              <a:rPr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cores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16 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wide</a:t>
            </a:r>
            <a:r>
              <a:rPr sz="20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SIMD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64765" y="1189519"/>
            <a:ext cx="1853792" cy="20285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70992" y="1268044"/>
            <a:ext cx="1084326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48</a:t>
            </a:r>
            <a:r>
              <a:rPr sz="2000" b="1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cores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83863" y="5786323"/>
            <a:ext cx="61569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68195" marR="5080" indent="-205613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Tahoma"/>
                <a:cs typeface="Tahoma"/>
              </a:rPr>
              <a:t>Source: </a:t>
            </a:r>
            <a:r>
              <a:rPr sz="1200" b="1" dirty="0">
                <a:solidFill>
                  <a:srgbClr val="FFFFFF"/>
                </a:solidFill>
                <a:latin typeface="Tahoma"/>
                <a:cs typeface="Tahoma"/>
              </a:rPr>
              <a:t>OpenCL </a:t>
            </a:r>
            <a:r>
              <a:rPr sz="1200" b="1" spc="-5" dirty="0">
                <a:solidFill>
                  <a:srgbClr val="FFFFFF"/>
                </a:solidFill>
                <a:latin typeface="Tahoma"/>
                <a:cs typeface="Tahoma"/>
              </a:rPr>
              <a:t>tutorial, Gaster, Howes, Mattson, </a:t>
            </a:r>
            <a:r>
              <a:rPr sz="1200" b="1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200" b="1" spc="-5" dirty="0" err="1">
                <a:solidFill>
                  <a:srgbClr val="FFFFFF"/>
                </a:solidFill>
                <a:latin typeface="Tahoma"/>
                <a:cs typeface="Tahoma"/>
              </a:rPr>
              <a:t>Lokhmotov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51043" y="3759912"/>
            <a:ext cx="3416351" cy="1632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80758" y="5517492"/>
            <a:ext cx="193471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Tahoma"/>
                <a:cs typeface="Tahoma"/>
              </a:rPr>
              <a:t>ARM</a:t>
            </a:r>
            <a:r>
              <a:rPr sz="18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ahoma"/>
                <a:cs typeface="Tahoma"/>
              </a:rPr>
              <a:t>MPCORE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5620" y="3840891"/>
            <a:ext cx="2998927" cy="1563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50449" y="5452201"/>
            <a:ext cx="348538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5669" algn="l"/>
              </a:tabLst>
            </a:pPr>
            <a:r>
              <a:rPr sz="1800" b="1" spc="-5" dirty="0">
                <a:solidFill>
                  <a:srgbClr val="FFFFFF"/>
                </a:solidFill>
                <a:latin typeface="Tahoma"/>
                <a:cs typeface="Tahoma"/>
              </a:rPr>
              <a:t>Intel®	</a:t>
            </a:r>
            <a:r>
              <a:rPr sz="1800" b="1" dirty="0">
                <a:solidFill>
                  <a:srgbClr val="FFFFFF"/>
                </a:solidFill>
                <a:latin typeface="Tahoma"/>
                <a:cs typeface="Tahoma"/>
              </a:rPr>
              <a:t>Xeon®</a:t>
            </a:r>
            <a:r>
              <a:rPr sz="18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ahoma"/>
                <a:cs typeface="Tahoma"/>
              </a:rPr>
              <a:t>processor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80865" y="4626181"/>
            <a:ext cx="93268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r>
              <a:rPr sz="20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cores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17231" y="5009176"/>
            <a:ext cx="93268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r>
              <a:rPr sz="20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cores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E4E9C0-0A6F-434F-94B9-F7773AC101CC}"/>
              </a:ext>
            </a:extLst>
          </p:cNvPr>
          <p:cNvSpPr/>
          <p:nvPr/>
        </p:nvSpPr>
        <p:spPr>
          <a:xfrm>
            <a:off x="451945" y="1687256"/>
            <a:ext cx="9522372" cy="2733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400" b="1" dirty="0"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Chapter No. 1: Introduction to Multicore </a:t>
            </a:r>
            <a:endParaRPr lang="en-US" sz="2400" dirty="0"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</a:rPr>
              <a:t>Drivers for Multicore Architectures: Low power, Performance/Throughput and need for memory bandwidth – Limits of single core computing – Moore’s law - Limits to Instruction Level Parallelism (ILP) –  Power and heat dissipation issue – Increased amount of data to process – Evolution from traditional System-On-Chip (SoC) to </a:t>
            </a:r>
            <a:r>
              <a:rPr lang="en-US" sz="2400" dirty="0" err="1">
                <a:latin typeface="Times New Roman" panose="02020603050405020304" pitchFamily="18" charset="0"/>
                <a:ea typeface="Arial Unicode MS" panose="020B0604020202020204" pitchFamily="34" charset="-128"/>
              </a:rPr>
              <a:t>MPSoCs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</a:rPr>
              <a:t> (Multi processor System-On-Chips) - Need for Multicore controllers in Automotive domain </a:t>
            </a:r>
            <a:endParaRPr lang="hi-IN" sz="2400" dirty="0"/>
          </a:p>
        </p:txBody>
      </p:sp>
    </p:spTree>
    <p:extLst>
      <p:ext uri="{BB962C8B-B14F-4D97-AF65-F5344CB8AC3E}">
        <p14:creationId xmlns:p14="http://schemas.microsoft.com/office/powerpoint/2010/main" val="363242014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539" y="158146"/>
            <a:ext cx="320344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The</a:t>
            </a:r>
            <a:r>
              <a:rPr sz="3600" spc="-80" dirty="0"/>
              <a:t> </a:t>
            </a:r>
            <a:r>
              <a:rPr sz="3600" spc="-5" dirty="0"/>
              <a:t>result…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0610394" y="5884530"/>
            <a:ext cx="2689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89221" y="680085"/>
            <a:ext cx="4559197" cy="2579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3783" y="680088"/>
            <a:ext cx="4552339" cy="2589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55766" y="1592772"/>
            <a:ext cx="309372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+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4320" y="3738526"/>
            <a:ext cx="30937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62126" y="3490450"/>
            <a:ext cx="8646414" cy="1143903"/>
          </a:xfrm>
          <a:prstGeom prst="rect">
            <a:avLst/>
          </a:prstGeom>
          <a:solidFill>
            <a:srgbClr val="00279F"/>
          </a:solidFill>
          <a:ln w="9525">
            <a:solidFill>
              <a:srgbClr val="7030A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202565" marR="198120" algn="ctr">
              <a:lnSpc>
                <a:spcPct val="100000"/>
              </a:lnSpc>
              <a:spcBef>
                <a:spcPts val="280"/>
              </a:spcBef>
            </a:pP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new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contract … HW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people will do </a:t>
            </a: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what’s</a:t>
            </a:r>
            <a:r>
              <a:rPr sz="2400" b="1" spc="-2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natural 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for them (lots of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simple 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cores)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and SW people 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will 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have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to adapt 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(rewrite</a:t>
            </a: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everything)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9180" y="4895193"/>
            <a:ext cx="9270491" cy="775212"/>
          </a:xfrm>
          <a:prstGeom prst="rect">
            <a:avLst/>
          </a:prstGeom>
          <a:solidFill>
            <a:srgbClr val="ECF6FE"/>
          </a:solidFill>
          <a:ln w="28575">
            <a:solidFill>
              <a:srgbClr val="7030A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42875" marR="136525" indent="-1270" algn="ctr">
              <a:lnSpc>
                <a:spcPct val="100000"/>
              </a:lnSpc>
              <a:spcBef>
                <a:spcPts val="285"/>
              </a:spcBef>
            </a:pPr>
            <a:r>
              <a:rPr sz="2400" b="1" spc="-5" dirty="0">
                <a:latin typeface="Times New Roman"/>
                <a:cs typeface="Times New Roman"/>
              </a:rPr>
              <a:t>The </a:t>
            </a:r>
            <a:r>
              <a:rPr sz="2400" b="1" spc="-10" dirty="0">
                <a:latin typeface="Times New Roman"/>
                <a:cs typeface="Times New Roman"/>
              </a:rPr>
              <a:t>problem </a:t>
            </a:r>
            <a:r>
              <a:rPr sz="2400" b="1" dirty="0">
                <a:latin typeface="Times New Roman"/>
                <a:cs typeface="Times New Roman"/>
              </a:rPr>
              <a:t>is this </a:t>
            </a:r>
            <a:r>
              <a:rPr sz="2400" b="1" spc="-10" dirty="0">
                <a:latin typeface="Times New Roman"/>
                <a:cs typeface="Times New Roman"/>
              </a:rPr>
              <a:t>was presented </a:t>
            </a:r>
            <a:r>
              <a:rPr sz="2400" b="1" dirty="0">
                <a:latin typeface="Times New Roman"/>
                <a:cs typeface="Times New Roman"/>
              </a:rPr>
              <a:t>as an </a:t>
            </a:r>
            <a:r>
              <a:rPr sz="2400" b="1" spc="-5" dirty="0">
                <a:latin typeface="Times New Roman"/>
                <a:cs typeface="Times New Roman"/>
              </a:rPr>
              <a:t>ultimatum </a:t>
            </a:r>
            <a:r>
              <a:rPr sz="2400" b="1" dirty="0">
                <a:latin typeface="Times New Roman"/>
                <a:cs typeface="Times New Roman"/>
              </a:rPr>
              <a:t>…  </a:t>
            </a:r>
            <a:r>
              <a:rPr sz="2400" b="1" spc="-5" dirty="0">
                <a:latin typeface="Times New Roman"/>
                <a:cs typeface="Times New Roman"/>
              </a:rPr>
              <a:t>nobody </a:t>
            </a:r>
            <a:r>
              <a:rPr sz="2400" b="1" dirty="0">
                <a:latin typeface="Times New Roman"/>
                <a:cs typeface="Times New Roman"/>
              </a:rPr>
              <a:t>asked </a:t>
            </a:r>
            <a:r>
              <a:rPr sz="2400" b="1" spc="-5" dirty="0">
                <a:latin typeface="Times New Roman"/>
                <a:cs typeface="Times New Roman"/>
              </a:rPr>
              <a:t>us </a:t>
            </a:r>
            <a:r>
              <a:rPr sz="2400" b="1" dirty="0">
                <a:latin typeface="Times New Roman"/>
                <a:cs typeface="Times New Roman"/>
              </a:rPr>
              <a:t>if </a:t>
            </a:r>
            <a:r>
              <a:rPr sz="2400" b="1" spc="-10" dirty="0">
                <a:latin typeface="Times New Roman"/>
                <a:cs typeface="Times New Roman"/>
              </a:rPr>
              <a:t>we </a:t>
            </a:r>
            <a:r>
              <a:rPr sz="2400" b="1" spc="-20" dirty="0">
                <a:latin typeface="Times New Roman"/>
                <a:cs typeface="Times New Roman"/>
              </a:rPr>
              <a:t>were </a:t>
            </a:r>
            <a:r>
              <a:rPr sz="2400" b="1" dirty="0">
                <a:latin typeface="Times New Roman"/>
                <a:cs typeface="Times New Roman"/>
              </a:rPr>
              <a:t>OK </a:t>
            </a:r>
            <a:r>
              <a:rPr sz="2400" b="1" spc="-5" dirty="0">
                <a:latin typeface="Times New Roman"/>
                <a:cs typeface="Times New Roman"/>
              </a:rPr>
              <a:t>with </a:t>
            </a:r>
            <a:r>
              <a:rPr sz="2400" b="1" dirty="0">
                <a:latin typeface="Times New Roman"/>
                <a:cs typeface="Times New Roman"/>
              </a:rPr>
              <a:t>this </a:t>
            </a:r>
            <a:r>
              <a:rPr sz="2400" b="1" spc="-5" dirty="0">
                <a:latin typeface="Times New Roman"/>
                <a:cs typeface="Times New Roman"/>
              </a:rPr>
              <a:t>new </a:t>
            </a:r>
            <a:r>
              <a:rPr sz="2400" b="1" dirty="0">
                <a:latin typeface="Times New Roman"/>
                <a:cs typeface="Times New Roman"/>
              </a:rPr>
              <a:t>contract …  </a:t>
            </a:r>
            <a:r>
              <a:rPr sz="2400" b="1" spc="-10" dirty="0">
                <a:latin typeface="Times New Roman"/>
                <a:cs typeface="Times New Roman"/>
              </a:rPr>
              <a:t>which </a:t>
            </a:r>
            <a:r>
              <a:rPr sz="2400" b="1" dirty="0">
                <a:latin typeface="Times New Roman"/>
                <a:cs typeface="Times New Roman"/>
              </a:rPr>
              <a:t>is kind of</a:t>
            </a:r>
            <a:r>
              <a:rPr sz="2400" b="1" spc="-5" dirty="0">
                <a:latin typeface="Times New Roman"/>
                <a:cs typeface="Times New Roman"/>
              </a:rPr>
              <a:t> rude.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object 2"/>
          <p:cNvSpPr txBox="1">
            <a:spLocks noGrp="1"/>
          </p:cNvSpPr>
          <p:nvPr>
            <p:ph type="title"/>
          </p:nvPr>
        </p:nvSpPr>
        <p:spPr>
          <a:xfrm>
            <a:off x="246685" y="190245"/>
            <a:ext cx="6804661" cy="840740"/>
          </a:xfrm>
          <a:prstGeom prst="rect">
            <a:avLst/>
          </a:prstGeom>
        </p:spPr>
        <p:txBody>
          <a:bodyPr/>
          <a:lstStyle/>
          <a:p>
            <a:pPr indent="12700">
              <a:lnSpc>
                <a:spcPts val="3200"/>
              </a:lnSpc>
              <a:defRPr spc="-100"/>
            </a:pPr>
            <a:r>
              <a:t>Multicore -</a:t>
            </a:r>
            <a:r>
              <a:rPr spc="0"/>
              <a:t> </a:t>
            </a:r>
            <a:r>
              <a:t>Drivers</a:t>
            </a:r>
          </a:p>
          <a:p>
            <a:pPr indent="12700">
              <a:lnSpc>
                <a:spcPts val="3200"/>
              </a:lnSpc>
              <a:defRPr spc="-100">
                <a:solidFill>
                  <a:srgbClr val="A80062"/>
                </a:solidFill>
              </a:defRPr>
            </a:pPr>
            <a:r>
              <a:t>Over-clocking in Single cores vs</a:t>
            </a:r>
            <a:r>
              <a:rPr spc="200"/>
              <a:t> </a:t>
            </a:r>
            <a:r>
              <a:t>Multicores</a:t>
            </a:r>
          </a:p>
        </p:txBody>
      </p:sp>
      <p:sp>
        <p:nvSpPr>
          <p:cNvPr id="270" name="object 3"/>
          <p:cNvSpPr/>
          <p:nvPr/>
        </p:nvSpPr>
        <p:spPr>
          <a:xfrm>
            <a:off x="228722" y="1283264"/>
            <a:ext cx="5150804" cy="359504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1" name="object 4"/>
          <p:cNvSpPr txBox="1"/>
          <p:nvPr/>
        </p:nvSpPr>
        <p:spPr>
          <a:xfrm>
            <a:off x="772771" y="5054194"/>
            <a:ext cx="419798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122044" marR="5080" indent="-1109979">
              <a:spcBef>
                <a:spcPts val="100"/>
              </a:spcBef>
              <a:defRPr sz="1500" spc="-5">
                <a:latin typeface="Arial"/>
                <a:ea typeface="Arial"/>
                <a:cs typeface="Arial"/>
                <a:sym typeface="Arial"/>
              </a:defRPr>
            </a:pPr>
            <a:r>
              <a:t>Improved </a:t>
            </a:r>
            <a:r>
              <a:rPr spc="-10"/>
              <a:t>Power Consumption </a:t>
            </a:r>
            <a:r>
              <a:t>as an </a:t>
            </a:r>
            <a:r>
              <a:rPr spc="-10"/>
              <a:t>Incentive for  Multicore </a:t>
            </a:r>
            <a:r>
              <a:t>(MPC8641)</a:t>
            </a:r>
            <a:r>
              <a:rPr spc="95"/>
              <a:t> </a:t>
            </a:r>
            <a:r>
              <a:rPr spc="0"/>
              <a:t>*</a:t>
            </a:r>
          </a:p>
        </p:txBody>
      </p:sp>
      <p:sp>
        <p:nvSpPr>
          <p:cNvPr id="272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21</a:t>
            </a:fld>
            <a:endParaRPr/>
          </a:p>
        </p:txBody>
      </p:sp>
      <p:sp>
        <p:nvSpPr>
          <p:cNvPr id="273" name="object 5"/>
          <p:cNvSpPr txBox="1"/>
          <p:nvPr/>
        </p:nvSpPr>
        <p:spPr>
          <a:xfrm>
            <a:off x="7564628" y="5504078"/>
            <a:ext cx="3210562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800" spc="-5">
                <a:latin typeface="Arial"/>
                <a:ea typeface="Arial"/>
                <a:cs typeface="Arial"/>
                <a:sym typeface="Arial"/>
              </a:defRPr>
            </a:pPr>
            <a:r>
              <a:t>*https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://www.nxp.com/files-static/32bit/doc/ref_manual/EMBMCRM.pdf</a:t>
            </a:r>
          </a:p>
        </p:txBody>
      </p:sp>
      <p:sp>
        <p:nvSpPr>
          <p:cNvPr id="274" name="object 6"/>
          <p:cNvSpPr txBox="1"/>
          <p:nvPr/>
        </p:nvSpPr>
        <p:spPr>
          <a:xfrm>
            <a:off x="5825109" y="1846833"/>
            <a:ext cx="4426586" cy="207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251459" marR="5080" indent="-238759">
              <a:spcBef>
                <a:spcPts val="1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80"/>
              <a:t> </a:t>
            </a:r>
            <a:r>
              <a:rPr spc="0"/>
              <a:t>Doubling </a:t>
            </a:r>
            <a:r>
              <a:rPr spc="-5"/>
              <a:t>the frequency causes </a:t>
            </a:r>
            <a:r>
              <a:rPr spc="0"/>
              <a:t>a </a:t>
            </a:r>
            <a:r>
              <a:rPr spc="-69"/>
              <a:t>fourfold  </a:t>
            </a:r>
            <a:r>
              <a:rPr spc="-5"/>
              <a:t>increase </a:t>
            </a:r>
            <a:r>
              <a:rPr spc="0"/>
              <a:t>in </a:t>
            </a:r>
            <a:r>
              <a:rPr spc="-5"/>
              <a:t>power</a:t>
            </a:r>
            <a:r>
              <a:rPr spc="-25"/>
              <a:t> </a:t>
            </a:r>
            <a:r>
              <a:rPr spc="-5"/>
              <a:t>consumption</a:t>
            </a:r>
          </a:p>
          <a:p>
            <a:pPr>
              <a:defRPr sz="2700">
                <a:latin typeface="Arial"/>
                <a:ea typeface="Arial"/>
                <a:cs typeface="Arial"/>
                <a:sym typeface="Arial"/>
              </a:defRPr>
            </a:pPr>
            <a:endParaRPr spc="-5"/>
          </a:p>
          <a:p>
            <a:pPr marL="251459" marR="142239" indent="-238759">
              <a:defRPr spc="340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-5"/>
              <a:t>Higher frequencies need increased  voltage because processors with </a:t>
            </a:r>
            <a:r>
              <a:rPr spc="-10"/>
              <a:t>higher  </a:t>
            </a:r>
            <a:r>
              <a:rPr spc="0"/>
              <a:t>speed </a:t>
            </a:r>
            <a:r>
              <a:rPr spc="-5"/>
              <a:t>transistors leak </a:t>
            </a:r>
            <a:r>
              <a:rPr spc="0"/>
              <a:t>more </a:t>
            </a:r>
            <a:r>
              <a:rPr spc="-5"/>
              <a:t>than </a:t>
            </a:r>
            <a:r>
              <a:rPr spc="0"/>
              <a:t>slow  </a:t>
            </a:r>
            <a:r>
              <a:rPr spc="-10"/>
              <a:t>ones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object 2"/>
          <p:cNvSpPr txBox="1">
            <a:spLocks noGrp="1"/>
          </p:cNvSpPr>
          <p:nvPr>
            <p:ph type="title"/>
          </p:nvPr>
        </p:nvSpPr>
        <p:spPr>
          <a:xfrm>
            <a:off x="246684" y="190245"/>
            <a:ext cx="5756912" cy="840740"/>
          </a:xfrm>
          <a:prstGeom prst="rect">
            <a:avLst/>
          </a:prstGeom>
        </p:spPr>
        <p:txBody>
          <a:bodyPr/>
          <a:lstStyle/>
          <a:p>
            <a:pPr indent="12700">
              <a:lnSpc>
                <a:spcPts val="3200"/>
              </a:lnSpc>
              <a:defRPr spc="-100"/>
            </a:pPr>
            <a:r>
              <a:rPr dirty="0"/>
              <a:t>Multicore</a:t>
            </a:r>
          </a:p>
          <a:p>
            <a:pPr indent="12700">
              <a:lnSpc>
                <a:spcPts val="3200"/>
              </a:lnSpc>
              <a:defRPr spc="-100">
                <a:solidFill>
                  <a:srgbClr val="A80062"/>
                </a:solidFill>
              </a:defRPr>
            </a:pPr>
            <a:r>
              <a:rPr dirty="0"/>
              <a:t>Limits to Instruction level</a:t>
            </a:r>
            <a:r>
              <a:rPr spc="0" dirty="0"/>
              <a:t> </a:t>
            </a:r>
            <a:r>
              <a:rPr dirty="0"/>
              <a:t>Parallelism</a:t>
            </a:r>
          </a:p>
        </p:txBody>
      </p:sp>
      <p:sp>
        <p:nvSpPr>
          <p:cNvPr id="277" name="object 3"/>
          <p:cNvSpPr txBox="1"/>
          <p:nvPr/>
        </p:nvSpPr>
        <p:spPr>
          <a:xfrm>
            <a:off x="7564628" y="5176392"/>
            <a:ext cx="3210562" cy="297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21590">
              <a:spcBef>
                <a:spcPts val="500"/>
              </a:spcBef>
              <a:defRPr sz="800" spc="-5">
                <a:latin typeface="Arial"/>
                <a:ea typeface="Arial"/>
                <a:cs typeface="Arial"/>
                <a:sym typeface="Arial"/>
              </a:defRPr>
            </a:pPr>
            <a:r>
              <a:t>https://slideplayer.com/slide/777647/</a:t>
            </a:r>
          </a:p>
          <a:p>
            <a:pPr indent="12700">
              <a:spcBef>
                <a:spcPts val="400"/>
              </a:spcBef>
              <a:defRPr sz="800" spc="-5">
                <a:latin typeface="Arial"/>
                <a:ea typeface="Arial"/>
                <a:cs typeface="Arial"/>
                <a:sym typeface="Arial"/>
              </a:defRPr>
            </a:pPr>
            <a:r>
              <a:t>*https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://www.nxp.com/files-static/32bit/doc/ref_manual/EMBMCRM.pdf</a:t>
            </a:r>
          </a:p>
        </p:txBody>
      </p:sp>
      <p:sp>
        <p:nvSpPr>
          <p:cNvPr id="278" name="object 4"/>
          <p:cNvSpPr/>
          <p:nvPr/>
        </p:nvSpPr>
        <p:spPr>
          <a:xfrm>
            <a:off x="5440679" y="1908048"/>
            <a:ext cx="4271772" cy="20147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9" name="object 5"/>
          <p:cNvSpPr txBox="1"/>
          <p:nvPr/>
        </p:nvSpPr>
        <p:spPr>
          <a:xfrm>
            <a:off x="339649" y="1129919"/>
            <a:ext cx="10172701" cy="2382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5875">
              <a:defRPr sz="1900" spc="-5">
                <a:latin typeface="Arial"/>
                <a:ea typeface="Arial"/>
                <a:cs typeface="Arial"/>
                <a:sym typeface="Arial"/>
              </a:defRPr>
            </a:pPr>
            <a:r>
              <a:t>Instruction </a:t>
            </a:r>
            <a:r>
              <a:rPr spc="-10"/>
              <a:t>level </a:t>
            </a:r>
            <a:r>
              <a:t>Parallelism refers to the number </a:t>
            </a:r>
            <a:r>
              <a:rPr spc="0"/>
              <a:t>of </a:t>
            </a:r>
            <a:r>
              <a:t>instructions that can be </a:t>
            </a:r>
            <a:r>
              <a:rPr spc="-10"/>
              <a:t>executed </a:t>
            </a:r>
            <a:r>
              <a:t>in</a:t>
            </a:r>
            <a:r>
              <a:rPr spc="360"/>
              <a:t> </a:t>
            </a:r>
            <a:r>
              <a:rPr spc="-10"/>
              <a:t>parallel</a:t>
            </a:r>
          </a:p>
          <a:p>
            <a:pPr>
              <a:defRPr sz="2300">
                <a:latin typeface="Arial"/>
                <a:ea typeface="Arial"/>
                <a:cs typeface="Arial"/>
                <a:sym typeface="Arial"/>
              </a:defRPr>
            </a:pPr>
            <a:endParaRPr spc="-10"/>
          </a:p>
          <a:p>
            <a:pPr indent="12700"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How to </a:t>
            </a:r>
            <a:r>
              <a:rPr spc="-10"/>
              <a:t>achieve</a:t>
            </a:r>
            <a:r>
              <a:rPr spc="25"/>
              <a:t> </a:t>
            </a:r>
            <a:r>
              <a:t>it:</a:t>
            </a:r>
          </a:p>
          <a:p>
            <a:pPr marL="299085" indent="-287020">
              <a:spcBef>
                <a:spcPts val="600"/>
              </a:spcBef>
              <a:buSzPct val="100000"/>
              <a:buChar char="▪"/>
              <a:tabLst>
                <a:tab pos="292100" algn="l"/>
                <a:tab pos="2921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Compiler level</a:t>
            </a:r>
            <a:r>
              <a:rPr spc="-20"/>
              <a:t> </a:t>
            </a:r>
            <a:r>
              <a:t>optimization</a:t>
            </a:r>
          </a:p>
          <a:p>
            <a:pPr marL="299085" indent="-287020">
              <a:spcBef>
                <a:spcPts val="600"/>
              </a:spcBef>
              <a:buSzPct val="100000"/>
              <a:buChar char="▪"/>
              <a:tabLst>
                <a:tab pos="292100" algn="l"/>
                <a:tab pos="2921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Hardware</a:t>
            </a:r>
            <a:r>
              <a:rPr spc="5"/>
              <a:t> </a:t>
            </a:r>
            <a:r>
              <a:t>techniques</a:t>
            </a:r>
          </a:p>
          <a:p>
            <a:pPr>
              <a:defRPr sz="29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12700"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Limitations </a:t>
            </a:r>
            <a:r>
              <a:rPr spc="-10"/>
              <a:t>are:</a:t>
            </a:r>
          </a:p>
        </p:txBody>
      </p:sp>
      <p:sp>
        <p:nvSpPr>
          <p:cNvPr id="280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22</a:t>
            </a:fld>
            <a:endParaRPr/>
          </a:p>
        </p:txBody>
      </p:sp>
      <p:sp>
        <p:nvSpPr>
          <p:cNvPr id="281" name="object 6"/>
          <p:cNvSpPr txBox="1"/>
          <p:nvPr/>
        </p:nvSpPr>
        <p:spPr>
          <a:xfrm>
            <a:off x="339649" y="3543079"/>
            <a:ext cx="2728597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299085" indent="-287020">
              <a:spcBef>
                <a:spcPts val="700"/>
              </a:spcBef>
              <a:buSzPct val="100000"/>
              <a:buChar char="▪"/>
              <a:tabLst>
                <a:tab pos="292100" algn="l"/>
                <a:tab pos="292100" algn="l"/>
              </a:tabLst>
              <a:defRPr spc="-10">
                <a:latin typeface="Arial"/>
                <a:ea typeface="Arial"/>
                <a:cs typeface="Arial"/>
                <a:sym typeface="Arial"/>
              </a:defRPr>
            </a:pPr>
            <a:r>
              <a:t>Data</a:t>
            </a:r>
            <a:r>
              <a:rPr spc="0"/>
              <a:t> </a:t>
            </a:r>
            <a:r>
              <a:rPr spc="-5"/>
              <a:t>dependency</a:t>
            </a:r>
          </a:p>
          <a:p>
            <a:pPr marL="299085" indent="-287020">
              <a:spcBef>
                <a:spcPts val="600"/>
              </a:spcBef>
              <a:buSzPct val="100000"/>
              <a:buChar char="▪"/>
              <a:tabLst>
                <a:tab pos="292100" algn="l"/>
                <a:tab pos="2921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Procedural</a:t>
            </a:r>
            <a:r>
              <a:rPr spc="-34"/>
              <a:t> </a:t>
            </a:r>
            <a:r>
              <a:t>dependency</a:t>
            </a:r>
          </a:p>
          <a:p>
            <a:pPr marL="299085" indent="-287020">
              <a:spcBef>
                <a:spcPts val="600"/>
              </a:spcBef>
              <a:buSzPct val="100000"/>
              <a:buChar char="▪"/>
              <a:tabLst>
                <a:tab pos="292100" algn="l"/>
                <a:tab pos="2921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Resource</a:t>
            </a:r>
            <a:r>
              <a:rPr spc="-10"/>
              <a:t> conflicts</a:t>
            </a:r>
          </a:p>
        </p:txBody>
      </p:sp>
      <p:sp>
        <p:nvSpPr>
          <p:cNvPr id="282" name="object 7"/>
          <p:cNvSpPr txBox="1"/>
          <p:nvPr/>
        </p:nvSpPr>
        <p:spPr>
          <a:xfrm>
            <a:off x="5266691" y="4044951"/>
            <a:ext cx="4968241" cy="418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100"/>
              </a:spcBef>
              <a:defRPr sz="1500" spc="-5">
                <a:latin typeface="Arial"/>
                <a:ea typeface="Arial"/>
                <a:cs typeface="Arial"/>
                <a:sym typeface="Arial"/>
              </a:defRPr>
            </a:pPr>
            <a:r>
              <a:t>General </a:t>
            </a:r>
            <a:r>
              <a:rPr spc="-10"/>
              <a:t>organization </a:t>
            </a:r>
            <a:r>
              <a:t>of </a:t>
            </a:r>
            <a:r>
              <a:rPr spc="0"/>
              <a:t>a 3 </a:t>
            </a:r>
            <a:r>
              <a:t>way </a:t>
            </a:r>
            <a:r>
              <a:rPr spc="-10"/>
              <a:t>superscalar</a:t>
            </a:r>
            <a:r>
              <a:rPr spc="145"/>
              <a:t> </a:t>
            </a:r>
            <a:r>
              <a:rPr spc="-10"/>
              <a:t>processor</a:t>
            </a:r>
          </a:p>
          <a:p>
            <a:pPr algn="ctr">
              <a:spcBef>
                <a:spcPts val="500"/>
              </a:spcBef>
              <a:defRPr sz="800" spc="-5">
                <a:latin typeface="Arial"/>
                <a:ea typeface="Arial"/>
                <a:cs typeface="Arial"/>
                <a:sym typeface="Arial"/>
              </a:defRPr>
            </a:pPr>
            <a:r>
              <a:t>Pic </a:t>
            </a:r>
            <a:r>
              <a:rPr spc="0"/>
              <a:t>Source:</a:t>
            </a:r>
            <a:r>
              <a:rPr spc="35"/>
              <a:t> </a:t>
            </a:r>
            <a:r>
              <a:t>http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s://www.oreilly.com/library/view/algorithms-and-parallel/9780470934630/c02-sec1-0007.xhtml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EDEC2-1B43-0A44-9342-21799403A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level </a:t>
            </a:r>
            <a:r>
              <a:rPr lang="en-US" dirty="0" err="1"/>
              <a:t>Paral</a:t>
            </a:r>
            <a:endParaRPr lang="hi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40D2B-354A-454E-B5CE-DE6849641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90" y="1067672"/>
            <a:ext cx="6352684" cy="510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5864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object 2"/>
          <p:cNvSpPr txBox="1">
            <a:spLocks noGrp="1"/>
          </p:cNvSpPr>
          <p:nvPr>
            <p:ph type="title"/>
          </p:nvPr>
        </p:nvSpPr>
        <p:spPr>
          <a:xfrm>
            <a:off x="246683" y="190245"/>
            <a:ext cx="7920358" cy="840740"/>
          </a:xfrm>
          <a:prstGeom prst="rect">
            <a:avLst/>
          </a:prstGeom>
        </p:spPr>
        <p:txBody>
          <a:bodyPr/>
          <a:lstStyle/>
          <a:p>
            <a:pPr indent="12700">
              <a:lnSpc>
                <a:spcPts val="3200"/>
              </a:lnSpc>
              <a:defRPr spc="-100"/>
            </a:pPr>
            <a:r>
              <a:t>Multicore -</a:t>
            </a:r>
            <a:r>
              <a:rPr spc="0"/>
              <a:t> </a:t>
            </a:r>
            <a:r>
              <a:t>Drivers</a:t>
            </a:r>
          </a:p>
          <a:p>
            <a:pPr indent="12700">
              <a:lnSpc>
                <a:spcPts val="3200"/>
              </a:lnSpc>
              <a:defRPr spc="-100">
                <a:solidFill>
                  <a:srgbClr val="A80062"/>
                </a:solidFill>
              </a:defRPr>
            </a:pPr>
            <a:r>
              <a:t>Increased data to process – More memory</a:t>
            </a:r>
            <a:r>
              <a:rPr spc="200"/>
              <a:t> </a:t>
            </a:r>
            <a:r>
              <a:t>access</a:t>
            </a:r>
          </a:p>
        </p:txBody>
      </p:sp>
      <p:sp>
        <p:nvSpPr>
          <p:cNvPr id="285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24</a:t>
            </a:fld>
            <a:endParaRPr/>
          </a:p>
        </p:txBody>
      </p:sp>
      <p:sp>
        <p:nvSpPr>
          <p:cNvPr id="286" name="object 3"/>
          <p:cNvSpPr txBox="1"/>
          <p:nvPr/>
        </p:nvSpPr>
        <p:spPr>
          <a:xfrm>
            <a:off x="253999" y="1140587"/>
            <a:ext cx="10082532" cy="2652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2500" spc="-5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  <a:r>
              <a:rPr spc="20"/>
              <a:t> </a:t>
            </a:r>
            <a:r>
              <a:t>Wall:</a:t>
            </a:r>
          </a:p>
          <a:p>
            <a:pPr>
              <a:defRPr sz="27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12700"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34"/>
              <a:t> </a:t>
            </a:r>
            <a:r>
              <a:rPr spc="-5"/>
              <a:t>Increase </a:t>
            </a:r>
            <a:r>
              <a:rPr spc="0"/>
              <a:t>in </a:t>
            </a:r>
            <a:r>
              <a:rPr spc="-5"/>
              <a:t>the on-core </a:t>
            </a:r>
            <a:r>
              <a:rPr spc="0"/>
              <a:t>speed is </a:t>
            </a:r>
            <a:r>
              <a:rPr spc="-5"/>
              <a:t>not </a:t>
            </a:r>
            <a:r>
              <a:rPr spc="-10"/>
              <a:t>matched </a:t>
            </a:r>
            <a:r>
              <a:rPr spc="0"/>
              <a:t>by </a:t>
            </a:r>
            <a:r>
              <a:rPr spc="-5"/>
              <a:t>the </a:t>
            </a:r>
            <a:r>
              <a:rPr spc="0"/>
              <a:t>speed </a:t>
            </a:r>
            <a:r>
              <a:rPr spc="-5"/>
              <a:t>of off-core and off-chip memory and</a:t>
            </a:r>
          </a:p>
          <a:p>
            <a:pPr indent="263525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IO</a:t>
            </a:r>
            <a:r>
              <a:rPr spc="-5"/>
              <a:t> subsystems</a:t>
            </a:r>
          </a:p>
          <a:p>
            <a:pPr>
              <a:defRPr sz="2700">
                <a:latin typeface="Arial"/>
                <a:ea typeface="Arial"/>
                <a:cs typeface="Arial"/>
                <a:sym typeface="Arial"/>
              </a:defRPr>
            </a:pPr>
            <a:endParaRPr spc="-5"/>
          </a:p>
          <a:p>
            <a:pPr marL="251459" marR="5080" indent="-239394"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-5"/>
              <a:t>High-frequency </a:t>
            </a:r>
            <a:r>
              <a:rPr spc="-10"/>
              <a:t>core matched </a:t>
            </a:r>
            <a:r>
              <a:rPr spc="-5"/>
              <a:t>with </a:t>
            </a:r>
            <a:r>
              <a:rPr spc="0"/>
              <a:t>a </a:t>
            </a:r>
            <a:r>
              <a:rPr spc="-5"/>
              <a:t>lower-frequency </a:t>
            </a:r>
            <a:r>
              <a:rPr spc="0"/>
              <a:t>bus will </a:t>
            </a:r>
            <a:r>
              <a:rPr spc="-5"/>
              <a:t>frequently stall as the </a:t>
            </a:r>
            <a:r>
              <a:rPr spc="-10"/>
              <a:t>core </a:t>
            </a:r>
            <a:r>
              <a:rPr spc="-5"/>
              <a:t>waits</a:t>
            </a:r>
            <a:r>
              <a:rPr spc="-275"/>
              <a:t> </a:t>
            </a:r>
            <a:r>
              <a:rPr spc="-125"/>
              <a:t>for  </a:t>
            </a:r>
            <a:r>
              <a:rPr spc="-5"/>
              <a:t>data</a:t>
            </a:r>
          </a:p>
          <a:p>
            <a:pPr indent="424180">
              <a:spcBef>
                <a:spcPts val="400"/>
              </a:spcBef>
              <a:defRPr spc="340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60"/>
              <a:t> </a:t>
            </a:r>
            <a:r>
              <a:rPr spc="0"/>
              <a:t>Fast </a:t>
            </a:r>
            <a:r>
              <a:rPr spc="-5"/>
              <a:t>On-chip </a:t>
            </a:r>
            <a:r>
              <a:rPr spc="-10"/>
              <a:t>caches can </a:t>
            </a:r>
            <a:r>
              <a:rPr spc="-5"/>
              <a:t>reduce this </a:t>
            </a:r>
            <a:r>
              <a:rPr spc="0"/>
              <a:t>issue </a:t>
            </a:r>
            <a:r>
              <a:rPr spc="-5"/>
              <a:t>at </a:t>
            </a:r>
            <a:r>
              <a:rPr spc="-10"/>
              <a:t>the </a:t>
            </a:r>
            <a:r>
              <a:rPr spc="-5"/>
              <a:t>cost of increased power consumption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object 2"/>
          <p:cNvSpPr txBox="1">
            <a:spLocks noGrp="1"/>
          </p:cNvSpPr>
          <p:nvPr>
            <p:ph type="title"/>
          </p:nvPr>
        </p:nvSpPr>
        <p:spPr>
          <a:xfrm>
            <a:off x="246684" y="190245"/>
            <a:ext cx="3225166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- Drivers  </a:t>
            </a:r>
            <a:r>
              <a:rPr>
                <a:solidFill>
                  <a:srgbClr val="A80062"/>
                </a:solidFill>
              </a:rPr>
              <a:t>The act of balancing</a:t>
            </a:r>
          </a:p>
        </p:txBody>
      </p:sp>
      <p:grpSp>
        <p:nvGrpSpPr>
          <p:cNvPr id="292" name="object 3"/>
          <p:cNvGrpSpPr/>
          <p:nvPr/>
        </p:nvGrpSpPr>
        <p:grpSpPr>
          <a:xfrm>
            <a:off x="188976" y="1380744"/>
            <a:ext cx="6093715" cy="3502915"/>
            <a:chOff x="0" y="0"/>
            <a:chExt cx="6093714" cy="3502914"/>
          </a:xfrm>
        </p:grpSpPr>
        <p:sp>
          <p:nvSpPr>
            <p:cNvPr id="289" name="object 4"/>
            <p:cNvSpPr/>
            <p:nvPr/>
          </p:nvSpPr>
          <p:spPr>
            <a:xfrm>
              <a:off x="118870" y="1383779"/>
              <a:ext cx="5857495" cy="735342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" name="object 5"/>
            <p:cNvSpPr/>
            <p:nvPr/>
          </p:nvSpPr>
          <p:spPr>
            <a:xfrm>
              <a:off x="0" y="0"/>
              <a:ext cx="2420874" cy="1570481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" name="object 6"/>
            <p:cNvSpPr/>
            <p:nvPr/>
          </p:nvSpPr>
          <p:spPr>
            <a:xfrm>
              <a:off x="3674364" y="1932432"/>
              <a:ext cx="2419351" cy="1570483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93" name="object 7"/>
          <p:cNvSpPr txBox="1"/>
          <p:nvPr/>
        </p:nvSpPr>
        <p:spPr>
          <a:xfrm>
            <a:off x="3867150" y="1697354"/>
            <a:ext cx="1776096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216534">
              <a:lnSpc>
                <a:spcPts val="2400"/>
              </a:lnSpc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Increased  P</a:t>
            </a:r>
            <a:r>
              <a:rPr spc="10"/>
              <a:t>e</a:t>
            </a:r>
            <a:r>
              <a:t>rf</a:t>
            </a:r>
            <a:r>
              <a:rPr spc="-10"/>
              <a:t>o</a:t>
            </a:r>
            <a:r>
              <a:t>rm</a:t>
            </a:r>
            <a:r>
              <a:rPr spc="10"/>
              <a:t>a</a:t>
            </a:r>
            <a:r>
              <a:t>nce</a:t>
            </a:r>
          </a:p>
        </p:txBody>
      </p:sp>
      <p:sp>
        <p:nvSpPr>
          <p:cNvPr id="294" name="object 8"/>
          <p:cNvSpPr txBox="1"/>
          <p:nvPr/>
        </p:nvSpPr>
        <p:spPr>
          <a:xfrm>
            <a:off x="440232" y="3749168"/>
            <a:ext cx="2191387" cy="952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064" algn="ctr">
              <a:lnSpc>
                <a:spcPct val="86300"/>
              </a:lnSpc>
              <a:spcBef>
                <a:spcPts val="4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Reduced</a:t>
            </a:r>
            <a:r>
              <a:rPr spc="-110"/>
              <a:t> </a:t>
            </a:r>
            <a:r>
              <a:rPr spc="-10"/>
              <a:t>Power  </a:t>
            </a:r>
            <a:r>
              <a:t>and Heat  </a:t>
            </a:r>
            <a:r>
              <a:rPr spc="-5"/>
              <a:t>consumption</a:t>
            </a:r>
          </a:p>
        </p:txBody>
      </p:sp>
      <p:sp>
        <p:nvSpPr>
          <p:cNvPr id="295" name="object 9"/>
          <p:cNvSpPr/>
          <p:nvPr/>
        </p:nvSpPr>
        <p:spPr>
          <a:xfrm>
            <a:off x="6754369" y="2042161"/>
            <a:ext cx="3835909" cy="13716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6" name="object 10"/>
          <p:cNvSpPr txBox="1"/>
          <p:nvPr/>
        </p:nvSpPr>
        <p:spPr>
          <a:xfrm>
            <a:off x="6754368" y="2042160"/>
            <a:ext cx="3836035" cy="884858"/>
          </a:xfrm>
          <a:prstGeom prst="rect">
            <a:avLst/>
          </a:prstGeom>
          <a:ln w="6096">
            <a:solidFill>
              <a:srgbClr val="957BB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R="232409" indent="239395" algn="ctr">
              <a:lnSpc>
                <a:spcPts val="2300"/>
              </a:lnSpc>
              <a:spcBef>
                <a:spcPts val="1800"/>
              </a:spcBef>
              <a:defRPr sz="2400" spc="-5">
                <a:latin typeface="Arial"/>
                <a:ea typeface="Arial"/>
                <a:cs typeface="Arial"/>
                <a:sym typeface="Arial"/>
              </a:defRPr>
            </a:pPr>
            <a:r>
              <a:t>Goal is </a:t>
            </a:r>
            <a:r>
              <a:rPr spc="0"/>
              <a:t>to achieve</a:t>
            </a:r>
            <a:r>
              <a:rPr spc="-104"/>
              <a:t> </a:t>
            </a:r>
            <a:r>
              <a:rPr spc="0"/>
              <a:t>higher  performance </a:t>
            </a:r>
            <a:r>
              <a:t>with </a:t>
            </a:r>
            <a:r>
              <a:rPr spc="-10"/>
              <a:t>lower  </a:t>
            </a:r>
            <a:r>
              <a:t>power</a:t>
            </a:r>
            <a:r>
              <a:rPr spc="-10"/>
              <a:t> </a:t>
            </a:r>
            <a:r>
              <a:t>consumption</a:t>
            </a:r>
          </a:p>
        </p:txBody>
      </p:sp>
      <p:sp>
        <p:nvSpPr>
          <p:cNvPr id="297" name="object 11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BFBD5F7B-E2A5-C240-BFEB-CBE177ACB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" y="480060"/>
            <a:ext cx="6949440" cy="5212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061059-8365-2542-A7A9-1A36A701C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5226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fld id="{5B402783-121E-0342-A208-F4A7AA7973C3}" type="slidenum">
              <a:rPr lang="en-US" altLang="en-US" smtClean="0"/>
              <a:pPr/>
              <a:t>26</a:t>
            </a:fld>
            <a:endParaRPr lang="en-US" alt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49587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C270E5B0-416A-0347-A034-7E9E335A8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40" y="617221"/>
            <a:ext cx="6103620" cy="457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DF5778-1E17-3B48-BD4C-BD5FA8203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5226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fld id="{5B402783-121E-0342-A208-F4A7AA7973C3}" type="slidenum">
              <a:rPr lang="en-US" altLang="en-US" smtClean="0"/>
              <a:pPr/>
              <a:t>27</a:t>
            </a:fld>
            <a:endParaRPr lang="en-US" alt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29320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7EF57127-F2A0-6147-9189-95518E9D36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1" y="102871"/>
            <a:ext cx="3620814" cy="611833"/>
          </a:xfrm>
        </p:spPr>
        <p:txBody>
          <a:bodyPr/>
          <a:lstStyle/>
          <a:p>
            <a:r>
              <a:rPr lang="en-US" altLang="en-US" sz="3240" b="1" dirty="0">
                <a:solidFill>
                  <a:srgbClr val="0000FF"/>
                </a:solidFill>
              </a:rPr>
              <a:t>Why multi-core ?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1785211E-8481-814B-86CD-D2241998FC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71600" y="911510"/>
            <a:ext cx="8229600" cy="4837649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9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en-US" sz="225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Difficult to make single-core clock frequencies even higher </a:t>
            </a:r>
          </a:p>
          <a:p>
            <a:pPr marL="342900" indent="-342900">
              <a:lnSpc>
                <a:spcPct val="9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en-US" sz="225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Deeply pipelined circuits:</a:t>
            </a:r>
          </a:p>
          <a:p>
            <a:pPr lvl="2">
              <a:lnSpc>
                <a:spcPct val="95000"/>
              </a:lnSpc>
              <a:spcBef>
                <a:spcPct val="25000"/>
              </a:spcBef>
            </a:pPr>
            <a:r>
              <a:rPr lang="en-US" altLang="en-US" sz="225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Heat problems</a:t>
            </a:r>
          </a:p>
          <a:p>
            <a:pPr lvl="2">
              <a:lnSpc>
                <a:spcPct val="95000"/>
              </a:lnSpc>
              <a:spcBef>
                <a:spcPct val="25000"/>
              </a:spcBef>
            </a:pPr>
            <a:r>
              <a:rPr lang="en-US" altLang="en-US" sz="225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Clock problems</a:t>
            </a:r>
          </a:p>
          <a:p>
            <a:pPr lvl="2">
              <a:lnSpc>
                <a:spcPct val="95000"/>
              </a:lnSpc>
              <a:spcBef>
                <a:spcPct val="25000"/>
              </a:spcBef>
            </a:pPr>
            <a:r>
              <a:rPr lang="en-US" altLang="en-US" sz="225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Efficiency (Stall) problems</a:t>
            </a:r>
          </a:p>
          <a:p>
            <a:pPr marL="342900" indent="-342900">
              <a:lnSpc>
                <a:spcPct val="9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en-US" sz="225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Doubling issue rates above today’s 3-6 instructions per clock, say to 6 to 12 instructions, is extremely difficult</a:t>
            </a:r>
          </a:p>
          <a:p>
            <a:pPr lvl="2">
              <a:lnSpc>
                <a:spcPct val="95000"/>
              </a:lnSpc>
              <a:spcBef>
                <a:spcPct val="25000"/>
              </a:spcBef>
            </a:pPr>
            <a:r>
              <a:rPr lang="en-US" altLang="en-US" sz="225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Issue 3 or 4 data memory accesses per cycle, </a:t>
            </a:r>
          </a:p>
          <a:p>
            <a:pPr lvl="2">
              <a:lnSpc>
                <a:spcPct val="95000"/>
              </a:lnSpc>
              <a:spcBef>
                <a:spcPct val="25000"/>
              </a:spcBef>
            </a:pPr>
            <a:r>
              <a:rPr lang="en-US" altLang="en-US" sz="225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Rename and access more than 20 registers per cycle, and </a:t>
            </a:r>
          </a:p>
          <a:p>
            <a:pPr lvl="2">
              <a:lnSpc>
                <a:spcPct val="95000"/>
              </a:lnSpc>
              <a:spcBef>
                <a:spcPct val="25000"/>
              </a:spcBef>
            </a:pPr>
            <a:r>
              <a:rPr lang="en-US" altLang="en-US" sz="225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Fetch 12 to 24 instructions per cycle. </a:t>
            </a:r>
          </a:p>
          <a:p>
            <a:pPr marL="342900" indent="-342900">
              <a:lnSpc>
                <a:spcPct val="9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en-US" sz="225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Many new applications are multithreaded </a:t>
            </a:r>
          </a:p>
          <a:p>
            <a:pPr marL="342900" indent="-342900">
              <a:lnSpc>
                <a:spcPct val="95000"/>
              </a:lnSpc>
              <a:spcBef>
                <a:spcPct val="25000"/>
              </a:spcBef>
              <a:buFont typeface="Arial" panose="020B0604020202020204" pitchFamily="34" charset="0"/>
              <a:buChar char="•"/>
            </a:pPr>
            <a:r>
              <a:rPr lang="en-US" altLang="en-US" sz="225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General trend in computer architecture (shift towards more parallelism)</a:t>
            </a:r>
          </a:p>
          <a:p>
            <a:pPr>
              <a:lnSpc>
                <a:spcPct val="80000"/>
              </a:lnSpc>
            </a:pPr>
            <a:endParaRPr lang="en-US" altLang="en-US" sz="225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853494-B1D6-B64A-8130-8223DCF5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5226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fld id="{5B402783-121E-0342-A208-F4A7AA7973C3}" type="slidenum">
              <a:rPr lang="en-US" altLang="en-US" smtClean="0"/>
              <a:pPr/>
              <a:t>28</a:t>
            </a:fld>
            <a:endParaRPr lang="en-US" alt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26327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A02E6F52-68DC-2940-BA26-4E4AA065F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772" y="715763"/>
            <a:ext cx="8366236" cy="840741"/>
          </a:xfrm>
        </p:spPr>
        <p:txBody>
          <a:bodyPr>
            <a:normAutofit fontScale="90000"/>
          </a:bodyPr>
          <a:lstStyle/>
          <a:p>
            <a:r>
              <a:rPr lang="en-US" altLang="en-US" sz="2880" dirty="0"/>
              <a:t>Multi-Core Processor is a Special Kind of  Multiprocessor</a:t>
            </a:r>
            <a:br>
              <a:rPr lang="en-US" altLang="en-US" sz="2880" dirty="0"/>
            </a:br>
            <a:endParaRPr lang="en-US" altLang="en-US" sz="288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268B7-40CA-5C4B-B3B2-8A2BD298E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5226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fld id="{5B402783-121E-0342-A208-F4A7AA7973C3}" type="slidenum">
              <a:rPr lang="en-US" altLang="en-US" smtClean="0"/>
              <a:pPr/>
              <a:t>29</a:t>
            </a:fld>
            <a:endParaRPr lang="en-US" alt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7653" name="Picture 2">
            <a:extLst>
              <a:ext uri="{FF2B5EF4-FFF2-40B4-BE49-F238E27FC236}">
                <a16:creationId xmlns:a16="http://schemas.microsoft.com/office/drawing/2014/main" id="{1D91931D-1BAC-D946-A645-3229B3BF07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62362" y="2032730"/>
            <a:ext cx="5921004" cy="315695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7DE317F-457F-FF46-9A9F-794DC5C50245}"/>
              </a:ext>
            </a:extLst>
          </p:cNvPr>
          <p:cNvSpPr txBox="1">
            <a:spLocks noChangeArrowheads="1"/>
          </p:cNvSpPr>
          <p:nvPr/>
        </p:nvSpPr>
        <p:spPr>
          <a:xfrm>
            <a:off x="1371601" y="102871"/>
            <a:ext cx="3620814" cy="611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77500" lnSpcReduction="200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altLang="en-US" sz="3240" b="1" dirty="0">
                <a:solidFill>
                  <a:srgbClr val="0000FF"/>
                </a:solidFill>
              </a:rPr>
              <a:t>What is multi-core Processor?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78A42A-D713-ED46-BE32-ECBC201FF22C}"/>
              </a:ext>
            </a:extLst>
          </p:cNvPr>
          <p:cNvSpPr/>
          <p:nvPr/>
        </p:nvSpPr>
        <p:spPr>
          <a:xfrm>
            <a:off x="1066800" y="1224783"/>
            <a:ext cx="87288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n Sans"/>
              </a:rPr>
              <a:t>A </a:t>
            </a:r>
            <a:r>
              <a:rPr lang="en-US" b="1" dirty="0">
                <a:solidFill>
                  <a:srgbClr val="BB0000"/>
                </a:solidFill>
                <a:latin typeface="Open Sans"/>
                <a:hlinkClick r:id="rId3"/>
              </a:rPr>
              <a:t>multicore processor</a:t>
            </a:r>
            <a:r>
              <a:rPr lang="en-US" dirty="0">
                <a:latin typeface="Open Sans"/>
              </a:rPr>
              <a:t> is a single integrated circuit (a.k.a., chip multiprocessor or CMP) that contains multiple core processing units, more commonly known as </a:t>
            </a:r>
            <a:r>
              <a:rPr lang="en-US" i="1" dirty="0">
                <a:latin typeface="Open Sans"/>
              </a:rPr>
              <a:t>cores</a:t>
            </a:r>
            <a:r>
              <a:rPr lang="en-US" dirty="0">
                <a:latin typeface="Open Sans"/>
              </a:rPr>
              <a:t>. </a:t>
            </a:r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328712008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bject 5"/>
          <p:cNvSpPr txBox="1"/>
          <p:nvPr/>
        </p:nvSpPr>
        <p:spPr>
          <a:xfrm>
            <a:off x="580441" y="5641751"/>
            <a:ext cx="6480176" cy="9233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12700">
              <a:defRPr sz="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2" name="object 2"/>
          <p:cNvSpPr txBox="1">
            <a:spLocks noGrp="1"/>
          </p:cNvSpPr>
          <p:nvPr>
            <p:ph type="title"/>
          </p:nvPr>
        </p:nvSpPr>
        <p:spPr>
          <a:xfrm>
            <a:off x="246683" y="190246"/>
            <a:ext cx="1252222" cy="452121"/>
          </a:xfrm>
          <a:prstGeom prst="rect">
            <a:avLst/>
          </a:prstGeom>
        </p:spPr>
        <p:txBody>
          <a:bodyPr/>
          <a:lstStyle/>
          <a:p>
            <a:pPr indent="12700">
              <a:defRPr spc="-100"/>
            </a:pPr>
            <a:r>
              <a:t>Age</a:t>
            </a:r>
            <a:r>
              <a:rPr spc="0"/>
              <a:t>n</a:t>
            </a:r>
            <a:r>
              <a:t>da</a:t>
            </a:r>
          </a:p>
        </p:txBody>
      </p:sp>
      <p:sp>
        <p:nvSpPr>
          <p:cNvPr id="93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123432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3</a:t>
            </a:fld>
            <a:endParaRPr/>
          </a:p>
        </p:txBody>
      </p:sp>
      <p:sp>
        <p:nvSpPr>
          <p:cNvPr id="94" name="object 3"/>
          <p:cNvSpPr txBox="1"/>
          <p:nvPr/>
        </p:nvSpPr>
        <p:spPr>
          <a:xfrm>
            <a:off x="253999" y="960120"/>
            <a:ext cx="5231767" cy="26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2200" spc="40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-4"/>
              <a:t>Future of Automotive E/E</a:t>
            </a:r>
            <a:r>
              <a:rPr spc="-370"/>
              <a:t> </a:t>
            </a:r>
            <a:r>
              <a:rPr spc="-4"/>
              <a:t>architecture</a:t>
            </a:r>
          </a:p>
          <a:p>
            <a:pPr indent="12700">
              <a:spcBef>
                <a:spcPts val="1800"/>
              </a:spcBef>
              <a:defRPr sz="2200" spc="40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-9"/>
              <a:t>Drivers </a:t>
            </a:r>
            <a:r>
              <a:rPr spc="-4"/>
              <a:t>for</a:t>
            </a:r>
            <a:r>
              <a:rPr spc="-355"/>
              <a:t> </a:t>
            </a:r>
            <a:r>
              <a:rPr spc="-4"/>
              <a:t>Multicore</a:t>
            </a:r>
          </a:p>
          <a:p>
            <a:pPr indent="12700">
              <a:spcBef>
                <a:spcPts val="1800"/>
              </a:spcBef>
              <a:defRPr sz="2200" spc="40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-4"/>
              <a:t>Multicore Architecture</a:t>
            </a:r>
            <a:r>
              <a:rPr spc="-370"/>
              <a:t> </a:t>
            </a:r>
            <a:r>
              <a:rPr spc="-9"/>
              <a:t>Overview</a:t>
            </a:r>
          </a:p>
          <a:p>
            <a:pPr indent="12700">
              <a:spcBef>
                <a:spcPts val="1800"/>
              </a:spcBef>
              <a:defRPr sz="2200" spc="40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-4"/>
              <a:t>Multicore Hardware </a:t>
            </a:r>
            <a:r>
              <a:rPr spc="-9"/>
              <a:t>used </a:t>
            </a:r>
            <a:r>
              <a:rPr spc="-4"/>
              <a:t>in</a:t>
            </a:r>
            <a:r>
              <a:rPr spc="-319"/>
              <a:t> </a:t>
            </a:r>
            <a:r>
              <a:rPr spc="-60"/>
              <a:t>Automotive</a:t>
            </a:r>
          </a:p>
          <a:p>
            <a:pPr indent="12700">
              <a:spcBef>
                <a:spcPts val="1800"/>
              </a:spcBef>
              <a:defRPr sz="2200" spc="40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15"/>
              <a:t> </a:t>
            </a:r>
            <a:r>
              <a:rPr spc="-4"/>
              <a:t>Scheduling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2EDAA-5B4F-9245-9845-631588EA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5226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fld id="{5B402783-121E-0342-A208-F4A7AA7973C3}" type="slidenum">
              <a:rPr lang="en-US" altLang="en-US" smtClean="0"/>
              <a:pPr/>
              <a:t>30</a:t>
            </a:fld>
            <a:endParaRPr lang="en-US" altLang="en-US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1A025649-197A-5B43-8BA5-1464F99B7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1" y="1988821"/>
            <a:ext cx="7522369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0E9E06-DA87-4745-A9AB-8074164F45C4}"/>
              </a:ext>
            </a:extLst>
          </p:cNvPr>
          <p:cNvSpPr/>
          <p:nvPr/>
        </p:nvSpPr>
        <p:spPr>
          <a:xfrm>
            <a:off x="1845946" y="1413034"/>
            <a:ext cx="6995160" cy="4247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en-US" sz="2160" dirty="0">
                <a:latin typeface="Arial"/>
                <a:cs typeface="Arial"/>
              </a:rPr>
              <a:t>Replicate multiple processor cores on a single die.</a:t>
            </a:r>
          </a:p>
        </p:txBody>
      </p:sp>
      <p:sp>
        <p:nvSpPr>
          <p:cNvPr id="28678" name="Rectangle 7">
            <a:extLst>
              <a:ext uri="{FF2B5EF4-FFF2-40B4-BE49-F238E27FC236}">
                <a16:creationId xmlns:a16="http://schemas.microsoft.com/office/drawing/2014/main" id="{8620E497-9923-C346-B543-1ED2F02B4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685800"/>
            <a:ext cx="486918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520" b="1">
                <a:solidFill>
                  <a:schemeClr val="tx1"/>
                </a:solidFill>
              </a:rPr>
              <a:t>Multi-Core Architectures</a:t>
            </a:r>
            <a:endParaRPr lang="en-US" altLang="en-US" sz="2520"/>
          </a:p>
        </p:txBody>
      </p:sp>
    </p:spTree>
    <p:extLst>
      <p:ext uri="{BB962C8B-B14F-4D97-AF65-F5344CB8AC3E}">
        <p14:creationId xmlns:p14="http://schemas.microsoft.com/office/powerpoint/2010/main" val="359744320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object 2"/>
          <p:cNvSpPr txBox="1">
            <a:spLocks noGrp="1"/>
          </p:cNvSpPr>
          <p:nvPr>
            <p:ph type="title"/>
          </p:nvPr>
        </p:nvSpPr>
        <p:spPr>
          <a:xfrm>
            <a:off x="246683" y="190245"/>
            <a:ext cx="7305042" cy="840740"/>
          </a:xfrm>
          <a:prstGeom prst="rect">
            <a:avLst/>
          </a:prstGeom>
        </p:spPr>
        <p:txBody>
          <a:bodyPr/>
          <a:lstStyle/>
          <a:p>
            <a:pPr indent="12700">
              <a:lnSpc>
                <a:spcPts val="3200"/>
              </a:lnSpc>
              <a:defRPr spc="-100"/>
            </a:pPr>
            <a:r>
              <a:t>Multicore</a:t>
            </a:r>
          </a:p>
          <a:p>
            <a:pPr indent="12700">
              <a:lnSpc>
                <a:spcPts val="3200"/>
              </a:lnSpc>
              <a:defRPr spc="-100">
                <a:solidFill>
                  <a:srgbClr val="A80062"/>
                </a:solidFill>
              </a:defRPr>
            </a:pPr>
            <a:r>
              <a:t>SingleCore Vs Multicore – A quick</a:t>
            </a:r>
            <a:r>
              <a:rPr spc="-200"/>
              <a:t> </a:t>
            </a:r>
            <a:r>
              <a:t>comparison</a:t>
            </a:r>
          </a:p>
        </p:txBody>
      </p:sp>
      <p:sp>
        <p:nvSpPr>
          <p:cNvPr id="300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31</a:t>
            </a:fld>
            <a:endParaRPr/>
          </a:p>
        </p:txBody>
      </p:sp>
      <p:graphicFrame>
        <p:nvGraphicFramePr>
          <p:cNvPr id="301" name="object 3"/>
          <p:cNvGraphicFramePr/>
          <p:nvPr/>
        </p:nvGraphicFramePr>
        <p:xfrm>
          <a:off x="260351" y="1419226"/>
          <a:ext cx="10290808" cy="393699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820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8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1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b="1" spc="-5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Parameter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3E126C"/>
                    </a:solidFill>
                  </a:tcPr>
                </a:tc>
                <a:tc>
                  <a:txBody>
                    <a:bodyPr/>
                    <a:lstStyle/>
                    <a:p>
                      <a:pPr indent="92075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 b="1" spc="-5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Single core</a:t>
                      </a:r>
                      <a:r>
                        <a:rPr sz="1800" spc="-10"/>
                        <a:t> processor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3E126C"/>
                    </a:solidFill>
                  </a:tcPr>
                </a:tc>
                <a:tc>
                  <a:txBody>
                    <a:bodyPr/>
                    <a:lstStyle/>
                    <a:p>
                      <a:pPr indent="92075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 b="1" spc="-5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Multicore</a:t>
                      </a:r>
                      <a:r>
                        <a:rPr sz="1800" spc="-25"/>
                        <a:t> </a:t>
                      </a:r>
                      <a:r>
                        <a:rPr sz="1800" spc="-10"/>
                        <a:t>processor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3E12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indent="90805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Number </a:t>
                      </a:r>
                      <a:r>
                        <a:rPr sz="1800" spc="-5"/>
                        <a:t>of </a:t>
                      </a:r>
                      <a:r>
                        <a:rPr sz="1800" spc="-10"/>
                        <a:t>cores </a:t>
                      </a:r>
                      <a:r>
                        <a:rPr sz="1800" spc="-5"/>
                        <a:t>on </a:t>
                      </a:r>
                      <a:r>
                        <a:rPr sz="1800"/>
                        <a:t>a</a:t>
                      </a:r>
                      <a:r>
                        <a:rPr sz="1800" spc="-50"/>
                        <a:t> </a:t>
                      </a:r>
                      <a:r>
                        <a:rPr sz="1800"/>
                        <a:t>die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ECCD3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-5">
                          <a:latin typeface="Arial"/>
                          <a:ea typeface="Arial"/>
                          <a:cs typeface="Arial"/>
                        </a:rPr>
                        <a:t>Single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ECCD3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Multiple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ECC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indent="90805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 spc="-5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Instruction</a:t>
                      </a:r>
                      <a:r>
                        <a:rPr sz="1800" spc="-15"/>
                        <a:t> </a:t>
                      </a:r>
                      <a:r>
                        <a:rPr sz="1800"/>
                        <a:t>Execution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7EB"/>
                    </a:solidFill>
                  </a:tcPr>
                </a:tc>
                <a:tc>
                  <a:txBody>
                    <a:bodyPr/>
                    <a:lstStyle/>
                    <a:p>
                      <a:pPr marR="85089" indent="92075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 spc="-5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Can </a:t>
                      </a:r>
                      <a:r>
                        <a:rPr sz="1800" spc="-10"/>
                        <a:t>execute </a:t>
                      </a:r>
                      <a:r>
                        <a:rPr sz="1800" spc="0"/>
                        <a:t>single </a:t>
                      </a:r>
                      <a:r>
                        <a:rPr sz="1800" spc="-10"/>
                        <a:t>thread </a:t>
                      </a:r>
                      <a:r>
                        <a:rPr sz="1800"/>
                        <a:t>or </a:t>
                      </a:r>
                      <a:r>
                        <a:rPr sz="1800" spc="0"/>
                        <a:t>task  </a:t>
                      </a:r>
                      <a:r>
                        <a:rPr sz="1800"/>
                        <a:t>at </a:t>
                      </a:r>
                      <a:r>
                        <a:rPr sz="1800" spc="0"/>
                        <a:t>a</a:t>
                      </a:r>
                      <a:r>
                        <a:rPr sz="1800"/>
                        <a:t> time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7EB"/>
                    </a:solidFill>
                  </a:tcPr>
                </a:tc>
                <a:tc>
                  <a:txBody>
                    <a:bodyPr/>
                    <a:lstStyle/>
                    <a:p>
                      <a:pPr marR="136525" indent="92075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 spc="-5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Can </a:t>
                      </a:r>
                      <a:r>
                        <a:rPr sz="1800" spc="-10"/>
                        <a:t>execute </a:t>
                      </a:r>
                      <a:r>
                        <a:rPr sz="1800" spc="0"/>
                        <a:t>multiple </a:t>
                      </a:r>
                      <a:r>
                        <a:rPr sz="1800"/>
                        <a:t>tasks </a:t>
                      </a:r>
                      <a:r>
                        <a:rPr sz="1800" spc="0"/>
                        <a:t>by using  multiple</a:t>
                      </a:r>
                      <a:r>
                        <a:rPr sz="1800" spc="-45"/>
                        <a:t> </a:t>
                      </a:r>
                      <a:r>
                        <a:rPr sz="1800" spc="-10"/>
                        <a:t>cores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-5">
                          <a:latin typeface="Arial"/>
                          <a:ea typeface="Arial"/>
                          <a:cs typeface="Arial"/>
                        </a:rPr>
                        <a:t>Gain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ECCD3"/>
                    </a:solidFill>
                  </a:tcPr>
                </a:tc>
                <a:tc>
                  <a:txBody>
                    <a:bodyPr/>
                    <a:lstStyle/>
                    <a:p>
                      <a:pPr marR="705484" indent="92075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Speed up </a:t>
                      </a:r>
                      <a:r>
                        <a:rPr sz="1800" spc="-5"/>
                        <a:t>every program</a:t>
                      </a:r>
                      <a:r>
                        <a:rPr sz="1800" spc="-85"/>
                        <a:t> </a:t>
                      </a:r>
                      <a:r>
                        <a:rPr sz="1800" spc="-5"/>
                        <a:t>or  software being</a:t>
                      </a:r>
                      <a:r>
                        <a:rPr sz="1800" spc="-10"/>
                        <a:t> executed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ECCD3"/>
                    </a:solidFill>
                  </a:tcPr>
                </a:tc>
                <a:tc>
                  <a:txBody>
                    <a:bodyPr/>
                    <a:lstStyle/>
                    <a:p>
                      <a:pPr marR="275590" indent="92075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Speed up </a:t>
                      </a:r>
                      <a:r>
                        <a:rPr sz="1800" spc="-5"/>
                        <a:t>the programs which are  designed for </a:t>
                      </a:r>
                      <a:r>
                        <a:rPr sz="1800"/>
                        <a:t>multi-core</a:t>
                      </a:r>
                      <a:r>
                        <a:rPr sz="1800" spc="-60"/>
                        <a:t> </a:t>
                      </a:r>
                      <a:r>
                        <a:rPr sz="1800" spc="-5"/>
                        <a:t>processors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ECC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-10">
                          <a:latin typeface="Arial"/>
                          <a:ea typeface="Arial"/>
                          <a:cs typeface="Arial"/>
                        </a:rPr>
                        <a:t>Performance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7EB"/>
                    </a:solidFill>
                  </a:tcPr>
                </a:tc>
                <a:tc>
                  <a:txBody>
                    <a:bodyPr/>
                    <a:lstStyle/>
                    <a:p>
                      <a:pPr marR="1092200" indent="92075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 spc="-5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Dependent on the</a:t>
                      </a:r>
                      <a:r>
                        <a:rPr sz="1800" spc="-55"/>
                        <a:t> </a:t>
                      </a:r>
                      <a:r>
                        <a:rPr sz="1800" spc="-10"/>
                        <a:t>clock  </a:t>
                      </a:r>
                      <a:r>
                        <a:rPr sz="1800"/>
                        <a:t>frequency of the</a:t>
                      </a:r>
                      <a:r>
                        <a:rPr sz="1800" spc="-10"/>
                        <a:t> core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7EB"/>
                    </a:solidFill>
                  </a:tcPr>
                </a:tc>
                <a:tc>
                  <a:txBody>
                    <a:bodyPr/>
                    <a:lstStyle/>
                    <a:p>
                      <a:pPr marR="201295" indent="92075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 spc="-5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Dependent on the </a:t>
                      </a:r>
                      <a:r>
                        <a:rPr sz="1800" spc="-20"/>
                        <a:t>frequency,  </a:t>
                      </a:r>
                      <a:r>
                        <a:rPr sz="1800"/>
                        <a:t>number of </a:t>
                      </a:r>
                      <a:r>
                        <a:rPr sz="1800" spc="-10"/>
                        <a:t>cores </a:t>
                      </a:r>
                      <a:r>
                        <a:rPr sz="1800"/>
                        <a:t>and program to </a:t>
                      </a:r>
                      <a:r>
                        <a:rPr sz="1800" spc="0"/>
                        <a:t>be  </a:t>
                      </a:r>
                      <a:r>
                        <a:rPr sz="1800" spc="-10"/>
                        <a:t>executed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2" name="object 4"/>
          <p:cNvSpPr txBox="1"/>
          <p:nvPr/>
        </p:nvSpPr>
        <p:spPr>
          <a:xfrm>
            <a:off x="6246115" y="5419650"/>
            <a:ext cx="4497071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800" u="sng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http://www.ecs.umass.edu/ece/andras/courses/ECE668/Mylectures/Introduction_to_Multi_Core.pdf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object 2"/>
          <p:cNvSpPr/>
          <p:nvPr/>
        </p:nvSpPr>
        <p:spPr>
          <a:xfrm>
            <a:off x="-1" y="5030723"/>
            <a:ext cx="10969754" cy="5166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5" name="object 3"/>
          <p:cNvSpPr txBox="1">
            <a:spLocks noGrp="1"/>
          </p:cNvSpPr>
          <p:nvPr>
            <p:ph type="title"/>
          </p:nvPr>
        </p:nvSpPr>
        <p:spPr>
          <a:xfrm>
            <a:off x="246683" y="190245"/>
            <a:ext cx="2909572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- Drivers  </a:t>
            </a:r>
            <a:r>
              <a:rPr>
                <a:solidFill>
                  <a:srgbClr val="A80062"/>
                </a:solidFill>
              </a:rPr>
              <a:t>Summary</a:t>
            </a:r>
          </a:p>
        </p:txBody>
      </p:sp>
      <p:sp>
        <p:nvSpPr>
          <p:cNvPr id="306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32</a:t>
            </a:fld>
            <a:endParaRPr/>
          </a:p>
        </p:txBody>
      </p:sp>
      <p:sp>
        <p:nvSpPr>
          <p:cNvPr id="307" name="object 4"/>
          <p:cNvSpPr txBox="1"/>
          <p:nvPr/>
        </p:nvSpPr>
        <p:spPr>
          <a:xfrm>
            <a:off x="254000" y="1303908"/>
            <a:ext cx="6920867" cy="1685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95"/>
              <a:t> </a:t>
            </a:r>
            <a:r>
              <a:rPr spc="-10"/>
              <a:t>Power </a:t>
            </a:r>
            <a:r>
              <a:rPr spc="0"/>
              <a:t>is </a:t>
            </a:r>
            <a:r>
              <a:rPr spc="-5"/>
              <a:t>costly; Transistors, relatively </a:t>
            </a:r>
            <a:r>
              <a:rPr spc="-10"/>
              <a:t>cheap</a:t>
            </a:r>
          </a:p>
          <a:p>
            <a:pPr indent="12700">
              <a:spcBef>
                <a:spcPts val="15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65"/>
              <a:t> </a:t>
            </a:r>
            <a:r>
              <a:rPr spc="-5"/>
              <a:t>Frequency alone </a:t>
            </a:r>
            <a:r>
              <a:rPr spc="0"/>
              <a:t>is </a:t>
            </a:r>
            <a:r>
              <a:rPr spc="-5"/>
              <a:t>not important; </a:t>
            </a:r>
            <a:r>
              <a:rPr spc="-10"/>
              <a:t>Efficiency </a:t>
            </a:r>
            <a:r>
              <a:rPr spc="0"/>
              <a:t>IS</a:t>
            </a:r>
          </a:p>
          <a:p>
            <a:pPr indent="12700">
              <a:spcBef>
                <a:spcPts val="15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25"/>
              <a:t> </a:t>
            </a:r>
            <a:r>
              <a:rPr spc="-5"/>
              <a:t>Performance-per-watt </a:t>
            </a:r>
            <a:r>
              <a:rPr spc="0"/>
              <a:t>is </a:t>
            </a:r>
            <a:r>
              <a:rPr spc="-5"/>
              <a:t>critical; per-core </a:t>
            </a:r>
            <a:r>
              <a:rPr spc="-10"/>
              <a:t>performance </a:t>
            </a:r>
            <a:r>
              <a:rPr spc="0"/>
              <a:t>is </a:t>
            </a:r>
            <a:r>
              <a:rPr spc="-5"/>
              <a:t>not </a:t>
            </a:r>
            <a:r>
              <a:rPr spc="-69"/>
              <a:t>quite</a:t>
            </a:r>
          </a:p>
          <a:p>
            <a:pPr indent="12700">
              <a:spcBef>
                <a:spcPts val="15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80"/>
              <a:t> </a:t>
            </a:r>
            <a:r>
              <a:rPr spc="-5"/>
              <a:t>Computation </a:t>
            </a:r>
            <a:r>
              <a:rPr spc="0"/>
              <a:t>is </a:t>
            </a:r>
            <a:r>
              <a:rPr spc="-5"/>
              <a:t>relatively easy; Memory accesses are </a:t>
            </a:r>
            <a:r>
              <a:rPr spc="0"/>
              <a:t>NOT</a:t>
            </a:r>
          </a:p>
        </p:txBody>
      </p:sp>
      <p:sp>
        <p:nvSpPr>
          <p:cNvPr id="308" name="object 5"/>
          <p:cNvSpPr txBox="1"/>
          <p:nvPr/>
        </p:nvSpPr>
        <p:spPr>
          <a:xfrm>
            <a:off x="0" y="5030723"/>
            <a:ext cx="10970260" cy="338554"/>
          </a:xfrm>
          <a:prstGeom prst="rect">
            <a:avLst/>
          </a:prstGeom>
          <a:ln w="6096">
            <a:solidFill>
              <a:srgbClr val="3E126C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471169">
              <a:spcBef>
                <a:spcPts val="200"/>
              </a:spcBef>
              <a:defRPr sz="2200" spc="-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Sequential computing is hitting the limits. Multi-/Manycore is the </a:t>
            </a:r>
            <a:r>
              <a:rPr spc="-9"/>
              <a:t>present </a:t>
            </a:r>
            <a:r>
              <a:t>&amp;</a:t>
            </a:r>
            <a:r>
              <a:rPr spc="190"/>
              <a:t> </a:t>
            </a:r>
            <a:r>
              <a:t>Future</a:t>
            </a:r>
          </a:p>
        </p:txBody>
      </p:sp>
      <p:sp>
        <p:nvSpPr>
          <p:cNvPr id="309" name="object 6"/>
          <p:cNvSpPr txBox="1"/>
          <p:nvPr/>
        </p:nvSpPr>
        <p:spPr>
          <a:xfrm>
            <a:off x="9124950" y="4781042"/>
            <a:ext cx="1638936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http://fmcet.in/CSE/CS6801_uw.pdf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object 2"/>
          <p:cNvSpPr/>
          <p:nvPr/>
        </p:nvSpPr>
        <p:spPr>
          <a:xfrm>
            <a:off x="-1" y="-1"/>
            <a:ext cx="10969753" cy="5628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2" name="object 3"/>
          <p:cNvSpPr txBox="1">
            <a:spLocks noGrp="1"/>
          </p:cNvSpPr>
          <p:nvPr>
            <p:ph type="title"/>
          </p:nvPr>
        </p:nvSpPr>
        <p:spPr>
          <a:xfrm>
            <a:off x="254000" y="1972816"/>
            <a:ext cx="5457826" cy="665482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z="4200" spc="-100"/>
            </a:pPr>
            <a:r>
              <a:t>Multicore </a:t>
            </a:r>
            <a:r>
              <a:rPr spc="0"/>
              <a:t>Architectures</a:t>
            </a:r>
          </a:p>
        </p:txBody>
      </p:sp>
      <p:sp>
        <p:nvSpPr>
          <p:cNvPr id="313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33</a:t>
            </a:fld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object 2"/>
          <p:cNvSpPr txBox="1">
            <a:spLocks noGrp="1"/>
          </p:cNvSpPr>
          <p:nvPr>
            <p:ph type="title"/>
          </p:nvPr>
        </p:nvSpPr>
        <p:spPr>
          <a:xfrm>
            <a:off x="246683" y="166776"/>
            <a:ext cx="3469642" cy="924562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200"/>
              </a:spcBef>
              <a:defRPr spc="-100"/>
            </a:pPr>
            <a:r>
              <a:t>Agenda</a:t>
            </a:r>
          </a:p>
          <a:p>
            <a:pPr indent="19684">
              <a:spcBef>
                <a:spcPts val="100"/>
              </a:spcBef>
              <a:defRPr spc="-100">
                <a:solidFill>
                  <a:srgbClr val="7D0049"/>
                </a:solidFill>
              </a:defRPr>
            </a:pPr>
            <a:r>
              <a:t>Multicore</a:t>
            </a:r>
            <a:r>
              <a:rPr spc="0"/>
              <a:t> </a:t>
            </a:r>
            <a:r>
              <a:t>Architecture</a:t>
            </a:r>
          </a:p>
        </p:txBody>
      </p:sp>
      <p:sp>
        <p:nvSpPr>
          <p:cNvPr id="316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34</a:t>
            </a:fld>
            <a:endParaRPr/>
          </a:p>
        </p:txBody>
      </p:sp>
      <p:sp>
        <p:nvSpPr>
          <p:cNvPr id="317" name="object 3"/>
          <p:cNvSpPr txBox="1"/>
          <p:nvPr/>
        </p:nvSpPr>
        <p:spPr>
          <a:xfrm>
            <a:off x="254000" y="1316887"/>
            <a:ext cx="8812532" cy="2000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700"/>
              </a:spcBef>
              <a:defRPr sz="2200" spc="40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-4"/>
              <a:t>Types of</a:t>
            </a:r>
            <a:r>
              <a:rPr spc="-375"/>
              <a:t> </a:t>
            </a:r>
            <a:r>
              <a:rPr spc="-4"/>
              <a:t>Multicore</a:t>
            </a:r>
          </a:p>
          <a:p>
            <a:pPr indent="12700">
              <a:spcBef>
                <a:spcPts val="600"/>
              </a:spcBef>
              <a:defRPr sz="2200" spc="40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-4"/>
              <a:t>Communication</a:t>
            </a:r>
            <a:r>
              <a:rPr spc="-370"/>
              <a:t> </a:t>
            </a:r>
            <a:r>
              <a:rPr spc="-4"/>
              <a:t>architecture</a:t>
            </a:r>
          </a:p>
          <a:p>
            <a:pPr indent="12700">
              <a:spcBef>
                <a:spcPts val="600"/>
              </a:spcBef>
              <a:defRPr sz="2200" spc="40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-9"/>
              <a:t>Memory</a:t>
            </a:r>
            <a:r>
              <a:rPr spc="-355"/>
              <a:t> </a:t>
            </a:r>
            <a:r>
              <a:rPr spc="-4"/>
              <a:t>Architecture</a:t>
            </a:r>
          </a:p>
          <a:p>
            <a:pPr indent="12700">
              <a:spcBef>
                <a:spcPts val="600"/>
              </a:spcBef>
              <a:defRPr sz="2200" spc="40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-4"/>
              <a:t>Why Multicore Software &amp; Hardware architectures go</a:t>
            </a:r>
            <a:r>
              <a:rPr spc="-300"/>
              <a:t> </a:t>
            </a:r>
            <a:r>
              <a:rPr spc="-35"/>
              <a:t>hand-in-hand?</a:t>
            </a:r>
          </a:p>
          <a:p>
            <a:pPr indent="12700">
              <a:spcBef>
                <a:spcPts val="600"/>
              </a:spcBef>
              <a:defRPr sz="2200" spc="409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15"/>
              <a:t> </a:t>
            </a:r>
            <a:r>
              <a:rPr spc="-9"/>
              <a:t>Summary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object 2"/>
          <p:cNvSpPr txBox="1">
            <a:spLocks noGrp="1"/>
          </p:cNvSpPr>
          <p:nvPr>
            <p:ph type="title"/>
          </p:nvPr>
        </p:nvSpPr>
        <p:spPr>
          <a:xfrm>
            <a:off x="246683" y="190245"/>
            <a:ext cx="3641726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Architectures  </a:t>
            </a:r>
            <a:r>
              <a:rPr>
                <a:solidFill>
                  <a:srgbClr val="A80062"/>
                </a:solidFill>
              </a:rPr>
              <a:t>Types of</a:t>
            </a:r>
            <a:r>
              <a:rPr spc="0">
                <a:solidFill>
                  <a:srgbClr val="A80062"/>
                </a:solidFill>
              </a:rPr>
              <a:t> </a:t>
            </a:r>
            <a:r>
              <a:rPr>
                <a:solidFill>
                  <a:srgbClr val="A80062"/>
                </a:solidFill>
              </a:rPr>
              <a:t>Multicore</a:t>
            </a:r>
          </a:p>
        </p:txBody>
      </p:sp>
      <p:sp>
        <p:nvSpPr>
          <p:cNvPr id="320" name="object 3"/>
          <p:cNvSpPr/>
          <p:nvPr/>
        </p:nvSpPr>
        <p:spPr>
          <a:xfrm>
            <a:off x="518192" y="1240587"/>
            <a:ext cx="4565832" cy="14491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1" name="object 4"/>
          <p:cNvSpPr/>
          <p:nvPr/>
        </p:nvSpPr>
        <p:spPr>
          <a:xfrm>
            <a:off x="5564123" y="1671827"/>
            <a:ext cx="736092" cy="467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400"/>
                </a:moveTo>
                <a:lnTo>
                  <a:pt x="14735" y="5400"/>
                </a:lnTo>
                <a:lnTo>
                  <a:pt x="14735" y="0"/>
                </a:lnTo>
                <a:lnTo>
                  <a:pt x="21600" y="10800"/>
                </a:lnTo>
                <a:lnTo>
                  <a:pt x="14735" y="21600"/>
                </a:lnTo>
                <a:lnTo>
                  <a:pt x="14735" y="162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9144">
            <a:solidFill>
              <a:srgbClr val="3E126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2" name="object 5"/>
          <p:cNvSpPr/>
          <p:nvPr/>
        </p:nvSpPr>
        <p:spPr>
          <a:xfrm>
            <a:off x="519713" y="3351342"/>
            <a:ext cx="4565842" cy="15406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3" name="object 6"/>
          <p:cNvSpPr/>
          <p:nvPr/>
        </p:nvSpPr>
        <p:spPr>
          <a:xfrm>
            <a:off x="6609589" y="1595627"/>
            <a:ext cx="3806953" cy="64617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4" name="object 7"/>
          <p:cNvSpPr txBox="1"/>
          <p:nvPr/>
        </p:nvSpPr>
        <p:spPr>
          <a:xfrm>
            <a:off x="6609588" y="1595629"/>
            <a:ext cx="3807460" cy="553998"/>
          </a:xfrm>
          <a:prstGeom prst="rect">
            <a:avLst/>
          </a:prstGeom>
          <a:ln w="6096">
            <a:solidFill>
              <a:srgbClr val="B1B3B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92075">
              <a:spcBef>
                <a:spcPts val="3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Cores are </a:t>
            </a:r>
            <a:r>
              <a:rPr spc="-10"/>
              <a:t>not </a:t>
            </a:r>
            <a:r>
              <a:t>identical</a:t>
            </a:r>
            <a:r>
              <a:rPr spc="34"/>
              <a:t> </a:t>
            </a:r>
            <a:r>
              <a:rPr spc="-10"/>
              <a:t>and</a:t>
            </a:r>
          </a:p>
          <a:p>
            <a:pPr indent="92075"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implement </a:t>
            </a:r>
            <a:r>
              <a:rPr spc="-10"/>
              <a:t>different </a:t>
            </a:r>
            <a:r>
              <a:t>instruction</a:t>
            </a:r>
            <a:r>
              <a:rPr spc="45"/>
              <a:t> </a:t>
            </a:r>
            <a:r>
              <a:rPr spc="0"/>
              <a:t>sets</a:t>
            </a:r>
          </a:p>
        </p:txBody>
      </p:sp>
      <p:sp>
        <p:nvSpPr>
          <p:cNvPr id="325" name="object 8"/>
          <p:cNvSpPr/>
          <p:nvPr/>
        </p:nvSpPr>
        <p:spPr>
          <a:xfrm>
            <a:off x="5564123" y="3991355"/>
            <a:ext cx="736092" cy="467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400"/>
                </a:moveTo>
                <a:lnTo>
                  <a:pt x="14735" y="5400"/>
                </a:lnTo>
                <a:lnTo>
                  <a:pt x="14735" y="0"/>
                </a:lnTo>
                <a:lnTo>
                  <a:pt x="21600" y="10800"/>
                </a:lnTo>
                <a:lnTo>
                  <a:pt x="14735" y="21600"/>
                </a:lnTo>
                <a:lnTo>
                  <a:pt x="14735" y="162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ln w="9144">
            <a:solidFill>
              <a:srgbClr val="3E126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6" name="object 9"/>
          <p:cNvSpPr/>
          <p:nvPr/>
        </p:nvSpPr>
        <p:spPr>
          <a:xfrm>
            <a:off x="6609589" y="3858768"/>
            <a:ext cx="3806953" cy="64617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7" name="object 10"/>
          <p:cNvSpPr txBox="1"/>
          <p:nvPr/>
        </p:nvSpPr>
        <p:spPr>
          <a:xfrm>
            <a:off x="6609588" y="3858768"/>
            <a:ext cx="3807460" cy="553998"/>
          </a:xfrm>
          <a:prstGeom prst="rect">
            <a:avLst/>
          </a:prstGeom>
          <a:ln w="6096">
            <a:solidFill>
              <a:srgbClr val="957BB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R="114300" indent="92075">
              <a:spcBef>
                <a:spcPts val="3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Cores are identical and </a:t>
            </a:r>
            <a:r>
              <a:rPr spc="-10"/>
              <a:t>execute the  </a:t>
            </a:r>
            <a:r>
              <a:rPr spc="0"/>
              <a:t>same </a:t>
            </a:r>
            <a:r>
              <a:t>instruction</a:t>
            </a:r>
            <a:r>
              <a:rPr spc="-34"/>
              <a:t> </a:t>
            </a:r>
            <a:r>
              <a:rPr spc="0"/>
              <a:t>set</a:t>
            </a:r>
          </a:p>
        </p:txBody>
      </p:sp>
      <p:sp>
        <p:nvSpPr>
          <p:cNvPr id="328" name="object 12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35</a:t>
            </a:fld>
            <a:endParaRPr/>
          </a:p>
        </p:txBody>
      </p:sp>
      <p:sp>
        <p:nvSpPr>
          <p:cNvPr id="329" name="object 11"/>
          <p:cNvSpPr txBox="1"/>
          <p:nvPr/>
        </p:nvSpPr>
        <p:spPr>
          <a:xfrm>
            <a:off x="7564628" y="5504078"/>
            <a:ext cx="3210562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800" spc="-5">
                <a:latin typeface="Arial"/>
                <a:ea typeface="Arial"/>
                <a:cs typeface="Arial"/>
                <a:sym typeface="Arial"/>
              </a:defRPr>
            </a:pPr>
            <a:r>
              <a:t>*https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://www.nxp.com/files-static/32bit/doc/ref_manual/EMBMCRM.pdf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object 2"/>
          <p:cNvSpPr txBox="1">
            <a:spLocks noGrp="1"/>
          </p:cNvSpPr>
          <p:nvPr>
            <p:ph type="title"/>
          </p:nvPr>
        </p:nvSpPr>
        <p:spPr>
          <a:xfrm>
            <a:off x="246683" y="190245"/>
            <a:ext cx="5483226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Architectures  </a:t>
            </a:r>
            <a:r>
              <a:rPr>
                <a:solidFill>
                  <a:srgbClr val="A80062"/>
                </a:solidFill>
              </a:rPr>
              <a:t>Heterogeneous Multicore</a:t>
            </a:r>
            <a:r>
              <a:rPr spc="0">
                <a:solidFill>
                  <a:srgbClr val="A80062"/>
                </a:solidFill>
              </a:rPr>
              <a:t> </a:t>
            </a:r>
            <a:r>
              <a:rPr>
                <a:solidFill>
                  <a:srgbClr val="A80062"/>
                </a:solidFill>
              </a:rPr>
              <a:t>Example</a:t>
            </a:r>
          </a:p>
        </p:txBody>
      </p:sp>
      <p:sp>
        <p:nvSpPr>
          <p:cNvPr id="332" name="object 3"/>
          <p:cNvSpPr txBox="1"/>
          <p:nvPr/>
        </p:nvSpPr>
        <p:spPr>
          <a:xfrm>
            <a:off x="266801" y="1132078"/>
            <a:ext cx="1028192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Cores that have been optimized for </a:t>
            </a:r>
            <a:r>
              <a:rPr spc="-10"/>
              <a:t>different things </a:t>
            </a:r>
            <a:r>
              <a:t>are combined to </a:t>
            </a:r>
            <a:r>
              <a:rPr spc="-10"/>
              <a:t>create </a:t>
            </a:r>
            <a:r>
              <a:t>the </a:t>
            </a:r>
            <a:r>
              <a:rPr spc="0"/>
              <a:t>best </a:t>
            </a:r>
            <a:r>
              <a:t>of </a:t>
            </a:r>
            <a:r>
              <a:rPr spc="-10"/>
              <a:t>different</a:t>
            </a:r>
            <a:r>
              <a:rPr spc="245"/>
              <a:t> </a:t>
            </a:r>
            <a:r>
              <a:t>worlds</a:t>
            </a:r>
          </a:p>
        </p:txBody>
      </p:sp>
      <p:sp>
        <p:nvSpPr>
          <p:cNvPr id="333" name="object 4"/>
          <p:cNvSpPr txBox="1"/>
          <p:nvPr/>
        </p:nvSpPr>
        <p:spPr>
          <a:xfrm>
            <a:off x="266701" y="1645920"/>
            <a:ext cx="5549267" cy="1318310"/>
          </a:xfrm>
          <a:prstGeom prst="rect">
            <a:avLst/>
          </a:prstGeom>
          <a:ln w="12192">
            <a:solidFill>
              <a:srgbClr val="957BB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000"/>
              </a:lnSpc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Benefits</a:t>
            </a:r>
          </a:p>
          <a:p>
            <a:pPr>
              <a:spcBef>
                <a:spcPts val="6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80"/>
              <a:t> </a:t>
            </a:r>
            <a:r>
              <a:rPr spc="-10"/>
              <a:t>Performance </a:t>
            </a:r>
            <a:r>
              <a:rPr spc="-5"/>
              <a:t>optimization</a:t>
            </a:r>
          </a:p>
          <a:p>
            <a:pPr>
              <a:spcBef>
                <a:spcPts val="600"/>
              </a:spcBef>
              <a:defRPr spc="340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65"/>
              <a:t> </a:t>
            </a:r>
            <a:r>
              <a:rPr spc="-5"/>
              <a:t>Improved system </a:t>
            </a:r>
            <a:r>
              <a:rPr spc="0"/>
              <a:t>reliability </a:t>
            </a:r>
            <a:r>
              <a:rPr spc="-10"/>
              <a:t>and </a:t>
            </a:r>
            <a:r>
              <a:rPr spc="-5"/>
              <a:t>security</a:t>
            </a:r>
          </a:p>
          <a:p>
            <a:pPr>
              <a:spcBef>
                <a:spcPts val="6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20"/>
              <a:t> </a:t>
            </a:r>
            <a:r>
              <a:rPr spc="-5"/>
              <a:t>Low power consumption</a:t>
            </a:r>
          </a:p>
        </p:txBody>
      </p:sp>
      <p:sp>
        <p:nvSpPr>
          <p:cNvPr id="334" name="object 5"/>
          <p:cNvSpPr/>
          <p:nvPr/>
        </p:nvSpPr>
        <p:spPr>
          <a:xfrm>
            <a:off x="6262971" y="1562207"/>
            <a:ext cx="3890630" cy="3678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5" name="object 6"/>
          <p:cNvSpPr txBox="1"/>
          <p:nvPr/>
        </p:nvSpPr>
        <p:spPr>
          <a:xfrm>
            <a:off x="266701" y="3302508"/>
            <a:ext cx="5549267" cy="1646605"/>
          </a:xfrm>
          <a:prstGeom prst="rect">
            <a:avLst/>
          </a:prstGeom>
          <a:ln w="12192">
            <a:solidFill>
              <a:srgbClr val="3E126C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000"/>
              </a:lnSpc>
              <a:defRPr sz="1700" spc="-10">
                <a:latin typeface="Arial"/>
                <a:ea typeface="Arial"/>
                <a:cs typeface="Arial"/>
                <a:sym typeface="Arial"/>
              </a:defRPr>
            </a:pPr>
            <a:r>
              <a:t>NXP’s </a:t>
            </a:r>
            <a:r>
              <a:rPr spc="0"/>
              <a:t>i.MX7 </a:t>
            </a:r>
            <a:r>
              <a:rPr spc="-5"/>
              <a:t>is </a:t>
            </a:r>
            <a:r>
              <a:rPr spc="0"/>
              <a:t>a </a:t>
            </a:r>
            <a:r>
              <a:rPr spc="-5"/>
              <a:t>heterogeneous Multicore SoC. It</a:t>
            </a:r>
            <a:r>
              <a:rPr spc="114"/>
              <a:t> </a:t>
            </a:r>
            <a:r>
              <a:rPr spc="-5"/>
              <a:t>has:</a:t>
            </a:r>
          </a:p>
          <a:p>
            <a:pPr>
              <a:spcBef>
                <a:spcPts val="4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75"/>
              <a:t> </a:t>
            </a:r>
            <a:r>
              <a:rPr spc="-5"/>
              <a:t>an ARM Cortex-A7 </a:t>
            </a:r>
            <a:r>
              <a:rPr spc="-10"/>
              <a:t>(one </a:t>
            </a:r>
            <a:r>
              <a:rPr spc="-5"/>
              <a:t>or two cores)</a:t>
            </a:r>
          </a:p>
          <a:p>
            <a:pPr marL="696594" indent="-285750">
              <a:spcBef>
                <a:spcPts val="600"/>
              </a:spcBef>
              <a:buSzPct val="100000"/>
              <a:buFont typeface="Courier New"/>
              <a:buChar char="o"/>
              <a:tabLst>
                <a:tab pos="6858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Run an </a:t>
            </a:r>
            <a:r>
              <a:rPr spc="0"/>
              <a:t>OS like </a:t>
            </a:r>
            <a:r>
              <a:t>Linux on the Cortex-A7</a:t>
            </a:r>
            <a:r>
              <a:rPr spc="-34"/>
              <a:t> </a:t>
            </a:r>
            <a:r>
              <a:rPr spc="-10"/>
              <a:t>core</a:t>
            </a:r>
          </a:p>
          <a:p>
            <a:pPr>
              <a:spcBef>
                <a:spcPts val="6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14"/>
              <a:t> </a:t>
            </a:r>
            <a:r>
              <a:rPr spc="0"/>
              <a:t>One </a:t>
            </a:r>
            <a:r>
              <a:rPr spc="-5"/>
              <a:t>ARM Cortex-M4 </a:t>
            </a:r>
            <a:r>
              <a:rPr spc="-10"/>
              <a:t>core</a:t>
            </a:r>
          </a:p>
          <a:p>
            <a:pPr marL="696594" indent="-285750">
              <a:spcBef>
                <a:spcPts val="600"/>
              </a:spcBef>
              <a:buSzPct val="100000"/>
              <a:buFont typeface="Courier New"/>
              <a:buChar char="o"/>
              <a:tabLst>
                <a:tab pos="6858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Real-time </a:t>
            </a:r>
            <a:r>
              <a:rPr spc="0"/>
              <a:t>OS like </a:t>
            </a:r>
            <a:r>
              <a:t>FreeRTOS on the</a:t>
            </a:r>
            <a:r>
              <a:rPr spc="-20"/>
              <a:t> </a:t>
            </a:r>
            <a:r>
              <a:t>Cortex-M4</a:t>
            </a:r>
          </a:p>
        </p:txBody>
      </p:sp>
      <p:sp>
        <p:nvSpPr>
          <p:cNvPr id="336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36</a:t>
            </a:fld>
            <a:endParaRPr/>
          </a:p>
        </p:txBody>
      </p:sp>
      <p:sp>
        <p:nvSpPr>
          <p:cNvPr id="337" name="object 10"/>
          <p:cNvSpPr txBox="1"/>
          <p:nvPr/>
        </p:nvSpPr>
        <p:spPr>
          <a:xfrm>
            <a:off x="6469760" y="5681315"/>
            <a:ext cx="374016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800" spc="-5">
                <a:latin typeface="Arial"/>
                <a:ea typeface="Arial"/>
                <a:cs typeface="Arial"/>
                <a:sym typeface="Arial"/>
              </a:defRPr>
            </a:pPr>
            <a:r>
              <a:t>e</a:t>
            </a:r>
            <a:r>
              <a:rPr spc="0"/>
              <a:t>ff</a:t>
            </a:r>
            <a:r>
              <a:rPr spc="-15"/>
              <a:t>i</a:t>
            </a:r>
            <a:r>
              <a:rPr spc="-10"/>
              <a:t>c</a:t>
            </a:r>
            <a:r>
              <a:rPr spc="-15"/>
              <a:t>i</a:t>
            </a:r>
            <a:r>
              <a:t>en</a:t>
            </a:r>
            <a:r>
              <a:rPr spc="0"/>
              <a:t>t</a:t>
            </a:r>
          </a:p>
        </p:txBody>
      </p:sp>
      <p:sp>
        <p:nvSpPr>
          <p:cNvPr id="338" name="object 7"/>
          <p:cNvSpPr txBox="1"/>
          <p:nvPr/>
        </p:nvSpPr>
        <p:spPr>
          <a:xfrm>
            <a:off x="1187669" y="5211914"/>
            <a:ext cx="8271642" cy="437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R="5080" indent="12700">
              <a:lnSpc>
                <a:spcPct val="78900"/>
              </a:lnSpc>
              <a:spcBef>
                <a:spcPts val="300"/>
              </a:spcBef>
              <a:defRPr sz="800" spc="-5">
                <a:latin typeface="Arial"/>
                <a:ea typeface="Arial"/>
                <a:cs typeface="Arial"/>
                <a:sym typeface="Arial"/>
              </a:defRPr>
            </a:pPr>
            <a:r>
              <a:rPr sz="1200" dirty="0"/>
              <a:t>http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s://www.witekio.com/blog/introduction-heterogeneous-multicore-processing-architecture/ </a:t>
            </a:r>
            <a:r>
              <a:rPr sz="1200" dirty="0"/>
              <a:t> https://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www.embeddedartists.com/heterogeneous-multi-core-processing/ </a:t>
            </a:r>
            <a:r>
              <a:rPr sz="1200" dirty="0"/>
              <a:t> https://</a:t>
            </a:r>
            <a:r>
              <a:rPr sz="1200" dirty="0" err="1"/>
              <a:t>blog.nxp.com</a:t>
            </a:r>
            <a:r>
              <a:rPr sz="1200" dirty="0"/>
              <a:t>/tech-insights/3-reasons-why-embedded-heterogeneous-systems-are-more-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object 2"/>
          <p:cNvSpPr txBox="1">
            <a:spLocks noGrp="1"/>
          </p:cNvSpPr>
          <p:nvPr>
            <p:ph type="title"/>
          </p:nvPr>
        </p:nvSpPr>
        <p:spPr>
          <a:xfrm>
            <a:off x="246684" y="190245"/>
            <a:ext cx="5364480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Architectures  </a:t>
            </a:r>
            <a:r>
              <a:rPr>
                <a:solidFill>
                  <a:srgbClr val="A80062"/>
                </a:solidFill>
              </a:rPr>
              <a:t>Homogeneous Multicore</a:t>
            </a:r>
            <a:r>
              <a:rPr spc="0">
                <a:solidFill>
                  <a:srgbClr val="A80062"/>
                </a:solidFill>
              </a:rPr>
              <a:t> </a:t>
            </a:r>
            <a:r>
              <a:rPr>
                <a:solidFill>
                  <a:srgbClr val="A80062"/>
                </a:solidFill>
              </a:rPr>
              <a:t>Example</a:t>
            </a:r>
          </a:p>
        </p:txBody>
      </p:sp>
      <p:sp>
        <p:nvSpPr>
          <p:cNvPr id="341" name="object 3"/>
          <p:cNvSpPr/>
          <p:nvPr/>
        </p:nvSpPr>
        <p:spPr>
          <a:xfrm>
            <a:off x="379130" y="1087016"/>
            <a:ext cx="4721664" cy="40918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2" name="object 4"/>
          <p:cNvSpPr txBox="1"/>
          <p:nvPr/>
        </p:nvSpPr>
        <p:spPr>
          <a:xfrm>
            <a:off x="5309553" y="190246"/>
            <a:ext cx="5382896" cy="1950764"/>
          </a:xfrm>
          <a:prstGeom prst="rect">
            <a:avLst/>
          </a:prstGeom>
          <a:ln w="12192">
            <a:solidFill>
              <a:srgbClr val="424B57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R="50165" indent="59055">
              <a:lnSpc>
                <a:spcPts val="2200"/>
              </a:lnSpc>
              <a:spcBef>
                <a:spcPts val="18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Infineon AURIX Multicore </a:t>
            </a:r>
            <a:r>
              <a:rPr spc="-4" dirty="0"/>
              <a:t>controllers </a:t>
            </a:r>
            <a:r>
              <a:rPr dirty="0"/>
              <a:t>–</a:t>
            </a:r>
            <a:r>
              <a:rPr spc="-120" dirty="0"/>
              <a:t> </a:t>
            </a:r>
            <a:r>
              <a:rPr dirty="0"/>
              <a:t>TC2XX,  TC3XX</a:t>
            </a:r>
            <a:r>
              <a:rPr spc="-15" dirty="0"/>
              <a:t> </a:t>
            </a:r>
            <a:r>
              <a:rPr spc="-4" dirty="0"/>
              <a:t>series</a:t>
            </a:r>
          </a:p>
          <a:p>
            <a:pPr indent="59055">
              <a:spcBef>
                <a:spcPts val="4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</a:t>
            </a:r>
            <a:r>
              <a:rPr spc="-114" dirty="0"/>
              <a:t> </a:t>
            </a:r>
            <a:r>
              <a:rPr spc="0" dirty="0"/>
              <a:t>3 </a:t>
            </a:r>
            <a:r>
              <a:rPr spc="-10" dirty="0"/>
              <a:t>cores </a:t>
            </a:r>
            <a:r>
              <a:rPr spc="0" dirty="0"/>
              <a:t>to 6 </a:t>
            </a:r>
            <a:r>
              <a:rPr spc="-10" dirty="0"/>
              <a:t>cores </a:t>
            </a:r>
            <a:r>
              <a:rPr spc="-5" dirty="0"/>
              <a:t>controllers</a:t>
            </a:r>
          </a:p>
          <a:p>
            <a:pPr indent="59055">
              <a:spcBef>
                <a:spcPts val="600"/>
              </a:spcBef>
              <a:defRPr spc="34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</a:t>
            </a:r>
            <a:r>
              <a:rPr spc="-34" dirty="0"/>
              <a:t> </a:t>
            </a:r>
            <a:r>
              <a:rPr spc="-10" dirty="0"/>
              <a:t>Access </a:t>
            </a:r>
            <a:r>
              <a:rPr spc="-5" dirty="0"/>
              <a:t>to </a:t>
            </a:r>
            <a:r>
              <a:rPr spc="-10" dirty="0"/>
              <a:t>the </a:t>
            </a:r>
            <a:r>
              <a:rPr spc="-5" dirty="0"/>
              <a:t>complete memory </a:t>
            </a:r>
            <a:r>
              <a:rPr spc="-10" dirty="0"/>
              <a:t>and </a:t>
            </a:r>
            <a:r>
              <a:rPr spc="-5" dirty="0"/>
              <a:t>peripherals</a:t>
            </a:r>
          </a:p>
          <a:p>
            <a:pPr marL="251459" marR="646430" indent="-191769">
              <a:lnSpc>
                <a:spcPct val="106699"/>
              </a:lnSpc>
              <a:spcBef>
                <a:spcPts val="4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</a:t>
            </a:r>
            <a:r>
              <a:rPr spc="-110" dirty="0"/>
              <a:t> </a:t>
            </a:r>
            <a:r>
              <a:rPr spc="-5" dirty="0"/>
              <a:t>SPI (Serial Peripheral </a:t>
            </a:r>
            <a:r>
              <a:rPr spc="-10" dirty="0"/>
              <a:t>Interface) </a:t>
            </a:r>
            <a:r>
              <a:rPr spc="0" dirty="0"/>
              <a:t>crossbar </a:t>
            </a:r>
            <a:r>
              <a:rPr spc="-245" dirty="0"/>
              <a:t>to  </a:t>
            </a:r>
            <a:r>
              <a:rPr spc="-10" dirty="0"/>
              <a:t>connect </a:t>
            </a:r>
            <a:r>
              <a:rPr spc="-5" dirty="0"/>
              <a:t>the</a:t>
            </a:r>
            <a:r>
              <a:rPr spc="50" dirty="0"/>
              <a:t> </a:t>
            </a:r>
            <a:r>
              <a:rPr spc="-10" dirty="0"/>
              <a:t>cores</a:t>
            </a:r>
          </a:p>
        </p:txBody>
      </p:sp>
      <p:sp>
        <p:nvSpPr>
          <p:cNvPr id="343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37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613C75-628C-624B-BD7E-37916E0CFEBC}"/>
              </a:ext>
            </a:extLst>
          </p:cNvPr>
          <p:cNvSpPr/>
          <p:nvPr/>
        </p:nvSpPr>
        <p:spPr>
          <a:xfrm>
            <a:off x="5257800" y="2242111"/>
            <a:ext cx="54864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The suffix P stands for Performance and the E for Efficiency. The difference between the two cores is that the Efficiency cores are power consumption optimized. </a:t>
            </a:r>
            <a:r>
              <a:rPr lang="en-US" dirty="0" err="1">
                <a:solidFill>
                  <a:srgbClr val="333333"/>
                </a:solidFill>
                <a:latin typeface="Arial" panose="020B0604020202020204" pitchFamily="34" charset="0"/>
              </a:rPr>
              <a:t>Tricore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 1.6E has less pipeline stages (4 stages at E- and 6 stages at P-core) and is operating at a lower frequency (200 MHz for E- instead of 300 MHz for P-core). In addition the </a:t>
            </a:r>
            <a:r>
              <a:rPr lang="en-US" dirty="0" err="1">
                <a:solidFill>
                  <a:srgbClr val="333333"/>
                </a:solidFill>
                <a:latin typeface="Arial" panose="020B0604020202020204" pitchFamily="34" charset="0"/>
              </a:rPr>
              <a:t>Tricore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 1.6E is a single issue architecture. </a:t>
            </a:r>
            <a:endParaRPr lang="hi-IN" dirty="0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80" dirty="0"/>
              <a:t>Classifying Parallel Systems – Flynn’s Taxonomy</a:t>
            </a:r>
          </a:p>
        </p:txBody>
      </p:sp>
      <p:sp>
        <p:nvSpPr>
          <p:cNvPr id="5222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Distinguishes multi-processor computer architectures along the two independent dimensions</a:t>
            </a:r>
          </a:p>
          <a:p>
            <a:pPr lvl="1"/>
            <a:r>
              <a:rPr lang="en-US" b="1" i="1" dirty="0">
                <a:solidFill>
                  <a:srgbClr val="000000"/>
                </a:solidFill>
                <a:ea typeface="ＭＳ Ｐゴシック" pitchFamily="1" charset="-128"/>
              </a:rPr>
              <a:t>Instruction</a:t>
            </a:r>
            <a:r>
              <a:rPr lang="en-US" dirty="0">
                <a:solidFill>
                  <a:srgbClr val="000000"/>
                </a:solidFill>
                <a:ea typeface="ＭＳ Ｐゴシック" pitchFamily="1" charset="-128"/>
              </a:rPr>
              <a:t> and </a:t>
            </a:r>
            <a:r>
              <a:rPr lang="en-US" b="1" i="1" dirty="0">
                <a:solidFill>
                  <a:srgbClr val="000000"/>
                </a:solidFill>
                <a:ea typeface="ＭＳ Ｐゴシック" pitchFamily="1" charset="-128"/>
              </a:rPr>
              <a:t>Data</a:t>
            </a:r>
            <a:endParaRPr lang="en-US" dirty="0">
              <a:solidFill>
                <a:srgbClr val="000000"/>
              </a:solidFill>
              <a:ea typeface="ＭＳ Ｐゴシック" pitchFamily="1" charset="-128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ea typeface="ＭＳ Ｐゴシック" pitchFamily="1" charset="-128"/>
              </a:rPr>
              <a:t>Each dimension can have one state: </a:t>
            </a:r>
            <a:r>
              <a:rPr lang="en-US" b="1" i="1" dirty="0">
                <a:solidFill>
                  <a:srgbClr val="000000"/>
                </a:solidFill>
                <a:ea typeface="ＭＳ Ｐゴシック" pitchFamily="1" charset="-128"/>
              </a:rPr>
              <a:t>Single</a:t>
            </a:r>
            <a:r>
              <a:rPr lang="en-US" dirty="0">
                <a:solidFill>
                  <a:srgbClr val="000000"/>
                </a:solidFill>
                <a:ea typeface="ＭＳ Ｐゴシック" pitchFamily="1" charset="-128"/>
              </a:rPr>
              <a:t> or </a:t>
            </a:r>
            <a:r>
              <a:rPr lang="en-US" b="1" i="1" dirty="0">
                <a:solidFill>
                  <a:srgbClr val="000000"/>
                </a:solidFill>
                <a:ea typeface="ＭＳ Ｐゴシック" pitchFamily="1" charset="-128"/>
              </a:rPr>
              <a:t>Multiple</a:t>
            </a:r>
            <a:endParaRPr lang="en-US" dirty="0">
              <a:solidFill>
                <a:srgbClr val="000000"/>
              </a:solidFill>
              <a:ea typeface="ＭＳ Ｐゴシック" pitchFamily="1" charset="-128"/>
            </a:endParaRPr>
          </a:p>
          <a:p>
            <a:r>
              <a:rPr lang="en-US" dirty="0">
                <a:solidFill>
                  <a:srgbClr val="000000"/>
                </a:solidFill>
              </a:rPr>
              <a:t>SISD: Single Instruction, Single Data</a:t>
            </a:r>
          </a:p>
          <a:p>
            <a:pPr lvl="1"/>
            <a:r>
              <a:rPr lang="en-US" dirty="0">
                <a:solidFill>
                  <a:srgbClr val="000000"/>
                </a:solidFill>
                <a:ea typeface="ＭＳ Ｐゴシック" pitchFamily="1" charset="-128"/>
              </a:rPr>
              <a:t>Serial (non-parallel) machine</a:t>
            </a:r>
          </a:p>
          <a:p>
            <a:r>
              <a:rPr lang="en-US" dirty="0">
                <a:solidFill>
                  <a:srgbClr val="000000"/>
                </a:solidFill>
              </a:rPr>
              <a:t>SIMD: Single Instruction, Multiple Data</a:t>
            </a:r>
          </a:p>
          <a:p>
            <a:pPr lvl="1"/>
            <a:r>
              <a:rPr lang="en-US" dirty="0">
                <a:solidFill>
                  <a:srgbClr val="000000"/>
                </a:solidFill>
                <a:ea typeface="ＭＳ Ｐゴシック" pitchFamily="1" charset="-128"/>
              </a:rPr>
              <a:t>Processor arrays and vector machines</a:t>
            </a:r>
          </a:p>
          <a:p>
            <a:r>
              <a:rPr lang="en-US" dirty="0">
                <a:solidFill>
                  <a:srgbClr val="000000"/>
                </a:solidFill>
              </a:rPr>
              <a:t>MISD: Multiple Instruction, Single Data (weird)</a:t>
            </a:r>
          </a:p>
          <a:p>
            <a:r>
              <a:rPr lang="en-US" dirty="0">
                <a:solidFill>
                  <a:srgbClr val="000000"/>
                </a:solidFill>
              </a:rPr>
              <a:t>MIMD: Multiple Instruction, Multiple Data</a:t>
            </a:r>
          </a:p>
          <a:p>
            <a:pPr lvl="1"/>
            <a:r>
              <a:rPr lang="en-US" dirty="0">
                <a:solidFill>
                  <a:srgbClr val="000000"/>
                </a:solidFill>
                <a:ea typeface="ＭＳ Ｐゴシック" pitchFamily="1" charset="-128"/>
              </a:rPr>
              <a:t>Most common parallel computer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69480" y="5732145"/>
            <a:ext cx="1920240" cy="440055"/>
          </a:xfrm>
        </p:spPr>
        <p:txBody>
          <a:bodyPr/>
          <a:lstStyle/>
          <a:p>
            <a:pPr defTabSz="411480" hangingPunct="1">
              <a:defRPr/>
            </a:pPr>
            <a:fld id="{F2F21A90-E327-C84D-81B5-071D4C5C9FC6}" type="slidenum">
              <a:rPr lang="en-US" kern="1200"/>
              <a:pPr defTabSz="411480" hangingPunct="1">
                <a:defRPr/>
              </a:pPr>
              <a:t>38</a:t>
            </a:fld>
            <a:endParaRPr lang="en-US" kern="120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5732145"/>
            <a:ext cx="4046220" cy="440055"/>
          </a:xfrm>
        </p:spPr>
        <p:txBody>
          <a:bodyPr/>
          <a:lstStyle>
            <a:lvl1pPr>
              <a:defRPr/>
            </a:lvl1pPr>
          </a:lstStyle>
          <a:p>
            <a:pPr defTabSz="411480" hangingPunct="1">
              <a:defRPr/>
            </a:pPr>
            <a:r>
              <a:rPr lang="en-US" kern="1200" dirty="0">
                <a:solidFill>
                  <a:prstClr val="white"/>
                </a:solidFill>
              </a:rPr>
              <a:t>Introduction to Parallel Computing, University of Oregon, IPCC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Architecture Types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Instruction-Level Parallelism</a:t>
            </a:r>
          </a:p>
          <a:p>
            <a:pPr lvl="1"/>
            <a:r>
              <a:rPr lang="en-US"/>
              <a:t>Parallelism captured in instruction processing</a:t>
            </a:r>
          </a:p>
          <a:p>
            <a:r>
              <a:rPr lang="en-US"/>
              <a:t>Vector processors</a:t>
            </a:r>
          </a:p>
          <a:p>
            <a:pPr lvl="1"/>
            <a:r>
              <a:rPr lang="en-US"/>
              <a:t>Operations on multiple data stored in vector registers</a:t>
            </a:r>
          </a:p>
          <a:p>
            <a:r>
              <a:rPr lang="en-US"/>
              <a:t>Shared-memory Multiprocessor (SMP)</a:t>
            </a:r>
          </a:p>
          <a:p>
            <a:pPr lvl="1"/>
            <a:r>
              <a:rPr lang="en-US"/>
              <a:t>Multiple processors sharing memory</a:t>
            </a:r>
          </a:p>
          <a:p>
            <a:pPr lvl="1"/>
            <a:r>
              <a:rPr lang="en-US"/>
              <a:t>Symmetric Multiprocessor (SMP)</a:t>
            </a:r>
          </a:p>
          <a:p>
            <a:r>
              <a:rPr lang="en-US"/>
              <a:t>Multicomputer</a:t>
            </a:r>
          </a:p>
          <a:p>
            <a:pPr lvl="1"/>
            <a:r>
              <a:rPr lang="en-US"/>
              <a:t>Multiple computer connect via network</a:t>
            </a:r>
          </a:p>
          <a:p>
            <a:pPr lvl="1"/>
            <a:r>
              <a:rPr lang="en-US"/>
              <a:t>Distributed-memory cluster</a:t>
            </a:r>
          </a:p>
          <a:p>
            <a:r>
              <a:rPr lang="en-US"/>
              <a:t>Massively Parallel Processor (MPP)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69480" y="5732145"/>
            <a:ext cx="1920240" cy="440055"/>
          </a:xfrm>
        </p:spPr>
        <p:txBody>
          <a:bodyPr/>
          <a:lstStyle/>
          <a:p>
            <a:pPr defTabSz="411480" hangingPunct="1">
              <a:defRPr/>
            </a:pPr>
            <a:fld id="{F2F21A90-E327-C84D-81B5-071D4C5C9FC6}" type="slidenum">
              <a:rPr lang="en-US" kern="1200"/>
              <a:pPr defTabSz="411480" hangingPunct="1">
                <a:defRPr/>
              </a:pPr>
              <a:t>39</a:t>
            </a:fld>
            <a:endParaRPr lang="en-US" kern="120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5732145"/>
            <a:ext cx="4046220" cy="440055"/>
          </a:xfrm>
        </p:spPr>
        <p:txBody>
          <a:bodyPr/>
          <a:lstStyle>
            <a:lvl1pPr>
              <a:defRPr/>
            </a:lvl1pPr>
          </a:lstStyle>
          <a:p>
            <a:pPr defTabSz="411480" hangingPunct="1">
              <a:defRPr/>
            </a:pPr>
            <a:r>
              <a:rPr lang="en-US" kern="1200" dirty="0">
                <a:solidFill>
                  <a:prstClr val="white"/>
                </a:solidFill>
              </a:rPr>
              <a:t>Introduction to Parallel Computing, University of Oregon, IPCC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bject 2"/>
          <p:cNvSpPr txBox="1">
            <a:spLocks noGrp="1"/>
          </p:cNvSpPr>
          <p:nvPr>
            <p:ph type="title"/>
          </p:nvPr>
        </p:nvSpPr>
        <p:spPr>
          <a:xfrm>
            <a:off x="246684" y="190246"/>
            <a:ext cx="3203576" cy="452121"/>
          </a:xfrm>
          <a:prstGeom prst="rect">
            <a:avLst/>
          </a:prstGeom>
        </p:spPr>
        <p:txBody>
          <a:bodyPr/>
          <a:lstStyle/>
          <a:p>
            <a:pPr indent="12700">
              <a:defRPr spc="-100">
                <a:solidFill>
                  <a:srgbClr val="B13788"/>
                </a:solidFill>
              </a:defRPr>
            </a:pPr>
            <a:r>
              <a:t>Drivers for</a:t>
            </a:r>
            <a:r>
              <a:rPr spc="0"/>
              <a:t> </a:t>
            </a:r>
            <a:r>
              <a:t>Multicore</a:t>
            </a:r>
          </a:p>
        </p:txBody>
      </p:sp>
      <p:sp>
        <p:nvSpPr>
          <p:cNvPr id="97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123432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</a:t>
            </a:fld>
            <a:endParaRPr/>
          </a:p>
        </p:txBody>
      </p:sp>
      <p:sp>
        <p:nvSpPr>
          <p:cNvPr id="98" name="object 3"/>
          <p:cNvSpPr txBox="1"/>
          <p:nvPr/>
        </p:nvSpPr>
        <p:spPr>
          <a:xfrm>
            <a:off x="176277" y="838117"/>
            <a:ext cx="6115051" cy="3531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700"/>
              </a:spcBef>
              <a:defRPr sz="2200" spc="40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-4"/>
              <a:t>Future of Automotive E/E</a:t>
            </a:r>
            <a:r>
              <a:rPr spc="-365"/>
              <a:t> </a:t>
            </a:r>
            <a:r>
              <a:rPr spc="-4"/>
              <a:t>architecture</a:t>
            </a:r>
          </a:p>
          <a:p>
            <a:pPr indent="12700">
              <a:spcBef>
                <a:spcPts val="600"/>
              </a:spcBef>
              <a:defRPr sz="2200" spc="409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-9"/>
              <a:t>Moore’s</a:t>
            </a:r>
            <a:r>
              <a:rPr spc="-434"/>
              <a:t> </a:t>
            </a:r>
            <a:r>
              <a:rPr spc="-9"/>
              <a:t>law</a:t>
            </a:r>
          </a:p>
          <a:p>
            <a:pPr indent="12700">
              <a:spcBef>
                <a:spcPts val="600"/>
              </a:spcBef>
              <a:defRPr sz="2200" spc="40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65"/>
              <a:t> </a:t>
            </a:r>
            <a:r>
              <a:rPr spc="-4"/>
              <a:t>Challenges:</a:t>
            </a:r>
          </a:p>
          <a:p>
            <a:pPr marL="812800" indent="-342900">
              <a:spcBef>
                <a:spcPts val="500"/>
              </a:spcBef>
              <a:buSzPct val="100000"/>
              <a:buFont typeface="Courier New"/>
              <a:buChar char="o"/>
              <a:tabLst>
                <a:tab pos="8128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Power Consumption and </a:t>
            </a:r>
            <a:r>
              <a:rPr spc="-4"/>
              <a:t>Heat</a:t>
            </a:r>
            <a:r>
              <a:rPr spc="-114"/>
              <a:t> </a:t>
            </a:r>
            <a:r>
              <a:rPr spc="-4"/>
              <a:t>dissipation</a:t>
            </a:r>
          </a:p>
          <a:p>
            <a:pPr marL="812800" indent="-342900">
              <a:spcBef>
                <a:spcPts val="500"/>
              </a:spcBef>
              <a:buSzPct val="100000"/>
              <a:buFont typeface="Courier New"/>
              <a:buChar char="o"/>
              <a:tabLst>
                <a:tab pos="8128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Memory</a:t>
            </a:r>
            <a:r>
              <a:rPr spc="-39"/>
              <a:t> </a:t>
            </a:r>
            <a:r>
              <a:rPr spc="-4"/>
              <a:t>wall</a:t>
            </a:r>
          </a:p>
          <a:p>
            <a:pPr marL="812800" indent="-342900">
              <a:spcBef>
                <a:spcPts val="500"/>
              </a:spcBef>
              <a:buSzPct val="100000"/>
              <a:buFont typeface="Courier New"/>
              <a:buChar char="o"/>
              <a:tabLst>
                <a:tab pos="812800" algn="l"/>
              </a:tabLst>
              <a:defRPr sz="2000" spc="-4">
                <a:latin typeface="Arial"/>
                <a:ea typeface="Arial"/>
                <a:cs typeface="Arial"/>
                <a:sym typeface="Arial"/>
              </a:defRPr>
            </a:pPr>
            <a:r>
              <a:t>Limits </a:t>
            </a:r>
            <a:r>
              <a:rPr spc="0"/>
              <a:t>to </a:t>
            </a:r>
            <a:r>
              <a:t>Instruction level</a:t>
            </a:r>
            <a:r>
              <a:rPr spc="-70"/>
              <a:t> </a:t>
            </a:r>
            <a:r>
              <a:t>Parallelism</a:t>
            </a:r>
          </a:p>
          <a:p>
            <a:pPr indent="12700">
              <a:spcBef>
                <a:spcPts val="600"/>
              </a:spcBef>
              <a:defRPr sz="2200" spc="40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-4"/>
              <a:t>The act of</a:t>
            </a:r>
            <a:r>
              <a:rPr spc="-370"/>
              <a:t> </a:t>
            </a:r>
            <a:r>
              <a:rPr spc="-4"/>
              <a:t>balancing</a:t>
            </a:r>
          </a:p>
          <a:p>
            <a:pPr indent="12700">
              <a:spcBef>
                <a:spcPts val="600"/>
              </a:spcBef>
              <a:defRPr sz="2200" spc="409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0"/>
              <a:t>Single </a:t>
            </a:r>
            <a:r>
              <a:rPr spc="-4"/>
              <a:t>core </a:t>
            </a:r>
            <a:r>
              <a:rPr spc="0"/>
              <a:t>Vs </a:t>
            </a:r>
            <a:r>
              <a:rPr spc="-4"/>
              <a:t>Multicore – A quick</a:t>
            </a:r>
            <a:r>
              <a:rPr spc="-334"/>
              <a:t> </a:t>
            </a:r>
            <a:r>
              <a:rPr spc="-65"/>
              <a:t>comparison</a:t>
            </a:r>
          </a:p>
          <a:p>
            <a:pPr indent="12700">
              <a:spcBef>
                <a:spcPts val="600"/>
              </a:spcBef>
              <a:defRPr sz="2200" spc="40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15"/>
              <a:t> </a:t>
            </a:r>
            <a:r>
              <a:rPr spc="-9"/>
              <a:t>Summary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How do you get parallelism in the hardware?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8756" y="818227"/>
            <a:ext cx="8015288" cy="493173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Instruction-Level Parallelism (ILP)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Data parallelism</a:t>
            </a:r>
          </a:p>
          <a:p>
            <a:pPr lvl="1"/>
            <a:r>
              <a:rPr lang="en-US" dirty="0"/>
              <a:t>Increase amount of data to be operated on at same time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Processor parallelism</a:t>
            </a:r>
          </a:p>
          <a:p>
            <a:pPr lvl="1"/>
            <a:r>
              <a:rPr lang="en-US" dirty="0"/>
              <a:t>Increase number of processors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Memory system parallelism</a:t>
            </a:r>
          </a:p>
          <a:p>
            <a:pPr lvl="1"/>
            <a:r>
              <a:rPr lang="en-US" dirty="0"/>
              <a:t>Increase number of memory units</a:t>
            </a:r>
          </a:p>
          <a:p>
            <a:pPr lvl="1"/>
            <a:r>
              <a:rPr lang="en-US" dirty="0"/>
              <a:t>Increase bandwidth to memory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Communication parallelism</a:t>
            </a:r>
          </a:p>
          <a:p>
            <a:pPr lvl="1"/>
            <a:r>
              <a:rPr lang="en-US" dirty="0"/>
              <a:t>Increase amount of interconnection between elements</a:t>
            </a:r>
          </a:p>
          <a:p>
            <a:pPr lvl="1"/>
            <a:r>
              <a:rPr lang="en-US" dirty="0"/>
              <a:t>Increase communication bandwidth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269480" y="5732145"/>
            <a:ext cx="1920240" cy="440055"/>
          </a:xfrm>
        </p:spPr>
        <p:txBody>
          <a:bodyPr/>
          <a:lstStyle/>
          <a:p>
            <a:pPr>
              <a:defRPr/>
            </a:pPr>
            <a:fld id="{F2F21A90-E327-C84D-81B5-071D4C5C9FC6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35"/>
          <p:cNvSpPr>
            <a:spLocks noGrp="1" noChangeArrowheads="1"/>
          </p:cNvSpPr>
          <p:nvPr>
            <p:ph type="body" sz="half" idx="2"/>
          </p:nvPr>
        </p:nvSpPr>
        <p:spPr>
          <a:xfrm>
            <a:off x="5589270" y="822960"/>
            <a:ext cx="4011930" cy="4937760"/>
          </a:xfrm>
        </p:spPr>
        <p:txBody>
          <a:bodyPr/>
          <a:lstStyle/>
          <a:p>
            <a:r>
              <a:rPr lang="en-US" sz="2160">
                <a:ea typeface="ＭＳ Ｐゴシック" charset="-128"/>
                <a:cs typeface="ＭＳ Ｐゴシック" charset="-128"/>
              </a:rPr>
              <a:t>Shared Memory</a:t>
            </a:r>
            <a:br>
              <a:rPr lang="en-US" sz="2160">
                <a:ea typeface="ＭＳ Ｐゴシック" charset="-128"/>
                <a:cs typeface="ＭＳ Ｐゴシック" charset="-128"/>
              </a:rPr>
            </a:br>
            <a:r>
              <a:rPr lang="en-US" sz="2160">
                <a:ea typeface="ＭＳ Ｐゴシック" charset="-128"/>
                <a:cs typeface="ＭＳ Ｐゴシック" charset="-128"/>
              </a:rPr>
              <a:t>Multiprocessor (SMP)</a:t>
            </a:r>
          </a:p>
          <a:p>
            <a:pPr lvl="1"/>
            <a:r>
              <a:rPr lang="en-US" sz="1980"/>
              <a:t>Shared memory address space</a:t>
            </a:r>
          </a:p>
          <a:p>
            <a:pPr lvl="1"/>
            <a:r>
              <a:rPr lang="en-US" sz="1980"/>
              <a:t>Bus-based memory system</a:t>
            </a:r>
          </a:p>
          <a:p>
            <a:pPr lvl="1"/>
            <a:endParaRPr lang="en-US" sz="1980"/>
          </a:p>
          <a:p>
            <a:pPr lvl="1"/>
            <a:endParaRPr lang="en-US" sz="1980"/>
          </a:p>
          <a:p>
            <a:pPr lvl="1"/>
            <a:endParaRPr lang="en-US" sz="1980"/>
          </a:p>
          <a:p>
            <a:pPr lvl="1"/>
            <a:endParaRPr lang="en-US" sz="1980"/>
          </a:p>
          <a:p>
            <a:pPr lvl="1"/>
            <a:r>
              <a:rPr lang="en-US" sz="1980"/>
              <a:t>Interconnection network</a:t>
            </a:r>
          </a:p>
        </p:txBody>
      </p:sp>
      <p:sp>
        <p:nvSpPr>
          <p:cNvPr id="9218" name="Line 2"/>
          <p:cNvSpPr>
            <a:spLocks noChangeShapeType="1"/>
          </p:cNvSpPr>
          <p:nvPr/>
        </p:nvSpPr>
        <p:spPr bwMode="auto">
          <a:xfrm>
            <a:off x="3703320" y="5362098"/>
            <a:ext cx="1028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9219" name="Line 3"/>
          <p:cNvSpPr>
            <a:spLocks noChangeShapeType="1"/>
          </p:cNvSpPr>
          <p:nvPr/>
        </p:nvSpPr>
        <p:spPr bwMode="auto">
          <a:xfrm>
            <a:off x="3291840" y="4813458"/>
            <a:ext cx="144018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9220" name="Line 4"/>
          <p:cNvSpPr>
            <a:spLocks noChangeShapeType="1"/>
          </p:cNvSpPr>
          <p:nvPr/>
        </p:nvSpPr>
        <p:spPr bwMode="auto">
          <a:xfrm flipH="1">
            <a:off x="7955280" y="4663440"/>
            <a:ext cx="0" cy="4114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 flipH="1">
            <a:off x="6995160" y="4663440"/>
            <a:ext cx="0" cy="4114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>
            <a:off x="7490937" y="2880360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Parallel Architecture Types</a:t>
            </a:r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1577340" y="822960"/>
            <a:ext cx="3874770" cy="4937760"/>
          </a:xfrm>
        </p:spPr>
        <p:txBody>
          <a:bodyPr/>
          <a:lstStyle/>
          <a:p>
            <a:r>
              <a:rPr lang="en-US" sz="2160" dirty="0" err="1">
                <a:ea typeface="ＭＳ Ｐゴシック" charset="-128"/>
                <a:cs typeface="ＭＳ Ｐゴシック" charset="-128"/>
              </a:rPr>
              <a:t>Uniprocessor</a:t>
            </a:r>
            <a:endParaRPr lang="en-US" sz="2160" dirty="0">
              <a:ea typeface="ＭＳ Ｐゴシック" charset="-128"/>
              <a:cs typeface="ＭＳ Ｐゴシック" charset="-128"/>
            </a:endParaRPr>
          </a:p>
          <a:p>
            <a:pPr lvl="1"/>
            <a:r>
              <a:rPr lang="en-US" sz="1980" dirty="0"/>
              <a:t>Scalar processor</a:t>
            </a:r>
          </a:p>
          <a:p>
            <a:pPr lvl="1"/>
            <a:endParaRPr lang="en-US" sz="1980" dirty="0"/>
          </a:p>
          <a:p>
            <a:pPr lvl="1"/>
            <a:endParaRPr lang="en-US" sz="1980" dirty="0"/>
          </a:p>
          <a:p>
            <a:pPr lvl="1"/>
            <a:endParaRPr lang="en-US" sz="1260" dirty="0"/>
          </a:p>
          <a:p>
            <a:pPr lvl="1"/>
            <a:r>
              <a:rPr lang="en-US" sz="1980" dirty="0"/>
              <a:t>Vector processor</a:t>
            </a:r>
          </a:p>
          <a:p>
            <a:pPr lvl="1"/>
            <a:endParaRPr lang="en-US" sz="1980" dirty="0"/>
          </a:p>
          <a:p>
            <a:pPr lvl="1"/>
            <a:endParaRPr lang="en-US" sz="1980" dirty="0"/>
          </a:p>
          <a:p>
            <a:pPr lvl="1"/>
            <a:endParaRPr lang="en-US" sz="1980" dirty="0"/>
          </a:p>
          <a:p>
            <a:pPr lvl="1"/>
            <a:r>
              <a:rPr lang="en-US" sz="1980" dirty="0"/>
              <a:t>Single Instruction Multiple Data (SIMD)</a:t>
            </a:r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>
            <a:off x="3038952" y="1910239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2537461" y="1577340"/>
            <a:ext cx="1006879" cy="341632"/>
          </a:xfrm>
          <a:prstGeom prst="rect">
            <a:avLst/>
          </a:prstGeom>
          <a:solidFill>
            <a:srgbClr val="5B87F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processor</a:t>
            </a: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2607469" y="2115979"/>
            <a:ext cx="897425" cy="341632"/>
          </a:xfrm>
          <a:prstGeom prst="rect">
            <a:avLst/>
          </a:prstGeom>
          <a:solidFill>
            <a:srgbClr val="B2B45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memory</a:t>
            </a:r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>
            <a:off x="3028950" y="3350419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2527460" y="3017520"/>
            <a:ext cx="1006879" cy="341632"/>
          </a:xfrm>
          <a:prstGeom prst="rect">
            <a:avLst/>
          </a:prstGeom>
          <a:solidFill>
            <a:srgbClr val="5B87F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processor</a:t>
            </a:r>
          </a:p>
        </p:txBody>
      </p:sp>
      <p:sp>
        <p:nvSpPr>
          <p:cNvPr id="9230" name="Rectangle 14"/>
          <p:cNvSpPr>
            <a:spLocks noChangeArrowheads="1"/>
          </p:cNvSpPr>
          <p:nvPr/>
        </p:nvSpPr>
        <p:spPr bwMode="auto">
          <a:xfrm>
            <a:off x="2597468" y="3556159"/>
            <a:ext cx="897425" cy="341632"/>
          </a:xfrm>
          <a:prstGeom prst="rect">
            <a:avLst/>
          </a:prstGeom>
          <a:solidFill>
            <a:srgbClr val="B2B45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memory</a:t>
            </a:r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3576162" y="3017520"/>
            <a:ext cx="715965" cy="341632"/>
          </a:xfrm>
          <a:prstGeom prst="rect">
            <a:avLst/>
          </a:prstGeom>
          <a:solidFill>
            <a:srgbClr val="5DBAC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vector</a:t>
            </a:r>
          </a:p>
        </p:txBody>
      </p:sp>
      <p:cxnSp>
        <p:nvCxnSpPr>
          <p:cNvPr id="9232" name="AutoShape 16"/>
          <p:cNvCxnSpPr>
            <a:cxnSpLocks noChangeShapeType="1"/>
            <a:stCxn id="9231" idx="2"/>
            <a:endCxn id="9230" idx="3"/>
          </p:cNvCxnSpPr>
          <p:nvPr/>
        </p:nvCxnSpPr>
        <p:spPr bwMode="auto">
          <a:xfrm rot="5400000">
            <a:off x="3530608" y="3323437"/>
            <a:ext cx="367823" cy="439252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</p:cxnSp>
      <p:sp>
        <p:nvSpPr>
          <p:cNvPr id="9233" name="Line 17"/>
          <p:cNvSpPr>
            <a:spLocks noChangeShapeType="1"/>
          </p:cNvSpPr>
          <p:nvPr/>
        </p:nvSpPr>
        <p:spPr bwMode="auto">
          <a:xfrm>
            <a:off x="6630829" y="2651760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9234" name="Rectangle 18"/>
          <p:cNvSpPr>
            <a:spLocks noChangeArrowheads="1"/>
          </p:cNvSpPr>
          <p:nvPr/>
        </p:nvSpPr>
        <p:spPr bwMode="auto">
          <a:xfrm>
            <a:off x="6129338" y="2318862"/>
            <a:ext cx="1006879" cy="341632"/>
          </a:xfrm>
          <a:prstGeom prst="rect">
            <a:avLst/>
          </a:prstGeom>
          <a:solidFill>
            <a:srgbClr val="5B87F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processor</a:t>
            </a:r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>
            <a:off x="8315325" y="2654618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9236" name="Rectangle 20"/>
          <p:cNvSpPr>
            <a:spLocks noChangeArrowheads="1"/>
          </p:cNvSpPr>
          <p:nvPr/>
        </p:nvSpPr>
        <p:spPr bwMode="auto">
          <a:xfrm>
            <a:off x="7813835" y="2321719"/>
            <a:ext cx="1006879" cy="341632"/>
          </a:xfrm>
          <a:prstGeom prst="rect">
            <a:avLst/>
          </a:prstGeom>
          <a:solidFill>
            <a:srgbClr val="5B87F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processor</a:t>
            </a:r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6325077" y="2811780"/>
            <a:ext cx="2331720" cy="68580"/>
          </a:xfrm>
          <a:prstGeom prst="rect">
            <a:avLst/>
          </a:prstGeom>
          <a:solidFill>
            <a:srgbClr val="FFEA1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9238" name="Rectangle 22"/>
          <p:cNvSpPr>
            <a:spLocks noChangeArrowheads="1"/>
          </p:cNvSpPr>
          <p:nvPr/>
        </p:nvSpPr>
        <p:spPr bwMode="auto">
          <a:xfrm>
            <a:off x="6199347" y="3063240"/>
            <a:ext cx="2594610" cy="341632"/>
          </a:xfrm>
          <a:prstGeom prst="rect">
            <a:avLst/>
          </a:prstGeom>
          <a:solidFill>
            <a:srgbClr val="B2B45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memory</a:t>
            </a:r>
          </a:p>
        </p:txBody>
      </p:sp>
      <p:sp>
        <p:nvSpPr>
          <p:cNvPr id="9239" name="Rectangle 23"/>
          <p:cNvSpPr>
            <a:spLocks noChangeArrowheads="1"/>
          </p:cNvSpPr>
          <p:nvPr/>
        </p:nvSpPr>
        <p:spPr bwMode="auto">
          <a:xfrm>
            <a:off x="5566410" y="2670334"/>
            <a:ext cx="48442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bus</a:t>
            </a:r>
          </a:p>
        </p:txBody>
      </p:sp>
      <p:cxnSp>
        <p:nvCxnSpPr>
          <p:cNvPr id="9240" name="AutoShape 24"/>
          <p:cNvCxnSpPr>
            <a:cxnSpLocks noChangeShapeType="1"/>
            <a:stCxn id="9239" idx="3"/>
            <a:endCxn id="9237" idx="1"/>
          </p:cNvCxnSpPr>
          <p:nvPr/>
        </p:nvCxnSpPr>
        <p:spPr bwMode="auto">
          <a:xfrm>
            <a:off x="6050838" y="2841150"/>
            <a:ext cx="274239" cy="492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41" name="Line 25"/>
          <p:cNvSpPr>
            <a:spLocks noChangeShapeType="1"/>
          </p:cNvSpPr>
          <p:nvPr/>
        </p:nvSpPr>
        <p:spPr bwMode="auto">
          <a:xfrm>
            <a:off x="6635115" y="4444842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9242" name="Rectangle 26"/>
          <p:cNvSpPr>
            <a:spLocks noChangeArrowheads="1"/>
          </p:cNvSpPr>
          <p:nvPr/>
        </p:nvSpPr>
        <p:spPr bwMode="auto">
          <a:xfrm>
            <a:off x="6133625" y="4111942"/>
            <a:ext cx="1006879" cy="341632"/>
          </a:xfrm>
          <a:prstGeom prst="rect">
            <a:avLst/>
          </a:prstGeom>
          <a:solidFill>
            <a:srgbClr val="5B87F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processor</a:t>
            </a:r>
          </a:p>
        </p:txBody>
      </p:sp>
      <p:sp>
        <p:nvSpPr>
          <p:cNvPr id="9243" name="Line 27"/>
          <p:cNvSpPr>
            <a:spLocks noChangeShapeType="1"/>
          </p:cNvSpPr>
          <p:nvPr/>
        </p:nvSpPr>
        <p:spPr bwMode="auto">
          <a:xfrm>
            <a:off x="8319612" y="4447699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9244" name="Rectangle 28"/>
          <p:cNvSpPr>
            <a:spLocks noChangeArrowheads="1"/>
          </p:cNvSpPr>
          <p:nvPr/>
        </p:nvSpPr>
        <p:spPr bwMode="auto">
          <a:xfrm>
            <a:off x="7818121" y="4114800"/>
            <a:ext cx="1006879" cy="341632"/>
          </a:xfrm>
          <a:prstGeom prst="rect">
            <a:avLst/>
          </a:prstGeom>
          <a:solidFill>
            <a:srgbClr val="5B87F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processor</a:t>
            </a:r>
          </a:p>
        </p:txBody>
      </p:sp>
      <p:sp>
        <p:nvSpPr>
          <p:cNvPr id="9245" name="Rectangle 29"/>
          <p:cNvSpPr>
            <a:spLocks noChangeArrowheads="1"/>
          </p:cNvSpPr>
          <p:nvPr/>
        </p:nvSpPr>
        <p:spPr bwMode="auto">
          <a:xfrm>
            <a:off x="6329363" y="4574858"/>
            <a:ext cx="2331720" cy="264319"/>
          </a:xfrm>
          <a:prstGeom prst="rect">
            <a:avLst/>
          </a:prstGeom>
          <a:solidFill>
            <a:srgbClr val="FFEA1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9246" name="Rectangle 30"/>
          <p:cNvSpPr>
            <a:spLocks noChangeArrowheads="1"/>
          </p:cNvSpPr>
          <p:nvPr/>
        </p:nvSpPr>
        <p:spPr bwMode="auto">
          <a:xfrm>
            <a:off x="6203633" y="4983480"/>
            <a:ext cx="2594610" cy="341632"/>
          </a:xfrm>
          <a:prstGeom prst="rect">
            <a:avLst/>
          </a:prstGeom>
          <a:solidFill>
            <a:srgbClr val="B2B45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memory</a:t>
            </a:r>
          </a:p>
        </p:txBody>
      </p:sp>
      <p:sp>
        <p:nvSpPr>
          <p:cNvPr id="9247" name="Rectangle 31"/>
          <p:cNvSpPr>
            <a:spLocks noChangeArrowheads="1"/>
          </p:cNvSpPr>
          <p:nvPr/>
        </p:nvSpPr>
        <p:spPr bwMode="auto">
          <a:xfrm>
            <a:off x="7040880" y="4521994"/>
            <a:ext cx="886974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network</a:t>
            </a:r>
          </a:p>
        </p:txBody>
      </p:sp>
      <p:sp>
        <p:nvSpPr>
          <p:cNvPr id="9248" name="Rectangle 32"/>
          <p:cNvSpPr>
            <a:spLocks noChangeArrowheads="1"/>
          </p:cNvSpPr>
          <p:nvPr/>
        </p:nvSpPr>
        <p:spPr bwMode="auto">
          <a:xfrm>
            <a:off x="7302342" y="2263140"/>
            <a:ext cx="332142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b="1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…</a:t>
            </a: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9249" name="Rectangle 33"/>
          <p:cNvSpPr>
            <a:spLocks noChangeArrowheads="1"/>
          </p:cNvSpPr>
          <p:nvPr/>
        </p:nvSpPr>
        <p:spPr bwMode="auto">
          <a:xfrm>
            <a:off x="7302342" y="4041934"/>
            <a:ext cx="332142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b="1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…</a:t>
            </a: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9250" name="Rectangle 34"/>
          <p:cNvSpPr>
            <a:spLocks noChangeArrowheads="1"/>
          </p:cNvSpPr>
          <p:nvPr/>
        </p:nvSpPr>
        <p:spPr bwMode="auto">
          <a:xfrm>
            <a:off x="7302342" y="4649152"/>
            <a:ext cx="332142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b="1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…</a:t>
            </a: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9251" name="Line 36"/>
          <p:cNvSpPr>
            <a:spLocks noChangeShapeType="1"/>
          </p:cNvSpPr>
          <p:nvPr/>
        </p:nvSpPr>
        <p:spPr bwMode="auto">
          <a:xfrm>
            <a:off x="2764632" y="4996338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9252" name="Rectangle 37"/>
          <p:cNvSpPr>
            <a:spLocks noChangeArrowheads="1"/>
          </p:cNvSpPr>
          <p:nvPr/>
        </p:nvSpPr>
        <p:spPr bwMode="auto">
          <a:xfrm>
            <a:off x="2263141" y="4663440"/>
            <a:ext cx="1006879" cy="341632"/>
          </a:xfrm>
          <a:prstGeom prst="rect">
            <a:avLst/>
          </a:prstGeom>
          <a:solidFill>
            <a:srgbClr val="5B87F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processor</a:t>
            </a:r>
          </a:p>
        </p:txBody>
      </p:sp>
      <p:sp>
        <p:nvSpPr>
          <p:cNvPr id="9253" name="Rectangle 38"/>
          <p:cNvSpPr>
            <a:spLocks noChangeArrowheads="1"/>
          </p:cNvSpPr>
          <p:nvPr/>
        </p:nvSpPr>
        <p:spPr bwMode="auto">
          <a:xfrm>
            <a:off x="2333149" y="5202078"/>
            <a:ext cx="897425" cy="341632"/>
          </a:xfrm>
          <a:prstGeom prst="rect">
            <a:avLst/>
          </a:prstGeom>
          <a:solidFill>
            <a:srgbClr val="B2B45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memory</a:t>
            </a:r>
          </a:p>
        </p:txBody>
      </p:sp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3840480" y="4676298"/>
            <a:ext cx="205740" cy="411480"/>
            <a:chOff x="1824" y="3216"/>
            <a:chExt cx="144" cy="288"/>
          </a:xfrm>
        </p:grpSpPr>
        <p:sp>
          <p:nvSpPr>
            <p:cNvPr id="9278" name="Rectangle 40"/>
            <p:cNvSpPr>
              <a:spLocks noChangeArrowheads="1"/>
            </p:cNvSpPr>
            <p:nvPr/>
          </p:nvSpPr>
          <p:spPr bwMode="auto">
            <a:xfrm>
              <a:off x="1824" y="3216"/>
              <a:ext cx="144" cy="144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9279" name="Rectangle 41"/>
            <p:cNvSpPr>
              <a:spLocks noChangeArrowheads="1"/>
            </p:cNvSpPr>
            <p:nvPr/>
          </p:nvSpPr>
          <p:spPr bwMode="auto">
            <a:xfrm>
              <a:off x="1824" y="3360"/>
              <a:ext cx="144" cy="144"/>
            </a:xfrm>
            <a:prstGeom prst="rect">
              <a:avLst/>
            </a:prstGeom>
            <a:solidFill>
              <a:srgbClr val="B2B45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4114800" y="4676298"/>
            <a:ext cx="205740" cy="411480"/>
            <a:chOff x="1824" y="3216"/>
            <a:chExt cx="144" cy="288"/>
          </a:xfrm>
        </p:grpSpPr>
        <p:sp>
          <p:nvSpPr>
            <p:cNvPr id="9276" name="Rectangle 43"/>
            <p:cNvSpPr>
              <a:spLocks noChangeArrowheads="1"/>
            </p:cNvSpPr>
            <p:nvPr/>
          </p:nvSpPr>
          <p:spPr bwMode="auto">
            <a:xfrm>
              <a:off x="1824" y="3216"/>
              <a:ext cx="144" cy="144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9277" name="Rectangle 44"/>
            <p:cNvSpPr>
              <a:spLocks noChangeArrowheads="1"/>
            </p:cNvSpPr>
            <p:nvPr/>
          </p:nvSpPr>
          <p:spPr bwMode="auto">
            <a:xfrm>
              <a:off x="1824" y="3360"/>
              <a:ext cx="144" cy="144"/>
            </a:xfrm>
            <a:prstGeom prst="rect">
              <a:avLst/>
            </a:prstGeom>
            <a:solidFill>
              <a:srgbClr val="B2B45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4389120" y="4676298"/>
            <a:ext cx="205740" cy="411480"/>
            <a:chOff x="1824" y="3216"/>
            <a:chExt cx="144" cy="288"/>
          </a:xfrm>
        </p:grpSpPr>
        <p:sp>
          <p:nvSpPr>
            <p:cNvPr id="9274" name="Rectangle 46"/>
            <p:cNvSpPr>
              <a:spLocks noChangeArrowheads="1"/>
            </p:cNvSpPr>
            <p:nvPr/>
          </p:nvSpPr>
          <p:spPr bwMode="auto">
            <a:xfrm>
              <a:off x="1824" y="3216"/>
              <a:ext cx="144" cy="144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9275" name="Rectangle 47"/>
            <p:cNvSpPr>
              <a:spLocks noChangeArrowheads="1"/>
            </p:cNvSpPr>
            <p:nvPr/>
          </p:nvSpPr>
          <p:spPr bwMode="auto">
            <a:xfrm>
              <a:off x="1824" y="3360"/>
              <a:ext cx="144" cy="144"/>
            </a:xfrm>
            <a:prstGeom prst="rect">
              <a:avLst/>
            </a:prstGeom>
            <a:solidFill>
              <a:srgbClr val="B2B45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4663440" y="4676298"/>
            <a:ext cx="205740" cy="411480"/>
            <a:chOff x="1824" y="3216"/>
            <a:chExt cx="144" cy="288"/>
          </a:xfrm>
        </p:grpSpPr>
        <p:sp>
          <p:nvSpPr>
            <p:cNvPr id="9272" name="Rectangle 49"/>
            <p:cNvSpPr>
              <a:spLocks noChangeArrowheads="1"/>
            </p:cNvSpPr>
            <p:nvPr/>
          </p:nvSpPr>
          <p:spPr bwMode="auto">
            <a:xfrm>
              <a:off x="1824" y="3216"/>
              <a:ext cx="144" cy="144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9273" name="Rectangle 50"/>
            <p:cNvSpPr>
              <a:spLocks noChangeArrowheads="1"/>
            </p:cNvSpPr>
            <p:nvPr/>
          </p:nvSpPr>
          <p:spPr bwMode="auto">
            <a:xfrm>
              <a:off x="1824" y="3360"/>
              <a:ext cx="144" cy="144"/>
            </a:xfrm>
            <a:prstGeom prst="rect">
              <a:avLst/>
            </a:prstGeom>
            <a:solidFill>
              <a:srgbClr val="B2B45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3840480" y="5253513"/>
            <a:ext cx="205740" cy="411480"/>
            <a:chOff x="1824" y="3216"/>
            <a:chExt cx="144" cy="288"/>
          </a:xfrm>
        </p:grpSpPr>
        <p:sp>
          <p:nvSpPr>
            <p:cNvPr id="9270" name="Rectangle 52"/>
            <p:cNvSpPr>
              <a:spLocks noChangeArrowheads="1"/>
            </p:cNvSpPr>
            <p:nvPr/>
          </p:nvSpPr>
          <p:spPr bwMode="auto">
            <a:xfrm>
              <a:off x="1824" y="3216"/>
              <a:ext cx="144" cy="144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9271" name="Rectangle 53"/>
            <p:cNvSpPr>
              <a:spLocks noChangeArrowheads="1"/>
            </p:cNvSpPr>
            <p:nvPr/>
          </p:nvSpPr>
          <p:spPr bwMode="auto">
            <a:xfrm>
              <a:off x="1824" y="3360"/>
              <a:ext cx="144" cy="144"/>
            </a:xfrm>
            <a:prstGeom prst="rect">
              <a:avLst/>
            </a:prstGeom>
            <a:solidFill>
              <a:srgbClr val="B2B45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grpSp>
        <p:nvGrpSpPr>
          <p:cNvPr id="7" name="Group 54"/>
          <p:cNvGrpSpPr>
            <a:grpSpLocks/>
          </p:cNvGrpSpPr>
          <p:nvPr/>
        </p:nvGrpSpPr>
        <p:grpSpPr bwMode="auto">
          <a:xfrm>
            <a:off x="4114800" y="5253513"/>
            <a:ext cx="205740" cy="411480"/>
            <a:chOff x="1824" y="3216"/>
            <a:chExt cx="144" cy="288"/>
          </a:xfrm>
        </p:grpSpPr>
        <p:sp>
          <p:nvSpPr>
            <p:cNvPr id="9268" name="Rectangle 55"/>
            <p:cNvSpPr>
              <a:spLocks noChangeArrowheads="1"/>
            </p:cNvSpPr>
            <p:nvPr/>
          </p:nvSpPr>
          <p:spPr bwMode="auto">
            <a:xfrm>
              <a:off x="1824" y="3216"/>
              <a:ext cx="144" cy="144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9269" name="Rectangle 56"/>
            <p:cNvSpPr>
              <a:spLocks noChangeArrowheads="1"/>
            </p:cNvSpPr>
            <p:nvPr/>
          </p:nvSpPr>
          <p:spPr bwMode="auto">
            <a:xfrm>
              <a:off x="1824" y="3360"/>
              <a:ext cx="144" cy="144"/>
            </a:xfrm>
            <a:prstGeom prst="rect">
              <a:avLst/>
            </a:prstGeom>
            <a:solidFill>
              <a:srgbClr val="B2B45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grpSp>
        <p:nvGrpSpPr>
          <p:cNvPr id="8" name="Group 57"/>
          <p:cNvGrpSpPr>
            <a:grpSpLocks/>
          </p:cNvGrpSpPr>
          <p:nvPr/>
        </p:nvGrpSpPr>
        <p:grpSpPr bwMode="auto">
          <a:xfrm>
            <a:off x="4389120" y="5253513"/>
            <a:ext cx="205740" cy="411480"/>
            <a:chOff x="1824" y="3216"/>
            <a:chExt cx="144" cy="288"/>
          </a:xfrm>
        </p:grpSpPr>
        <p:sp>
          <p:nvSpPr>
            <p:cNvPr id="9266" name="Rectangle 58"/>
            <p:cNvSpPr>
              <a:spLocks noChangeArrowheads="1"/>
            </p:cNvSpPr>
            <p:nvPr/>
          </p:nvSpPr>
          <p:spPr bwMode="auto">
            <a:xfrm>
              <a:off x="1824" y="3216"/>
              <a:ext cx="144" cy="144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9267" name="Rectangle 59"/>
            <p:cNvSpPr>
              <a:spLocks noChangeArrowheads="1"/>
            </p:cNvSpPr>
            <p:nvPr/>
          </p:nvSpPr>
          <p:spPr bwMode="auto">
            <a:xfrm>
              <a:off x="1824" y="3360"/>
              <a:ext cx="144" cy="144"/>
            </a:xfrm>
            <a:prstGeom prst="rect">
              <a:avLst/>
            </a:prstGeom>
            <a:solidFill>
              <a:srgbClr val="B2B45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grpSp>
        <p:nvGrpSpPr>
          <p:cNvPr id="9" name="Group 60"/>
          <p:cNvGrpSpPr>
            <a:grpSpLocks/>
          </p:cNvGrpSpPr>
          <p:nvPr/>
        </p:nvGrpSpPr>
        <p:grpSpPr bwMode="auto">
          <a:xfrm>
            <a:off x="4663440" y="5253513"/>
            <a:ext cx="205740" cy="411480"/>
            <a:chOff x="1824" y="3216"/>
            <a:chExt cx="144" cy="288"/>
          </a:xfrm>
        </p:grpSpPr>
        <p:sp>
          <p:nvSpPr>
            <p:cNvPr id="9264" name="Rectangle 61"/>
            <p:cNvSpPr>
              <a:spLocks noChangeArrowheads="1"/>
            </p:cNvSpPr>
            <p:nvPr/>
          </p:nvSpPr>
          <p:spPr bwMode="auto">
            <a:xfrm>
              <a:off x="1824" y="3216"/>
              <a:ext cx="144" cy="144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9265" name="Rectangle 62"/>
            <p:cNvSpPr>
              <a:spLocks noChangeArrowheads="1"/>
            </p:cNvSpPr>
            <p:nvPr/>
          </p:nvSpPr>
          <p:spPr bwMode="auto">
            <a:xfrm>
              <a:off x="1824" y="3360"/>
              <a:ext cx="144" cy="144"/>
            </a:xfrm>
            <a:prstGeom prst="rect">
              <a:avLst/>
            </a:prstGeom>
            <a:solidFill>
              <a:srgbClr val="B2B45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9262" name="Rectangle 63"/>
          <p:cNvSpPr>
            <a:spLocks noChangeArrowheads="1"/>
          </p:cNvSpPr>
          <p:nvPr/>
        </p:nvSpPr>
        <p:spPr bwMode="auto">
          <a:xfrm>
            <a:off x="4163377" y="4936331"/>
            <a:ext cx="332142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b="1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…</a:t>
            </a: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9263" name="Line 64"/>
          <p:cNvSpPr>
            <a:spLocks noChangeShapeType="1"/>
          </p:cNvSpPr>
          <p:nvPr/>
        </p:nvSpPr>
        <p:spPr bwMode="auto">
          <a:xfrm>
            <a:off x="3703320" y="4813458"/>
            <a:ext cx="0" cy="5486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6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69480" y="5732145"/>
            <a:ext cx="1920240" cy="440055"/>
          </a:xfrm>
        </p:spPr>
        <p:txBody>
          <a:bodyPr/>
          <a:lstStyle/>
          <a:p>
            <a:pPr defTabSz="411480" hangingPunct="1">
              <a:defRPr/>
            </a:pPr>
            <a:fld id="{F2F21A90-E327-C84D-81B5-071D4C5C9FC6}" type="slidenum">
              <a:rPr lang="en-US" kern="1200"/>
              <a:pPr defTabSz="411480" hangingPunct="1">
                <a:defRPr/>
              </a:pPr>
              <a:t>41</a:t>
            </a:fld>
            <a:endParaRPr lang="en-US" kern="12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 flipH="1">
            <a:off x="4046220" y="3167539"/>
            <a:ext cx="205740" cy="617220"/>
            <a:chOff x="672" y="1872"/>
            <a:chExt cx="144" cy="432"/>
          </a:xfrm>
        </p:grpSpPr>
        <p:sp>
          <p:nvSpPr>
            <p:cNvPr id="10325" name="Line 3"/>
            <p:cNvSpPr>
              <a:spLocks noChangeShapeType="1"/>
            </p:cNvSpPr>
            <p:nvPr/>
          </p:nvSpPr>
          <p:spPr bwMode="auto">
            <a:xfrm>
              <a:off x="672" y="1872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0326" name="Line 4"/>
            <p:cNvSpPr>
              <a:spLocks noChangeShapeType="1"/>
            </p:cNvSpPr>
            <p:nvPr/>
          </p:nvSpPr>
          <p:spPr bwMode="auto">
            <a:xfrm flipH="1">
              <a:off x="672" y="2112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2674620" y="3167539"/>
            <a:ext cx="205740" cy="617220"/>
            <a:chOff x="672" y="1872"/>
            <a:chExt cx="144" cy="432"/>
          </a:xfrm>
        </p:grpSpPr>
        <p:sp>
          <p:nvSpPr>
            <p:cNvPr id="10323" name="Line 6"/>
            <p:cNvSpPr>
              <a:spLocks noChangeShapeType="1"/>
            </p:cNvSpPr>
            <p:nvPr/>
          </p:nvSpPr>
          <p:spPr bwMode="auto">
            <a:xfrm>
              <a:off x="672" y="1872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0324" name="Line 7"/>
            <p:cNvSpPr>
              <a:spLocks noChangeShapeType="1"/>
            </p:cNvSpPr>
            <p:nvPr/>
          </p:nvSpPr>
          <p:spPr bwMode="auto">
            <a:xfrm flipH="1">
              <a:off x="672" y="2112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10243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Parallel Architecture Types (2)</a:t>
            </a:r>
          </a:p>
        </p:txBody>
      </p:sp>
      <p:sp>
        <p:nvSpPr>
          <p:cNvPr id="10244" name="Rectangle 9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160">
                <a:ea typeface="ＭＳ Ｐゴシック" charset="-128"/>
                <a:cs typeface="ＭＳ Ｐゴシック" charset="-128"/>
              </a:rPr>
              <a:t>Distributed Memory</a:t>
            </a:r>
            <a:br>
              <a:rPr lang="en-US" sz="2160">
                <a:ea typeface="ＭＳ Ｐゴシック" charset="-128"/>
                <a:cs typeface="ＭＳ Ｐゴシック" charset="-128"/>
              </a:rPr>
            </a:br>
            <a:r>
              <a:rPr lang="en-US" sz="2160">
                <a:ea typeface="ＭＳ Ｐゴシック" charset="-128"/>
                <a:cs typeface="ＭＳ Ｐゴシック" charset="-128"/>
              </a:rPr>
              <a:t>Multiprocessor</a:t>
            </a:r>
          </a:p>
          <a:p>
            <a:pPr lvl="1"/>
            <a:r>
              <a:rPr lang="en-US" sz="1980"/>
              <a:t>Message passing</a:t>
            </a:r>
            <a:br>
              <a:rPr lang="en-US" sz="1980"/>
            </a:br>
            <a:r>
              <a:rPr lang="en-US" sz="1980"/>
              <a:t>between nodes</a:t>
            </a:r>
          </a:p>
          <a:p>
            <a:pPr lvl="1"/>
            <a:endParaRPr lang="en-US" sz="1980"/>
          </a:p>
          <a:p>
            <a:pPr lvl="1"/>
            <a:endParaRPr lang="en-US" sz="1980"/>
          </a:p>
          <a:p>
            <a:pPr lvl="1"/>
            <a:endParaRPr lang="en-US" sz="1980"/>
          </a:p>
          <a:p>
            <a:pPr lvl="1"/>
            <a:endParaRPr lang="en-US" sz="1980"/>
          </a:p>
          <a:p>
            <a:pPr lvl="1"/>
            <a:endParaRPr lang="en-US" sz="1980"/>
          </a:p>
          <a:p>
            <a:pPr lvl="1"/>
            <a:endParaRPr lang="en-US" sz="1980"/>
          </a:p>
          <a:p>
            <a:pPr lvl="1"/>
            <a:endParaRPr lang="en-US" sz="1980"/>
          </a:p>
          <a:p>
            <a:pPr lvl="1"/>
            <a:r>
              <a:rPr lang="en-US" sz="1980"/>
              <a:t>Massively Parallel Processor (MPP)</a:t>
            </a:r>
          </a:p>
          <a:p>
            <a:pPr lvl="2"/>
            <a:r>
              <a:rPr lang="en-US"/>
              <a:t>Many, many processors</a:t>
            </a:r>
          </a:p>
        </p:txBody>
      </p:sp>
      <p:sp>
        <p:nvSpPr>
          <p:cNvPr id="10245" name="Rectangle 10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160">
                <a:ea typeface="ＭＳ Ｐゴシック" charset="-128"/>
                <a:cs typeface="ＭＳ Ｐゴシック" charset="-128"/>
              </a:rPr>
              <a:t>Cluster of SMPs</a:t>
            </a:r>
          </a:p>
          <a:p>
            <a:pPr lvl="1"/>
            <a:r>
              <a:rPr lang="en-US" sz="1980"/>
              <a:t>Shared memory addressing within SMP node</a:t>
            </a:r>
          </a:p>
          <a:p>
            <a:pPr lvl="1"/>
            <a:r>
              <a:rPr lang="en-US" sz="1980"/>
              <a:t>Message passing between SMP nodes</a:t>
            </a:r>
          </a:p>
          <a:p>
            <a:pPr lvl="1"/>
            <a:endParaRPr lang="en-US" sz="1980"/>
          </a:p>
          <a:p>
            <a:pPr lvl="1"/>
            <a:endParaRPr lang="en-US" sz="1980"/>
          </a:p>
          <a:p>
            <a:pPr lvl="1"/>
            <a:endParaRPr lang="en-US" sz="1980"/>
          </a:p>
          <a:p>
            <a:pPr lvl="1"/>
            <a:endParaRPr lang="en-US" sz="1980"/>
          </a:p>
          <a:p>
            <a:pPr lvl="1"/>
            <a:endParaRPr lang="en-US" sz="1980"/>
          </a:p>
          <a:p>
            <a:pPr lvl="1"/>
            <a:endParaRPr lang="en-US" sz="1980"/>
          </a:p>
          <a:p>
            <a:pPr lvl="1"/>
            <a:endParaRPr lang="en-US" sz="1980"/>
          </a:p>
          <a:p>
            <a:pPr lvl="1"/>
            <a:r>
              <a:rPr lang="en-US" sz="1980"/>
              <a:t>Can also be regarded as MPP if processor number is large</a:t>
            </a:r>
          </a:p>
        </p:txBody>
      </p:sp>
      <p:sp>
        <p:nvSpPr>
          <p:cNvPr id="10246" name="Line 11"/>
          <p:cNvSpPr>
            <a:spLocks noChangeShapeType="1"/>
          </p:cNvSpPr>
          <p:nvPr/>
        </p:nvSpPr>
        <p:spPr bwMode="auto">
          <a:xfrm rot="10800000" flipV="1">
            <a:off x="2558892" y="2628900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47" name="Rectangle 12"/>
          <p:cNvSpPr>
            <a:spLocks noChangeArrowheads="1"/>
          </p:cNvSpPr>
          <p:nvPr/>
        </p:nvSpPr>
        <p:spPr bwMode="auto">
          <a:xfrm rot="10800000" flipV="1">
            <a:off x="2075455" y="2813844"/>
            <a:ext cx="1006879" cy="341632"/>
          </a:xfrm>
          <a:prstGeom prst="rect">
            <a:avLst/>
          </a:prstGeom>
          <a:solidFill>
            <a:srgbClr val="5B87F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processor</a:t>
            </a:r>
          </a:p>
        </p:txBody>
      </p:sp>
      <p:sp>
        <p:nvSpPr>
          <p:cNvPr id="10248" name="Rectangle 13"/>
          <p:cNvSpPr>
            <a:spLocks noChangeArrowheads="1"/>
          </p:cNvSpPr>
          <p:nvPr/>
        </p:nvSpPr>
        <p:spPr bwMode="auto">
          <a:xfrm rot="10800000" flipV="1">
            <a:off x="2137326" y="2275205"/>
            <a:ext cx="897425" cy="341632"/>
          </a:xfrm>
          <a:prstGeom prst="rect">
            <a:avLst/>
          </a:prstGeom>
          <a:solidFill>
            <a:srgbClr val="B2B45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memory</a:t>
            </a:r>
          </a:p>
        </p:txBody>
      </p:sp>
      <p:sp>
        <p:nvSpPr>
          <p:cNvPr id="10249" name="Line 14"/>
          <p:cNvSpPr>
            <a:spLocks noChangeShapeType="1"/>
          </p:cNvSpPr>
          <p:nvPr/>
        </p:nvSpPr>
        <p:spPr bwMode="auto">
          <a:xfrm rot="10800000" flipV="1">
            <a:off x="4321969" y="2628900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50" name="Rectangle 15"/>
          <p:cNvSpPr>
            <a:spLocks noChangeArrowheads="1"/>
          </p:cNvSpPr>
          <p:nvPr/>
        </p:nvSpPr>
        <p:spPr bwMode="auto">
          <a:xfrm rot="10800000" flipV="1">
            <a:off x="3841390" y="2813844"/>
            <a:ext cx="1006879" cy="341632"/>
          </a:xfrm>
          <a:prstGeom prst="rect">
            <a:avLst/>
          </a:prstGeom>
          <a:solidFill>
            <a:srgbClr val="5B87F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processor</a:t>
            </a:r>
          </a:p>
        </p:txBody>
      </p:sp>
      <p:sp>
        <p:nvSpPr>
          <p:cNvPr id="10251" name="Rectangle 16"/>
          <p:cNvSpPr>
            <a:spLocks noChangeArrowheads="1"/>
          </p:cNvSpPr>
          <p:nvPr/>
        </p:nvSpPr>
        <p:spPr bwMode="auto">
          <a:xfrm rot="10800000" flipV="1">
            <a:off x="3908976" y="2275205"/>
            <a:ext cx="897425" cy="341632"/>
          </a:xfrm>
          <a:prstGeom prst="rect">
            <a:avLst/>
          </a:prstGeom>
          <a:solidFill>
            <a:srgbClr val="B2B45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memory</a:t>
            </a:r>
          </a:p>
        </p:txBody>
      </p:sp>
      <p:sp>
        <p:nvSpPr>
          <p:cNvPr id="10252" name="Line 17"/>
          <p:cNvSpPr>
            <a:spLocks noChangeShapeType="1"/>
          </p:cNvSpPr>
          <p:nvPr/>
        </p:nvSpPr>
        <p:spPr bwMode="auto">
          <a:xfrm>
            <a:off x="2558892" y="4104799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53" name="Rectangle 18"/>
          <p:cNvSpPr>
            <a:spLocks noChangeArrowheads="1"/>
          </p:cNvSpPr>
          <p:nvPr/>
        </p:nvSpPr>
        <p:spPr bwMode="auto">
          <a:xfrm>
            <a:off x="2057401" y="3771900"/>
            <a:ext cx="1006879" cy="341632"/>
          </a:xfrm>
          <a:prstGeom prst="rect">
            <a:avLst/>
          </a:prstGeom>
          <a:solidFill>
            <a:srgbClr val="5B87F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processor</a:t>
            </a:r>
          </a:p>
        </p:txBody>
      </p:sp>
      <p:sp>
        <p:nvSpPr>
          <p:cNvPr id="10254" name="Rectangle 19"/>
          <p:cNvSpPr>
            <a:spLocks noChangeArrowheads="1"/>
          </p:cNvSpPr>
          <p:nvPr/>
        </p:nvSpPr>
        <p:spPr bwMode="auto">
          <a:xfrm>
            <a:off x="2127409" y="4310539"/>
            <a:ext cx="897425" cy="341632"/>
          </a:xfrm>
          <a:prstGeom prst="rect">
            <a:avLst/>
          </a:prstGeom>
          <a:solidFill>
            <a:srgbClr val="B2B45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memory</a:t>
            </a:r>
          </a:p>
        </p:txBody>
      </p:sp>
      <p:sp>
        <p:nvSpPr>
          <p:cNvPr id="10255" name="Line 20"/>
          <p:cNvSpPr>
            <a:spLocks noChangeShapeType="1"/>
          </p:cNvSpPr>
          <p:nvPr/>
        </p:nvSpPr>
        <p:spPr bwMode="auto">
          <a:xfrm>
            <a:off x="4321969" y="4104799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56" name="Rectangle 21"/>
          <p:cNvSpPr>
            <a:spLocks noChangeArrowheads="1"/>
          </p:cNvSpPr>
          <p:nvPr/>
        </p:nvSpPr>
        <p:spPr bwMode="auto">
          <a:xfrm>
            <a:off x="3820478" y="3771900"/>
            <a:ext cx="1006879" cy="341632"/>
          </a:xfrm>
          <a:prstGeom prst="rect">
            <a:avLst/>
          </a:prstGeom>
          <a:solidFill>
            <a:srgbClr val="5B87F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processor</a:t>
            </a:r>
          </a:p>
        </p:txBody>
      </p:sp>
      <p:sp>
        <p:nvSpPr>
          <p:cNvPr id="10257" name="Rectangle 22"/>
          <p:cNvSpPr>
            <a:spLocks noChangeArrowheads="1"/>
          </p:cNvSpPr>
          <p:nvPr/>
        </p:nvSpPr>
        <p:spPr bwMode="auto">
          <a:xfrm>
            <a:off x="3890487" y="4310539"/>
            <a:ext cx="897425" cy="341632"/>
          </a:xfrm>
          <a:prstGeom prst="rect">
            <a:avLst/>
          </a:prstGeom>
          <a:solidFill>
            <a:srgbClr val="B2B45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memory</a:t>
            </a:r>
          </a:p>
        </p:txBody>
      </p:sp>
      <p:sp>
        <p:nvSpPr>
          <p:cNvPr id="10258" name="Rectangle 23"/>
          <p:cNvSpPr>
            <a:spLocks noChangeArrowheads="1"/>
          </p:cNvSpPr>
          <p:nvPr/>
        </p:nvSpPr>
        <p:spPr bwMode="auto">
          <a:xfrm>
            <a:off x="2057400" y="3304699"/>
            <a:ext cx="2811780" cy="342900"/>
          </a:xfrm>
          <a:prstGeom prst="rect">
            <a:avLst/>
          </a:prstGeom>
          <a:solidFill>
            <a:srgbClr val="FFEA1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59" name="Rectangle 24"/>
          <p:cNvSpPr>
            <a:spLocks noChangeArrowheads="1"/>
          </p:cNvSpPr>
          <p:nvPr/>
        </p:nvSpPr>
        <p:spPr bwMode="auto">
          <a:xfrm>
            <a:off x="2263140" y="3290412"/>
            <a:ext cx="2266261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interconnection network</a:t>
            </a:r>
          </a:p>
        </p:txBody>
      </p: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6839426" y="4046220"/>
            <a:ext cx="822960" cy="891540"/>
            <a:chOff x="3408" y="2688"/>
            <a:chExt cx="576" cy="624"/>
          </a:xfrm>
        </p:grpSpPr>
        <p:sp>
          <p:nvSpPr>
            <p:cNvPr id="10316" name="Line 26"/>
            <p:cNvSpPr>
              <a:spLocks noChangeShapeType="1"/>
            </p:cNvSpPr>
            <p:nvPr/>
          </p:nvSpPr>
          <p:spPr bwMode="auto">
            <a:xfrm>
              <a:off x="3888" y="29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0317" name="Line 27"/>
            <p:cNvSpPr>
              <a:spLocks noChangeShapeType="1"/>
            </p:cNvSpPr>
            <p:nvPr/>
          </p:nvSpPr>
          <p:spPr bwMode="auto">
            <a:xfrm>
              <a:off x="3504" y="29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0318" name="Rectangle 28"/>
            <p:cNvSpPr>
              <a:spLocks noChangeArrowheads="1"/>
            </p:cNvSpPr>
            <p:nvPr/>
          </p:nvSpPr>
          <p:spPr bwMode="auto">
            <a:xfrm>
              <a:off x="3408" y="2784"/>
              <a:ext cx="192" cy="192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0319" name="Rectangle 29"/>
            <p:cNvSpPr>
              <a:spLocks noChangeArrowheads="1"/>
            </p:cNvSpPr>
            <p:nvPr/>
          </p:nvSpPr>
          <p:spPr bwMode="auto">
            <a:xfrm>
              <a:off x="3792" y="2784"/>
              <a:ext cx="192" cy="192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0320" name="Rectangle 30"/>
            <p:cNvSpPr>
              <a:spLocks noChangeArrowheads="1"/>
            </p:cNvSpPr>
            <p:nvPr/>
          </p:nvSpPr>
          <p:spPr bwMode="auto">
            <a:xfrm>
              <a:off x="3566" y="2688"/>
              <a:ext cx="232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620" b="1" kern="1200">
                  <a:solidFill>
                    <a:prstClr val="black"/>
                  </a:solidFill>
                  <a:latin typeface="Calibri" charset="0"/>
                  <a:ea typeface="ＭＳ Ｐゴシック" charset="0"/>
                </a:rPr>
                <a:t>…</a:t>
              </a: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0321" name="Rectangle 31"/>
            <p:cNvSpPr>
              <a:spLocks noChangeArrowheads="1"/>
            </p:cNvSpPr>
            <p:nvPr/>
          </p:nvSpPr>
          <p:spPr bwMode="auto">
            <a:xfrm>
              <a:off x="3408" y="3120"/>
              <a:ext cx="576" cy="192"/>
            </a:xfrm>
            <a:prstGeom prst="rect">
              <a:avLst/>
            </a:prstGeom>
            <a:solidFill>
              <a:srgbClr val="B2B45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0322" name="Rectangle 32"/>
            <p:cNvSpPr>
              <a:spLocks noChangeArrowheads="1"/>
            </p:cNvSpPr>
            <p:nvPr/>
          </p:nvSpPr>
          <p:spPr bwMode="auto">
            <a:xfrm>
              <a:off x="3456" y="3024"/>
              <a:ext cx="480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8142446" y="4046220"/>
            <a:ext cx="822960" cy="891540"/>
            <a:chOff x="3408" y="2688"/>
            <a:chExt cx="576" cy="624"/>
          </a:xfrm>
        </p:grpSpPr>
        <p:sp>
          <p:nvSpPr>
            <p:cNvPr id="10309" name="Line 34"/>
            <p:cNvSpPr>
              <a:spLocks noChangeShapeType="1"/>
            </p:cNvSpPr>
            <p:nvPr/>
          </p:nvSpPr>
          <p:spPr bwMode="auto">
            <a:xfrm>
              <a:off x="3888" y="29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0310" name="Line 35"/>
            <p:cNvSpPr>
              <a:spLocks noChangeShapeType="1"/>
            </p:cNvSpPr>
            <p:nvPr/>
          </p:nvSpPr>
          <p:spPr bwMode="auto">
            <a:xfrm>
              <a:off x="3504" y="29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0311" name="Rectangle 36"/>
            <p:cNvSpPr>
              <a:spLocks noChangeArrowheads="1"/>
            </p:cNvSpPr>
            <p:nvPr/>
          </p:nvSpPr>
          <p:spPr bwMode="auto">
            <a:xfrm>
              <a:off x="3408" y="2784"/>
              <a:ext cx="192" cy="192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0312" name="Rectangle 37"/>
            <p:cNvSpPr>
              <a:spLocks noChangeArrowheads="1"/>
            </p:cNvSpPr>
            <p:nvPr/>
          </p:nvSpPr>
          <p:spPr bwMode="auto">
            <a:xfrm>
              <a:off x="3792" y="2784"/>
              <a:ext cx="192" cy="192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0313" name="Rectangle 38"/>
            <p:cNvSpPr>
              <a:spLocks noChangeArrowheads="1"/>
            </p:cNvSpPr>
            <p:nvPr/>
          </p:nvSpPr>
          <p:spPr bwMode="auto">
            <a:xfrm>
              <a:off x="3566" y="2688"/>
              <a:ext cx="232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620" b="1" kern="1200">
                  <a:solidFill>
                    <a:prstClr val="black"/>
                  </a:solidFill>
                  <a:latin typeface="Calibri" charset="0"/>
                  <a:ea typeface="ＭＳ Ｐゴシック" charset="0"/>
                </a:rPr>
                <a:t>…</a:t>
              </a: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0314" name="Rectangle 39"/>
            <p:cNvSpPr>
              <a:spLocks noChangeArrowheads="1"/>
            </p:cNvSpPr>
            <p:nvPr/>
          </p:nvSpPr>
          <p:spPr bwMode="auto">
            <a:xfrm>
              <a:off x="3408" y="3120"/>
              <a:ext cx="576" cy="192"/>
            </a:xfrm>
            <a:prstGeom prst="rect">
              <a:avLst/>
            </a:prstGeom>
            <a:solidFill>
              <a:srgbClr val="B2B45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0315" name="Rectangle 40"/>
            <p:cNvSpPr>
              <a:spLocks noChangeArrowheads="1"/>
            </p:cNvSpPr>
            <p:nvPr/>
          </p:nvSpPr>
          <p:spPr bwMode="auto">
            <a:xfrm>
              <a:off x="3456" y="3024"/>
              <a:ext cx="480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10262" name="Line 41"/>
          <p:cNvSpPr>
            <a:spLocks noChangeShapeType="1"/>
          </p:cNvSpPr>
          <p:nvPr/>
        </p:nvSpPr>
        <p:spPr bwMode="auto">
          <a:xfrm flipV="1">
            <a:off x="7525226" y="2948940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63" name="Line 42"/>
          <p:cNvSpPr>
            <a:spLocks noChangeShapeType="1"/>
          </p:cNvSpPr>
          <p:nvPr/>
        </p:nvSpPr>
        <p:spPr bwMode="auto">
          <a:xfrm flipV="1">
            <a:off x="6976586" y="2948940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64" name="Rectangle 43"/>
          <p:cNvSpPr>
            <a:spLocks noChangeArrowheads="1"/>
          </p:cNvSpPr>
          <p:nvPr/>
        </p:nvSpPr>
        <p:spPr bwMode="auto">
          <a:xfrm flipV="1">
            <a:off x="6839426" y="3154680"/>
            <a:ext cx="274320" cy="274320"/>
          </a:xfrm>
          <a:prstGeom prst="rect">
            <a:avLst/>
          </a:prstGeom>
          <a:solidFill>
            <a:srgbClr val="5B87F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65" name="Rectangle 44"/>
          <p:cNvSpPr>
            <a:spLocks noChangeArrowheads="1"/>
          </p:cNvSpPr>
          <p:nvPr/>
        </p:nvSpPr>
        <p:spPr bwMode="auto">
          <a:xfrm flipV="1">
            <a:off x="7388066" y="3154680"/>
            <a:ext cx="274320" cy="274320"/>
          </a:xfrm>
          <a:prstGeom prst="rect">
            <a:avLst/>
          </a:prstGeom>
          <a:solidFill>
            <a:srgbClr val="5B87F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66" name="Rectangle 45"/>
          <p:cNvSpPr>
            <a:spLocks noChangeArrowheads="1"/>
          </p:cNvSpPr>
          <p:nvPr/>
        </p:nvSpPr>
        <p:spPr bwMode="auto">
          <a:xfrm flipV="1">
            <a:off x="7065168" y="3208972"/>
            <a:ext cx="332142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b="1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…</a:t>
            </a: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67" name="Rectangle 46"/>
          <p:cNvSpPr>
            <a:spLocks noChangeArrowheads="1"/>
          </p:cNvSpPr>
          <p:nvPr/>
        </p:nvSpPr>
        <p:spPr bwMode="auto">
          <a:xfrm flipV="1">
            <a:off x="6839426" y="2674620"/>
            <a:ext cx="822960" cy="274320"/>
          </a:xfrm>
          <a:prstGeom prst="rect">
            <a:avLst/>
          </a:prstGeom>
          <a:solidFill>
            <a:srgbClr val="B2B45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68" name="Rectangle 47"/>
          <p:cNvSpPr>
            <a:spLocks noChangeArrowheads="1"/>
          </p:cNvSpPr>
          <p:nvPr/>
        </p:nvSpPr>
        <p:spPr bwMode="auto">
          <a:xfrm flipV="1">
            <a:off x="6908006" y="3017520"/>
            <a:ext cx="685800" cy="6858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6" name="Group 48"/>
          <p:cNvGrpSpPr>
            <a:grpSpLocks/>
          </p:cNvGrpSpPr>
          <p:nvPr/>
        </p:nvGrpSpPr>
        <p:grpSpPr bwMode="auto">
          <a:xfrm flipV="1">
            <a:off x="8142446" y="2674617"/>
            <a:ext cx="822960" cy="875824"/>
            <a:chOff x="3408" y="2699"/>
            <a:chExt cx="576" cy="613"/>
          </a:xfrm>
        </p:grpSpPr>
        <p:sp>
          <p:nvSpPr>
            <p:cNvPr id="10302" name="Line 49"/>
            <p:cNvSpPr>
              <a:spLocks noChangeShapeType="1"/>
            </p:cNvSpPr>
            <p:nvPr/>
          </p:nvSpPr>
          <p:spPr bwMode="auto">
            <a:xfrm>
              <a:off x="3888" y="29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0303" name="Line 50"/>
            <p:cNvSpPr>
              <a:spLocks noChangeShapeType="1"/>
            </p:cNvSpPr>
            <p:nvPr/>
          </p:nvSpPr>
          <p:spPr bwMode="auto">
            <a:xfrm>
              <a:off x="3504" y="29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0304" name="Rectangle 51"/>
            <p:cNvSpPr>
              <a:spLocks noChangeArrowheads="1"/>
            </p:cNvSpPr>
            <p:nvPr/>
          </p:nvSpPr>
          <p:spPr bwMode="auto">
            <a:xfrm>
              <a:off x="3408" y="2784"/>
              <a:ext cx="192" cy="192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0305" name="Rectangle 52"/>
            <p:cNvSpPr>
              <a:spLocks noChangeArrowheads="1"/>
            </p:cNvSpPr>
            <p:nvPr/>
          </p:nvSpPr>
          <p:spPr bwMode="auto">
            <a:xfrm>
              <a:off x="3792" y="2784"/>
              <a:ext cx="192" cy="192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0306" name="Rectangle 53"/>
            <p:cNvSpPr>
              <a:spLocks noChangeArrowheads="1"/>
            </p:cNvSpPr>
            <p:nvPr/>
          </p:nvSpPr>
          <p:spPr bwMode="auto">
            <a:xfrm>
              <a:off x="3566" y="2699"/>
              <a:ext cx="232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620" b="1" kern="1200">
                  <a:solidFill>
                    <a:prstClr val="black"/>
                  </a:solidFill>
                  <a:latin typeface="Calibri" charset="0"/>
                  <a:ea typeface="ＭＳ Ｐゴシック" charset="0"/>
                </a:rPr>
                <a:t>…</a:t>
              </a: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0307" name="Rectangle 54"/>
            <p:cNvSpPr>
              <a:spLocks noChangeArrowheads="1"/>
            </p:cNvSpPr>
            <p:nvPr/>
          </p:nvSpPr>
          <p:spPr bwMode="auto">
            <a:xfrm>
              <a:off x="3408" y="3120"/>
              <a:ext cx="576" cy="192"/>
            </a:xfrm>
            <a:prstGeom prst="rect">
              <a:avLst/>
            </a:prstGeom>
            <a:solidFill>
              <a:srgbClr val="B2B45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0308" name="Rectangle 55"/>
            <p:cNvSpPr>
              <a:spLocks noChangeArrowheads="1"/>
            </p:cNvSpPr>
            <p:nvPr/>
          </p:nvSpPr>
          <p:spPr bwMode="auto">
            <a:xfrm>
              <a:off x="3456" y="3024"/>
              <a:ext cx="480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10270" name="Rectangle 56"/>
          <p:cNvSpPr>
            <a:spLocks noChangeArrowheads="1"/>
          </p:cNvSpPr>
          <p:nvPr/>
        </p:nvSpPr>
        <p:spPr bwMode="auto">
          <a:xfrm>
            <a:off x="7730966" y="2797492"/>
            <a:ext cx="332142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b="1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…</a:t>
            </a: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71" name="Rectangle 57"/>
          <p:cNvSpPr>
            <a:spLocks noChangeArrowheads="1"/>
          </p:cNvSpPr>
          <p:nvPr/>
        </p:nvSpPr>
        <p:spPr bwMode="auto">
          <a:xfrm>
            <a:off x="7730966" y="4306252"/>
            <a:ext cx="332142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b="1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…</a:t>
            </a: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72" name="Rectangle 58"/>
          <p:cNvSpPr>
            <a:spLocks noChangeArrowheads="1"/>
          </p:cNvSpPr>
          <p:nvPr/>
        </p:nvSpPr>
        <p:spPr bwMode="auto">
          <a:xfrm>
            <a:off x="6839426" y="3634740"/>
            <a:ext cx="2125980" cy="342900"/>
          </a:xfrm>
          <a:prstGeom prst="rect">
            <a:avLst/>
          </a:prstGeom>
          <a:solidFill>
            <a:srgbClr val="FFEA1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73" name="Rectangle 59"/>
          <p:cNvSpPr>
            <a:spLocks noChangeArrowheads="1"/>
          </p:cNvSpPr>
          <p:nvPr/>
        </p:nvSpPr>
        <p:spPr bwMode="auto">
          <a:xfrm>
            <a:off x="6943725" y="3654742"/>
            <a:ext cx="2043123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4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interconnection network</a:t>
            </a:r>
          </a:p>
        </p:txBody>
      </p:sp>
      <p:sp>
        <p:nvSpPr>
          <p:cNvPr id="10274" name="Line 60"/>
          <p:cNvSpPr>
            <a:spLocks noChangeShapeType="1"/>
          </p:cNvSpPr>
          <p:nvPr/>
        </p:nvSpPr>
        <p:spPr bwMode="auto">
          <a:xfrm flipV="1">
            <a:off x="7525226" y="3429000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75" name="Line 61"/>
          <p:cNvSpPr>
            <a:spLocks noChangeShapeType="1"/>
          </p:cNvSpPr>
          <p:nvPr/>
        </p:nvSpPr>
        <p:spPr bwMode="auto">
          <a:xfrm flipV="1">
            <a:off x="6976586" y="3429000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76" name="Rectangle 62"/>
          <p:cNvSpPr>
            <a:spLocks noChangeArrowheads="1"/>
          </p:cNvSpPr>
          <p:nvPr/>
        </p:nvSpPr>
        <p:spPr bwMode="auto">
          <a:xfrm flipV="1">
            <a:off x="6908006" y="3497580"/>
            <a:ext cx="685800" cy="6858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77" name="Line 63"/>
          <p:cNvSpPr>
            <a:spLocks noChangeShapeType="1"/>
          </p:cNvSpPr>
          <p:nvPr/>
        </p:nvSpPr>
        <p:spPr bwMode="auto">
          <a:xfrm flipV="1">
            <a:off x="8828246" y="3429000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78" name="Line 64"/>
          <p:cNvSpPr>
            <a:spLocks noChangeShapeType="1"/>
          </p:cNvSpPr>
          <p:nvPr/>
        </p:nvSpPr>
        <p:spPr bwMode="auto">
          <a:xfrm flipV="1">
            <a:off x="8279606" y="3429000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79" name="Rectangle 65"/>
          <p:cNvSpPr>
            <a:spLocks noChangeArrowheads="1"/>
          </p:cNvSpPr>
          <p:nvPr/>
        </p:nvSpPr>
        <p:spPr bwMode="auto">
          <a:xfrm flipV="1">
            <a:off x="8211026" y="3497580"/>
            <a:ext cx="685800" cy="6858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80" name="Line 66"/>
          <p:cNvSpPr>
            <a:spLocks noChangeShapeType="1"/>
          </p:cNvSpPr>
          <p:nvPr/>
        </p:nvSpPr>
        <p:spPr bwMode="auto">
          <a:xfrm flipV="1">
            <a:off x="8828246" y="3977640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81" name="Line 67"/>
          <p:cNvSpPr>
            <a:spLocks noChangeShapeType="1"/>
          </p:cNvSpPr>
          <p:nvPr/>
        </p:nvSpPr>
        <p:spPr bwMode="auto">
          <a:xfrm flipV="1">
            <a:off x="8279606" y="3977640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82" name="Rectangle 68"/>
          <p:cNvSpPr>
            <a:spLocks noChangeArrowheads="1"/>
          </p:cNvSpPr>
          <p:nvPr/>
        </p:nvSpPr>
        <p:spPr bwMode="auto">
          <a:xfrm flipV="1">
            <a:off x="8211026" y="4046220"/>
            <a:ext cx="685800" cy="6858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83" name="Line 69"/>
          <p:cNvSpPr>
            <a:spLocks noChangeShapeType="1"/>
          </p:cNvSpPr>
          <p:nvPr/>
        </p:nvSpPr>
        <p:spPr bwMode="auto">
          <a:xfrm flipV="1">
            <a:off x="7525226" y="3977640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84" name="Line 70"/>
          <p:cNvSpPr>
            <a:spLocks noChangeShapeType="1"/>
          </p:cNvSpPr>
          <p:nvPr/>
        </p:nvSpPr>
        <p:spPr bwMode="auto">
          <a:xfrm flipV="1">
            <a:off x="6976586" y="3977640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85" name="Rectangle 71"/>
          <p:cNvSpPr>
            <a:spLocks noChangeArrowheads="1"/>
          </p:cNvSpPr>
          <p:nvPr/>
        </p:nvSpPr>
        <p:spPr bwMode="auto">
          <a:xfrm flipV="1">
            <a:off x="6908006" y="4046220"/>
            <a:ext cx="685800" cy="6858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86" name="Rectangle 72"/>
          <p:cNvSpPr>
            <a:spLocks noChangeArrowheads="1"/>
          </p:cNvSpPr>
          <p:nvPr/>
        </p:nvSpPr>
        <p:spPr bwMode="auto">
          <a:xfrm>
            <a:off x="8348186" y="2606040"/>
            <a:ext cx="362600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</a:t>
            </a:r>
          </a:p>
        </p:txBody>
      </p:sp>
      <p:sp>
        <p:nvSpPr>
          <p:cNvPr id="10287" name="Rectangle 73"/>
          <p:cNvSpPr>
            <a:spLocks noChangeArrowheads="1"/>
          </p:cNvSpPr>
          <p:nvPr/>
        </p:nvSpPr>
        <p:spPr bwMode="auto">
          <a:xfrm>
            <a:off x="7088028" y="2606040"/>
            <a:ext cx="362600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</a:t>
            </a:r>
          </a:p>
        </p:txBody>
      </p:sp>
      <p:sp>
        <p:nvSpPr>
          <p:cNvPr id="10288" name="Rectangle 74"/>
          <p:cNvSpPr>
            <a:spLocks noChangeArrowheads="1"/>
          </p:cNvSpPr>
          <p:nvPr/>
        </p:nvSpPr>
        <p:spPr bwMode="auto">
          <a:xfrm>
            <a:off x="8348186" y="4594860"/>
            <a:ext cx="362600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</a:t>
            </a:r>
          </a:p>
        </p:txBody>
      </p:sp>
      <p:sp>
        <p:nvSpPr>
          <p:cNvPr id="10289" name="Rectangle 75"/>
          <p:cNvSpPr>
            <a:spLocks noChangeArrowheads="1"/>
          </p:cNvSpPr>
          <p:nvPr/>
        </p:nvSpPr>
        <p:spPr bwMode="auto">
          <a:xfrm>
            <a:off x="7045166" y="4594860"/>
            <a:ext cx="362600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</a:t>
            </a:r>
          </a:p>
        </p:txBody>
      </p:sp>
      <p:sp>
        <p:nvSpPr>
          <p:cNvPr id="10290" name="Rectangle 76"/>
          <p:cNvSpPr>
            <a:spLocks noChangeArrowheads="1"/>
          </p:cNvSpPr>
          <p:nvPr/>
        </p:nvSpPr>
        <p:spPr bwMode="auto">
          <a:xfrm>
            <a:off x="7399496" y="4114800"/>
            <a:ext cx="29206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</a:t>
            </a:r>
          </a:p>
        </p:txBody>
      </p:sp>
      <p:sp>
        <p:nvSpPr>
          <p:cNvPr id="10291" name="Rectangle 77"/>
          <p:cNvSpPr>
            <a:spLocks noChangeArrowheads="1"/>
          </p:cNvSpPr>
          <p:nvPr/>
        </p:nvSpPr>
        <p:spPr bwMode="auto">
          <a:xfrm>
            <a:off x="6839426" y="4114800"/>
            <a:ext cx="29206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</a:t>
            </a:r>
          </a:p>
        </p:txBody>
      </p:sp>
      <p:sp>
        <p:nvSpPr>
          <p:cNvPr id="10292" name="Rectangle 78"/>
          <p:cNvSpPr>
            <a:spLocks noChangeArrowheads="1"/>
          </p:cNvSpPr>
          <p:nvPr/>
        </p:nvSpPr>
        <p:spPr bwMode="auto">
          <a:xfrm>
            <a:off x="8123873" y="4114800"/>
            <a:ext cx="29206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</a:t>
            </a:r>
          </a:p>
        </p:txBody>
      </p:sp>
      <p:sp>
        <p:nvSpPr>
          <p:cNvPr id="10293" name="Rectangle 79"/>
          <p:cNvSpPr>
            <a:spLocks noChangeArrowheads="1"/>
          </p:cNvSpPr>
          <p:nvPr/>
        </p:nvSpPr>
        <p:spPr bwMode="auto">
          <a:xfrm>
            <a:off x="8672513" y="4114800"/>
            <a:ext cx="29206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</a:t>
            </a:r>
          </a:p>
        </p:txBody>
      </p:sp>
      <p:sp>
        <p:nvSpPr>
          <p:cNvPr id="10294" name="Rectangle 80"/>
          <p:cNvSpPr>
            <a:spLocks noChangeArrowheads="1"/>
          </p:cNvSpPr>
          <p:nvPr/>
        </p:nvSpPr>
        <p:spPr bwMode="auto">
          <a:xfrm>
            <a:off x="8691086" y="3086100"/>
            <a:ext cx="29206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</a:t>
            </a:r>
          </a:p>
        </p:txBody>
      </p:sp>
      <p:sp>
        <p:nvSpPr>
          <p:cNvPr id="10295" name="Rectangle 81"/>
          <p:cNvSpPr>
            <a:spLocks noChangeArrowheads="1"/>
          </p:cNvSpPr>
          <p:nvPr/>
        </p:nvSpPr>
        <p:spPr bwMode="auto">
          <a:xfrm>
            <a:off x="8142446" y="3086100"/>
            <a:ext cx="29206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</a:t>
            </a:r>
          </a:p>
        </p:txBody>
      </p:sp>
      <p:sp>
        <p:nvSpPr>
          <p:cNvPr id="10296" name="Rectangle 82"/>
          <p:cNvSpPr>
            <a:spLocks noChangeArrowheads="1"/>
          </p:cNvSpPr>
          <p:nvPr/>
        </p:nvSpPr>
        <p:spPr bwMode="auto">
          <a:xfrm>
            <a:off x="7388066" y="3086100"/>
            <a:ext cx="29206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</a:t>
            </a:r>
          </a:p>
        </p:txBody>
      </p:sp>
      <p:sp>
        <p:nvSpPr>
          <p:cNvPr id="10297" name="Rectangle 83"/>
          <p:cNvSpPr>
            <a:spLocks noChangeArrowheads="1"/>
          </p:cNvSpPr>
          <p:nvPr/>
        </p:nvSpPr>
        <p:spPr bwMode="auto">
          <a:xfrm>
            <a:off x="6839426" y="3086100"/>
            <a:ext cx="29206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</a:t>
            </a:r>
          </a:p>
        </p:txBody>
      </p:sp>
      <p:sp>
        <p:nvSpPr>
          <p:cNvPr id="10298" name="Rectangle 84"/>
          <p:cNvSpPr>
            <a:spLocks noChangeArrowheads="1"/>
          </p:cNvSpPr>
          <p:nvPr/>
        </p:nvSpPr>
        <p:spPr bwMode="auto">
          <a:xfrm>
            <a:off x="3291840" y="2537460"/>
            <a:ext cx="332142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b="1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…</a:t>
            </a: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299" name="Rectangle 85"/>
          <p:cNvSpPr>
            <a:spLocks noChangeArrowheads="1"/>
          </p:cNvSpPr>
          <p:nvPr/>
        </p:nvSpPr>
        <p:spPr bwMode="auto">
          <a:xfrm>
            <a:off x="3291840" y="3963352"/>
            <a:ext cx="332142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b="1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…</a:t>
            </a: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0300" name="Rectangle 86"/>
          <p:cNvSpPr>
            <a:spLocks noChangeArrowheads="1"/>
          </p:cNvSpPr>
          <p:nvPr/>
        </p:nvSpPr>
        <p:spPr bwMode="auto">
          <a:xfrm>
            <a:off x="5887879" y="3266123"/>
            <a:ext cx="849015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4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network</a:t>
            </a:r>
          </a:p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4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interface</a:t>
            </a:r>
          </a:p>
        </p:txBody>
      </p:sp>
      <p:cxnSp>
        <p:nvCxnSpPr>
          <p:cNvPr id="10301" name="AutoShape 87"/>
          <p:cNvCxnSpPr>
            <a:cxnSpLocks noChangeShapeType="1"/>
            <a:stCxn id="10300" idx="3"/>
            <a:endCxn id="10276" idx="1"/>
          </p:cNvCxnSpPr>
          <p:nvPr/>
        </p:nvCxnSpPr>
        <p:spPr bwMode="auto">
          <a:xfrm flipV="1">
            <a:off x="6736894" y="3531870"/>
            <a:ext cx="171112" cy="20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69480" y="5732145"/>
            <a:ext cx="1920240" cy="440055"/>
          </a:xfrm>
        </p:spPr>
        <p:txBody>
          <a:bodyPr/>
          <a:lstStyle/>
          <a:p>
            <a:pPr defTabSz="411480" hangingPunct="1">
              <a:defRPr/>
            </a:pPr>
            <a:fld id="{F2F21A90-E327-C84D-81B5-071D4C5C9FC6}" type="slidenum">
              <a:rPr lang="en-US" kern="1200"/>
              <a:pPr defTabSz="411480" hangingPunct="1">
                <a:defRPr/>
              </a:pPr>
              <a:t>42</a:t>
            </a:fld>
            <a:endParaRPr lang="en-US" kern="12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Parallel Architecture Types (3)</a:t>
            </a:r>
          </a:p>
        </p:txBody>
      </p:sp>
      <p:sp>
        <p:nvSpPr>
          <p:cNvPr id="11266" name="Rectangle 10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160">
                <a:ea typeface="ＭＳ Ｐゴシック" charset="-128"/>
                <a:cs typeface="ＭＳ Ｐゴシック" charset="-128"/>
              </a:rPr>
              <a:t>Multicore SMP+GPU Cluster </a:t>
            </a:r>
          </a:p>
          <a:p>
            <a:pPr lvl="1"/>
            <a:r>
              <a:rPr lang="en-US" sz="1980"/>
              <a:t>Shared memory addressing within SMP node</a:t>
            </a:r>
          </a:p>
          <a:p>
            <a:pPr lvl="1"/>
            <a:r>
              <a:rPr lang="en-US" sz="1980"/>
              <a:t>Message passing between SMP nodes</a:t>
            </a:r>
          </a:p>
          <a:p>
            <a:pPr lvl="1"/>
            <a:r>
              <a:rPr lang="en-US" sz="1980"/>
              <a:t>GPU accelerators attached</a:t>
            </a:r>
          </a:p>
          <a:p>
            <a:pPr lvl="1"/>
            <a:endParaRPr lang="en-US" sz="1980"/>
          </a:p>
          <a:p>
            <a:pPr lvl="1"/>
            <a:endParaRPr lang="en-US" sz="1980"/>
          </a:p>
          <a:p>
            <a:pPr lvl="1"/>
            <a:endParaRPr lang="en-US" sz="1980"/>
          </a:p>
          <a:p>
            <a:pPr lvl="1"/>
            <a:endParaRPr lang="en-US" sz="1980"/>
          </a:p>
          <a:p>
            <a:pPr lvl="1"/>
            <a:endParaRPr lang="en-US" sz="1980"/>
          </a:p>
          <a:p>
            <a:pPr lvl="1"/>
            <a:endParaRPr lang="en-US" sz="1980"/>
          </a:p>
          <a:p>
            <a:pPr lvl="1"/>
            <a:endParaRPr lang="en-US" sz="1980"/>
          </a:p>
        </p:txBody>
      </p:sp>
      <p:sp>
        <p:nvSpPr>
          <p:cNvPr id="11267" name="Rectangle 8"/>
          <p:cNvSpPr txBox="1">
            <a:spLocks noChangeArrowheads="1"/>
          </p:cNvSpPr>
          <p:nvPr/>
        </p:nvSpPr>
        <p:spPr bwMode="auto">
          <a:xfrm>
            <a:off x="1577340" y="822960"/>
            <a:ext cx="404622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08610" indent="-308610" defTabSz="411480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charset="2"/>
              <a:buChar char="r"/>
            </a:pPr>
            <a:r>
              <a:rPr lang="en-US" sz="2160" kern="1200" dirty="0" err="1">
                <a:solidFill>
                  <a:prstClr val="black"/>
                </a:solidFill>
                <a:latin typeface="Calibri" charset="0"/>
                <a:ea typeface="ＭＳ Ｐゴシック" charset="0"/>
              </a:rPr>
              <a:t>Multicore</a:t>
            </a:r>
            <a:endParaRPr lang="en-US" sz="2160" kern="1200" dirty="0">
              <a:solidFill>
                <a:prstClr val="black"/>
              </a:solidFill>
              <a:latin typeface="Calibri" charset="0"/>
              <a:ea typeface="ＭＳ Ｐゴシック" charset="0"/>
            </a:endParaRPr>
          </a:p>
          <a:p>
            <a:pPr marL="715804" lvl="1" indent="-304324" defTabSz="411480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charset="2"/>
              <a:buChar char="¦"/>
            </a:pPr>
            <a:r>
              <a:rPr lang="en-US" sz="1980" kern="1200" dirty="0" err="1">
                <a:solidFill>
                  <a:prstClr val="black"/>
                </a:solidFill>
                <a:latin typeface="Calibri" charset="0"/>
                <a:ea typeface="ＭＳ Ｐゴシック" charset="0"/>
              </a:rPr>
              <a:t>Multicore</a:t>
            </a:r>
            <a:r>
              <a:rPr lang="en-US" sz="1980" kern="1200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 processor</a:t>
            </a:r>
          </a:p>
          <a:p>
            <a:pPr marL="715804" lvl="1" indent="-304324" defTabSz="411480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charset="2"/>
              <a:buChar char="¦"/>
            </a:pPr>
            <a:endParaRPr lang="en-US" sz="1980" kern="1200" dirty="0">
              <a:solidFill>
                <a:prstClr val="black"/>
              </a:solidFill>
              <a:latin typeface="Calibri" charset="0"/>
              <a:ea typeface="ＭＳ Ｐゴシック" charset="0"/>
            </a:endParaRPr>
          </a:p>
          <a:p>
            <a:pPr marL="715804" lvl="1" indent="-304324" defTabSz="411480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charset="2"/>
              <a:buChar char="¦"/>
            </a:pPr>
            <a:endParaRPr lang="en-US" sz="1980" kern="1200" dirty="0">
              <a:solidFill>
                <a:prstClr val="black"/>
              </a:solidFill>
              <a:latin typeface="Calibri" charset="0"/>
              <a:ea typeface="ＭＳ Ｐゴシック" charset="0"/>
            </a:endParaRPr>
          </a:p>
          <a:p>
            <a:pPr marL="822960" lvl="2" defTabSz="411480" fontAlgn="base" hangingPunct="1">
              <a:spcBef>
                <a:spcPct val="20000"/>
              </a:spcBef>
              <a:spcAft>
                <a:spcPct val="0"/>
              </a:spcAft>
              <a:buSzPct val="75000"/>
            </a:pPr>
            <a:endParaRPr lang="en-US" sz="1980" kern="1200" dirty="0">
              <a:solidFill>
                <a:prstClr val="black"/>
              </a:solidFill>
              <a:latin typeface="Calibri" charset="0"/>
              <a:ea typeface="ＭＳ Ｐゴシック" charset="0"/>
            </a:endParaRPr>
          </a:p>
          <a:p>
            <a:pPr marL="822960" lvl="2" defTabSz="411480" fontAlgn="base" hangingPunct="1">
              <a:spcBef>
                <a:spcPct val="20000"/>
              </a:spcBef>
              <a:spcAft>
                <a:spcPct val="0"/>
              </a:spcAft>
              <a:buSzPct val="75000"/>
            </a:pPr>
            <a:endParaRPr lang="en-US" sz="1260" kern="1200" dirty="0">
              <a:solidFill>
                <a:prstClr val="black"/>
              </a:solidFill>
              <a:latin typeface="Calibri" charset="0"/>
              <a:ea typeface="ＭＳ Ｐゴシック" charset="0"/>
            </a:endParaRPr>
          </a:p>
          <a:p>
            <a:pPr marL="715804" lvl="1" indent="-304324" defTabSz="411480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charset="2"/>
              <a:buChar char="¦"/>
            </a:pPr>
            <a:r>
              <a:rPr lang="en-US" sz="1980" kern="1200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GPU accelerator</a:t>
            </a:r>
          </a:p>
          <a:p>
            <a:pPr marL="715804" lvl="1" indent="-304324" defTabSz="411480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charset="2"/>
              <a:buChar char="¦"/>
            </a:pPr>
            <a:endParaRPr lang="en-US" sz="1980" kern="1200" dirty="0">
              <a:solidFill>
                <a:prstClr val="black"/>
              </a:solidFill>
              <a:latin typeface="Calibri" charset="0"/>
              <a:ea typeface="ＭＳ Ｐゴシック" charset="0"/>
            </a:endParaRPr>
          </a:p>
          <a:p>
            <a:pPr marL="715804" lvl="1" indent="-304324" defTabSz="411480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charset="2"/>
              <a:buChar char="¦"/>
            </a:pPr>
            <a:endParaRPr lang="en-US" sz="1980" kern="1200" dirty="0">
              <a:solidFill>
                <a:prstClr val="black"/>
              </a:solidFill>
              <a:latin typeface="Calibri" charset="0"/>
              <a:ea typeface="ＭＳ Ｐゴシック" charset="0"/>
            </a:endParaRPr>
          </a:p>
          <a:p>
            <a:pPr marL="715804" lvl="1" indent="-304324" defTabSz="411480" fontAlgn="base" hangingPunct="1">
              <a:spcBef>
                <a:spcPct val="20000"/>
              </a:spcBef>
              <a:spcAft>
                <a:spcPct val="0"/>
              </a:spcAft>
              <a:buSzPct val="75000"/>
            </a:pPr>
            <a:endParaRPr lang="en-US" sz="1980" kern="1200" dirty="0">
              <a:solidFill>
                <a:prstClr val="black"/>
              </a:solidFill>
              <a:latin typeface="Calibri" charset="0"/>
              <a:ea typeface="ＭＳ Ｐゴシック" charset="0"/>
            </a:endParaRPr>
          </a:p>
          <a:p>
            <a:pPr marL="715804" lvl="1" indent="-304324" defTabSz="411480" fontAlgn="base" hangingPunct="1">
              <a:spcBef>
                <a:spcPct val="20000"/>
              </a:spcBef>
              <a:spcAft>
                <a:spcPct val="0"/>
              </a:spcAft>
              <a:buSzPct val="75000"/>
              <a:buFont typeface="Wingdings" charset="2"/>
              <a:buChar char="¦"/>
            </a:pPr>
            <a:r>
              <a:rPr lang="ja-JP" altLang="en-US" sz="1980" kern="1200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“</a:t>
            </a:r>
            <a:r>
              <a:rPr lang="en-US" altLang="ja-JP" sz="1980" kern="1200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Fused</a:t>
            </a:r>
            <a:r>
              <a:rPr lang="ja-JP" altLang="en-US" sz="1980" kern="1200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”</a:t>
            </a:r>
            <a:r>
              <a:rPr lang="en-US" altLang="ja-JP" sz="1980" kern="1200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 processor accelerator</a:t>
            </a:r>
            <a:endParaRPr lang="en-US" sz="1980" kern="1200" dirty="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268" name="Line 9"/>
          <p:cNvSpPr>
            <a:spLocks noChangeShapeType="1"/>
          </p:cNvSpPr>
          <p:nvPr/>
        </p:nvSpPr>
        <p:spPr bwMode="auto">
          <a:xfrm>
            <a:off x="3154680" y="2194560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269" name="Rectangle 189"/>
          <p:cNvSpPr>
            <a:spLocks noChangeArrowheads="1"/>
          </p:cNvSpPr>
          <p:nvPr/>
        </p:nvSpPr>
        <p:spPr bwMode="auto">
          <a:xfrm>
            <a:off x="2537460" y="1645920"/>
            <a:ext cx="1234440" cy="54864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270" name="Rectangle 11"/>
          <p:cNvSpPr>
            <a:spLocks noChangeArrowheads="1"/>
          </p:cNvSpPr>
          <p:nvPr/>
        </p:nvSpPr>
        <p:spPr bwMode="auto">
          <a:xfrm>
            <a:off x="2676049" y="2377440"/>
            <a:ext cx="897425" cy="341632"/>
          </a:xfrm>
          <a:prstGeom prst="rect">
            <a:avLst/>
          </a:prstGeom>
          <a:solidFill>
            <a:srgbClr val="B2B45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memory</a:t>
            </a:r>
          </a:p>
        </p:txBody>
      </p:sp>
      <p:sp>
        <p:nvSpPr>
          <p:cNvPr id="11271" name="Rectangle 40"/>
          <p:cNvSpPr>
            <a:spLocks noChangeArrowheads="1"/>
          </p:cNvSpPr>
          <p:nvPr/>
        </p:nvSpPr>
        <p:spPr bwMode="auto">
          <a:xfrm>
            <a:off x="2633187" y="1714500"/>
            <a:ext cx="205740" cy="205740"/>
          </a:xfrm>
          <a:prstGeom prst="rect">
            <a:avLst/>
          </a:prstGeom>
          <a:solidFill>
            <a:srgbClr val="D6D6F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6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C</a:t>
            </a:r>
          </a:p>
        </p:txBody>
      </p:sp>
      <p:sp>
        <p:nvSpPr>
          <p:cNvPr id="11272" name="Rectangle 41"/>
          <p:cNvSpPr>
            <a:spLocks noChangeArrowheads="1"/>
          </p:cNvSpPr>
          <p:nvPr/>
        </p:nvSpPr>
        <p:spPr bwMode="auto">
          <a:xfrm>
            <a:off x="2633187" y="1920240"/>
            <a:ext cx="205740" cy="205740"/>
          </a:xfrm>
          <a:prstGeom prst="rect">
            <a:avLst/>
          </a:prstGeom>
          <a:solidFill>
            <a:srgbClr val="B2B45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2907507" y="1714500"/>
            <a:ext cx="205740" cy="411480"/>
            <a:chOff x="1824" y="3216"/>
            <a:chExt cx="144" cy="288"/>
          </a:xfrm>
        </p:grpSpPr>
        <p:sp>
          <p:nvSpPr>
            <p:cNvPr id="11698" name="Rectangle 43"/>
            <p:cNvSpPr>
              <a:spLocks noChangeArrowheads="1"/>
            </p:cNvSpPr>
            <p:nvPr/>
          </p:nvSpPr>
          <p:spPr bwMode="auto">
            <a:xfrm>
              <a:off x="1824" y="3216"/>
              <a:ext cx="144" cy="144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99" name="Rectangle 44"/>
            <p:cNvSpPr>
              <a:spLocks noChangeArrowheads="1"/>
            </p:cNvSpPr>
            <p:nvPr/>
          </p:nvSpPr>
          <p:spPr bwMode="auto">
            <a:xfrm>
              <a:off x="1824" y="3360"/>
              <a:ext cx="144" cy="144"/>
            </a:xfrm>
            <a:prstGeom prst="rect">
              <a:avLst/>
            </a:prstGeom>
            <a:solidFill>
              <a:srgbClr val="B2B45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3181827" y="1714500"/>
            <a:ext cx="205740" cy="411480"/>
            <a:chOff x="1824" y="3216"/>
            <a:chExt cx="144" cy="288"/>
          </a:xfrm>
        </p:grpSpPr>
        <p:sp>
          <p:nvSpPr>
            <p:cNvPr id="11696" name="Rectangle 46"/>
            <p:cNvSpPr>
              <a:spLocks noChangeArrowheads="1"/>
            </p:cNvSpPr>
            <p:nvPr/>
          </p:nvSpPr>
          <p:spPr bwMode="auto">
            <a:xfrm>
              <a:off x="1824" y="3216"/>
              <a:ext cx="144" cy="144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97" name="Rectangle 47"/>
            <p:cNvSpPr>
              <a:spLocks noChangeArrowheads="1"/>
            </p:cNvSpPr>
            <p:nvPr/>
          </p:nvSpPr>
          <p:spPr bwMode="auto">
            <a:xfrm>
              <a:off x="1824" y="3360"/>
              <a:ext cx="144" cy="144"/>
            </a:xfrm>
            <a:prstGeom prst="rect">
              <a:avLst/>
            </a:prstGeom>
            <a:solidFill>
              <a:srgbClr val="B2B45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3456147" y="1714500"/>
            <a:ext cx="205740" cy="411480"/>
            <a:chOff x="1824" y="3216"/>
            <a:chExt cx="144" cy="288"/>
          </a:xfrm>
        </p:grpSpPr>
        <p:sp>
          <p:nvSpPr>
            <p:cNvPr id="11694" name="Rectangle 49"/>
            <p:cNvSpPr>
              <a:spLocks noChangeArrowheads="1"/>
            </p:cNvSpPr>
            <p:nvPr/>
          </p:nvSpPr>
          <p:spPr bwMode="auto">
            <a:xfrm>
              <a:off x="1824" y="3216"/>
              <a:ext cx="144" cy="144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95" name="Rectangle 50"/>
            <p:cNvSpPr>
              <a:spLocks noChangeArrowheads="1"/>
            </p:cNvSpPr>
            <p:nvPr/>
          </p:nvSpPr>
          <p:spPr bwMode="auto">
            <a:xfrm>
              <a:off x="1824" y="3360"/>
              <a:ext cx="144" cy="144"/>
            </a:xfrm>
            <a:prstGeom prst="rect">
              <a:avLst/>
            </a:prstGeom>
            <a:solidFill>
              <a:srgbClr val="B2B45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11276" name="Rectangle 40"/>
          <p:cNvSpPr>
            <a:spLocks noChangeArrowheads="1"/>
          </p:cNvSpPr>
          <p:nvPr/>
        </p:nvSpPr>
        <p:spPr bwMode="auto">
          <a:xfrm>
            <a:off x="2908935" y="1714500"/>
            <a:ext cx="205740" cy="205740"/>
          </a:xfrm>
          <a:prstGeom prst="rect">
            <a:avLst/>
          </a:prstGeom>
          <a:solidFill>
            <a:srgbClr val="D6D6F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6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C</a:t>
            </a:r>
          </a:p>
        </p:txBody>
      </p:sp>
      <p:sp>
        <p:nvSpPr>
          <p:cNvPr id="11277" name="Rectangle 40"/>
          <p:cNvSpPr>
            <a:spLocks noChangeArrowheads="1"/>
          </p:cNvSpPr>
          <p:nvPr/>
        </p:nvSpPr>
        <p:spPr bwMode="auto">
          <a:xfrm>
            <a:off x="3183255" y="1714500"/>
            <a:ext cx="205740" cy="205740"/>
          </a:xfrm>
          <a:prstGeom prst="rect">
            <a:avLst/>
          </a:prstGeom>
          <a:solidFill>
            <a:srgbClr val="D6D6F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6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C</a:t>
            </a:r>
          </a:p>
        </p:txBody>
      </p:sp>
      <p:sp>
        <p:nvSpPr>
          <p:cNvPr id="11278" name="Rectangle 40"/>
          <p:cNvSpPr>
            <a:spLocks noChangeArrowheads="1"/>
          </p:cNvSpPr>
          <p:nvPr/>
        </p:nvSpPr>
        <p:spPr bwMode="auto">
          <a:xfrm>
            <a:off x="3457575" y="1714500"/>
            <a:ext cx="205740" cy="205740"/>
          </a:xfrm>
          <a:prstGeom prst="rect">
            <a:avLst/>
          </a:prstGeom>
          <a:solidFill>
            <a:srgbClr val="D6D6F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6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C</a:t>
            </a:r>
          </a:p>
        </p:txBody>
      </p:sp>
      <p:sp>
        <p:nvSpPr>
          <p:cNvPr id="11279" name="Rectangle 40"/>
          <p:cNvSpPr>
            <a:spLocks noChangeArrowheads="1"/>
          </p:cNvSpPr>
          <p:nvPr/>
        </p:nvSpPr>
        <p:spPr bwMode="auto">
          <a:xfrm>
            <a:off x="2634615" y="1868805"/>
            <a:ext cx="205740" cy="205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6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</a:t>
            </a:r>
          </a:p>
        </p:txBody>
      </p:sp>
      <p:sp>
        <p:nvSpPr>
          <p:cNvPr id="11280" name="Rectangle 40"/>
          <p:cNvSpPr>
            <a:spLocks noChangeArrowheads="1"/>
          </p:cNvSpPr>
          <p:nvPr/>
        </p:nvSpPr>
        <p:spPr bwMode="auto">
          <a:xfrm>
            <a:off x="2917508" y="1874520"/>
            <a:ext cx="205740" cy="205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6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</a:t>
            </a:r>
          </a:p>
        </p:txBody>
      </p:sp>
      <p:sp>
        <p:nvSpPr>
          <p:cNvPr id="11281" name="Rectangle 40"/>
          <p:cNvSpPr>
            <a:spLocks noChangeArrowheads="1"/>
          </p:cNvSpPr>
          <p:nvPr/>
        </p:nvSpPr>
        <p:spPr bwMode="auto">
          <a:xfrm>
            <a:off x="3194685" y="1877378"/>
            <a:ext cx="205740" cy="205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6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</a:t>
            </a:r>
          </a:p>
        </p:txBody>
      </p:sp>
      <p:sp>
        <p:nvSpPr>
          <p:cNvPr id="11282" name="Rectangle 40"/>
          <p:cNvSpPr>
            <a:spLocks noChangeArrowheads="1"/>
          </p:cNvSpPr>
          <p:nvPr/>
        </p:nvSpPr>
        <p:spPr bwMode="auto">
          <a:xfrm>
            <a:off x="3466148" y="1874520"/>
            <a:ext cx="205740" cy="205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6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</a:t>
            </a:r>
          </a:p>
        </p:txBody>
      </p:sp>
      <p:sp>
        <p:nvSpPr>
          <p:cNvPr id="11283" name="Line 12"/>
          <p:cNvSpPr>
            <a:spLocks noChangeShapeType="1"/>
          </p:cNvSpPr>
          <p:nvPr/>
        </p:nvSpPr>
        <p:spPr bwMode="auto">
          <a:xfrm>
            <a:off x="3107532" y="3756184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284" name="Rectangle 13"/>
          <p:cNvSpPr>
            <a:spLocks noChangeArrowheads="1"/>
          </p:cNvSpPr>
          <p:nvPr/>
        </p:nvSpPr>
        <p:spPr bwMode="auto">
          <a:xfrm>
            <a:off x="2606041" y="3423285"/>
            <a:ext cx="1006879" cy="341632"/>
          </a:xfrm>
          <a:prstGeom prst="rect">
            <a:avLst/>
          </a:prstGeom>
          <a:solidFill>
            <a:srgbClr val="5B87F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processor</a:t>
            </a:r>
          </a:p>
        </p:txBody>
      </p:sp>
      <p:sp>
        <p:nvSpPr>
          <p:cNvPr id="11285" name="Rectangle 14"/>
          <p:cNvSpPr>
            <a:spLocks noChangeArrowheads="1"/>
          </p:cNvSpPr>
          <p:nvPr/>
        </p:nvSpPr>
        <p:spPr bwMode="auto">
          <a:xfrm>
            <a:off x="2676049" y="3961924"/>
            <a:ext cx="897425" cy="341632"/>
          </a:xfrm>
          <a:prstGeom prst="rect">
            <a:avLst/>
          </a:prstGeom>
          <a:solidFill>
            <a:srgbClr val="B2B45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memory</a:t>
            </a:r>
          </a:p>
        </p:txBody>
      </p:sp>
      <p:grpSp>
        <p:nvGrpSpPr>
          <p:cNvPr id="5" name="Group 434"/>
          <p:cNvGrpSpPr>
            <a:grpSpLocks/>
          </p:cNvGrpSpPr>
          <p:nvPr/>
        </p:nvGrpSpPr>
        <p:grpSpPr bwMode="auto">
          <a:xfrm>
            <a:off x="4124802" y="3223260"/>
            <a:ext cx="1165860" cy="754380"/>
            <a:chOff x="2830513" y="3878263"/>
            <a:chExt cx="1295400" cy="838200"/>
          </a:xfrm>
        </p:grpSpPr>
        <p:sp>
          <p:nvSpPr>
            <p:cNvPr id="11662" name="Rectangle 248"/>
            <p:cNvSpPr>
              <a:spLocks noChangeArrowheads="1"/>
            </p:cNvSpPr>
            <p:nvPr/>
          </p:nvSpPr>
          <p:spPr bwMode="auto">
            <a:xfrm>
              <a:off x="2830513" y="3878263"/>
              <a:ext cx="1295400" cy="838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63" name="Rectangle 249"/>
            <p:cNvSpPr>
              <a:spLocks noChangeArrowheads="1"/>
            </p:cNvSpPr>
            <p:nvPr/>
          </p:nvSpPr>
          <p:spPr bwMode="auto">
            <a:xfrm>
              <a:off x="3211513" y="39544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64" name="Rectangle 250"/>
            <p:cNvSpPr>
              <a:spLocks noChangeArrowheads="1"/>
            </p:cNvSpPr>
            <p:nvPr/>
          </p:nvSpPr>
          <p:spPr bwMode="auto">
            <a:xfrm>
              <a:off x="3363913" y="39544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65" name="Rectangle 251"/>
            <p:cNvSpPr>
              <a:spLocks noChangeArrowheads="1"/>
            </p:cNvSpPr>
            <p:nvPr/>
          </p:nvSpPr>
          <p:spPr bwMode="auto">
            <a:xfrm>
              <a:off x="3516313" y="39544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66" name="Rectangle 252"/>
            <p:cNvSpPr>
              <a:spLocks noChangeArrowheads="1"/>
            </p:cNvSpPr>
            <p:nvPr/>
          </p:nvSpPr>
          <p:spPr bwMode="auto">
            <a:xfrm>
              <a:off x="3668713" y="39544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67" name="Rectangle 253"/>
            <p:cNvSpPr>
              <a:spLocks noChangeArrowheads="1"/>
            </p:cNvSpPr>
            <p:nvPr/>
          </p:nvSpPr>
          <p:spPr bwMode="auto">
            <a:xfrm>
              <a:off x="3821113" y="39544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68" name="Rectangle 254"/>
            <p:cNvSpPr>
              <a:spLocks noChangeArrowheads="1"/>
            </p:cNvSpPr>
            <p:nvPr/>
          </p:nvSpPr>
          <p:spPr bwMode="auto">
            <a:xfrm>
              <a:off x="3973513" y="39544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69" name="Rectangle 255"/>
            <p:cNvSpPr>
              <a:spLocks noChangeArrowheads="1"/>
            </p:cNvSpPr>
            <p:nvPr/>
          </p:nvSpPr>
          <p:spPr bwMode="auto">
            <a:xfrm>
              <a:off x="3211513" y="41068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70" name="Rectangle 256"/>
            <p:cNvSpPr>
              <a:spLocks noChangeArrowheads="1"/>
            </p:cNvSpPr>
            <p:nvPr/>
          </p:nvSpPr>
          <p:spPr bwMode="auto">
            <a:xfrm>
              <a:off x="3363913" y="41068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71" name="Rectangle 257"/>
            <p:cNvSpPr>
              <a:spLocks noChangeArrowheads="1"/>
            </p:cNvSpPr>
            <p:nvPr/>
          </p:nvSpPr>
          <p:spPr bwMode="auto">
            <a:xfrm>
              <a:off x="3516313" y="41068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72" name="Rectangle 258"/>
            <p:cNvSpPr>
              <a:spLocks noChangeArrowheads="1"/>
            </p:cNvSpPr>
            <p:nvPr/>
          </p:nvSpPr>
          <p:spPr bwMode="auto">
            <a:xfrm>
              <a:off x="3668713" y="41068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73" name="Rectangle 259"/>
            <p:cNvSpPr>
              <a:spLocks noChangeArrowheads="1"/>
            </p:cNvSpPr>
            <p:nvPr/>
          </p:nvSpPr>
          <p:spPr bwMode="auto">
            <a:xfrm>
              <a:off x="3821113" y="41068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74" name="Rectangle 260"/>
            <p:cNvSpPr>
              <a:spLocks noChangeArrowheads="1"/>
            </p:cNvSpPr>
            <p:nvPr/>
          </p:nvSpPr>
          <p:spPr bwMode="auto">
            <a:xfrm>
              <a:off x="3973513" y="41068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75" name="Rectangle 261"/>
            <p:cNvSpPr>
              <a:spLocks noChangeArrowheads="1"/>
            </p:cNvSpPr>
            <p:nvPr/>
          </p:nvSpPr>
          <p:spPr bwMode="auto">
            <a:xfrm>
              <a:off x="3211513" y="42592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76" name="Rectangle 262"/>
            <p:cNvSpPr>
              <a:spLocks noChangeArrowheads="1"/>
            </p:cNvSpPr>
            <p:nvPr/>
          </p:nvSpPr>
          <p:spPr bwMode="auto">
            <a:xfrm>
              <a:off x="3363913" y="42592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77" name="Rectangle 263"/>
            <p:cNvSpPr>
              <a:spLocks noChangeArrowheads="1"/>
            </p:cNvSpPr>
            <p:nvPr/>
          </p:nvSpPr>
          <p:spPr bwMode="auto">
            <a:xfrm>
              <a:off x="3516313" y="42592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78" name="Rectangle 264"/>
            <p:cNvSpPr>
              <a:spLocks noChangeArrowheads="1"/>
            </p:cNvSpPr>
            <p:nvPr/>
          </p:nvSpPr>
          <p:spPr bwMode="auto">
            <a:xfrm>
              <a:off x="3668713" y="42592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79" name="Rectangle 265"/>
            <p:cNvSpPr>
              <a:spLocks noChangeArrowheads="1"/>
            </p:cNvSpPr>
            <p:nvPr/>
          </p:nvSpPr>
          <p:spPr bwMode="auto">
            <a:xfrm>
              <a:off x="3821113" y="42592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80" name="Rectangle 266"/>
            <p:cNvSpPr>
              <a:spLocks noChangeArrowheads="1"/>
            </p:cNvSpPr>
            <p:nvPr/>
          </p:nvSpPr>
          <p:spPr bwMode="auto">
            <a:xfrm>
              <a:off x="3973513" y="42592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81" name="Rectangle 267"/>
            <p:cNvSpPr>
              <a:spLocks noChangeArrowheads="1"/>
            </p:cNvSpPr>
            <p:nvPr/>
          </p:nvSpPr>
          <p:spPr bwMode="auto">
            <a:xfrm>
              <a:off x="3211513" y="44116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82" name="Rectangle 268"/>
            <p:cNvSpPr>
              <a:spLocks noChangeArrowheads="1"/>
            </p:cNvSpPr>
            <p:nvPr/>
          </p:nvSpPr>
          <p:spPr bwMode="auto">
            <a:xfrm>
              <a:off x="3363913" y="44116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83" name="Rectangle 269"/>
            <p:cNvSpPr>
              <a:spLocks noChangeArrowheads="1"/>
            </p:cNvSpPr>
            <p:nvPr/>
          </p:nvSpPr>
          <p:spPr bwMode="auto">
            <a:xfrm>
              <a:off x="3516313" y="44116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84" name="Rectangle 270"/>
            <p:cNvSpPr>
              <a:spLocks noChangeArrowheads="1"/>
            </p:cNvSpPr>
            <p:nvPr/>
          </p:nvSpPr>
          <p:spPr bwMode="auto">
            <a:xfrm>
              <a:off x="3668713" y="44116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85" name="Rectangle 271"/>
            <p:cNvSpPr>
              <a:spLocks noChangeArrowheads="1"/>
            </p:cNvSpPr>
            <p:nvPr/>
          </p:nvSpPr>
          <p:spPr bwMode="auto">
            <a:xfrm>
              <a:off x="3821113" y="44116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86" name="Rectangle 272"/>
            <p:cNvSpPr>
              <a:spLocks noChangeArrowheads="1"/>
            </p:cNvSpPr>
            <p:nvPr/>
          </p:nvSpPr>
          <p:spPr bwMode="auto">
            <a:xfrm>
              <a:off x="3973513" y="44116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87" name="Rectangle 273"/>
            <p:cNvSpPr>
              <a:spLocks noChangeArrowheads="1"/>
            </p:cNvSpPr>
            <p:nvPr/>
          </p:nvSpPr>
          <p:spPr bwMode="auto">
            <a:xfrm>
              <a:off x="3211513" y="45640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88" name="Rectangle 274"/>
            <p:cNvSpPr>
              <a:spLocks noChangeArrowheads="1"/>
            </p:cNvSpPr>
            <p:nvPr/>
          </p:nvSpPr>
          <p:spPr bwMode="auto">
            <a:xfrm>
              <a:off x="3363913" y="45640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89" name="Rectangle 275"/>
            <p:cNvSpPr>
              <a:spLocks noChangeArrowheads="1"/>
            </p:cNvSpPr>
            <p:nvPr/>
          </p:nvSpPr>
          <p:spPr bwMode="auto">
            <a:xfrm>
              <a:off x="3516313" y="45640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90" name="Rectangle 276"/>
            <p:cNvSpPr>
              <a:spLocks noChangeArrowheads="1"/>
            </p:cNvSpPr>
            <p:nvPr/>
          </p:nvSpPr>
          <p:spPr bwMode="auto">
            <a:xfrm>
              <a:off x="3668713" y="45640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91" name="Rectangle 277"/>
            <p:cNvSpPr>
              <a:spLocks noChangeArrowheads="1"/>
            </p:cNvSpPr>
            <p:nvPr/>
          </p:nvSpPr>
          <p:spPr bwMode="auto">
            <a:xfrm>
              <a:off x="3821113" y="45640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92" name="Rectangle 278"/>
            <p:cNvSpPr>
              <a:spLocks noChangeArrowheads="1"/>
            </p:cNvSpPr>
            <p:nvPr/>
          </p:nvSpPr>
          <p:spPr bwMode="auto">
            <a:xfrm>
              <a:off x="3973513" y="45640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93" name="Rectangle 279"/>
            <p:cNvSpPr>
              <a:spLocks noChangeArrowheads="1"/>
            </p:cNvSpPr>
            <p:nvPr/>
          </p:nvSpPr>
          <p:spPr bwMode="auto">
            <a:xfrm>
              <a:off x="2906713" y="3954463"/>
              <a:ext cx="228600" cy="685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11287" name="Straight Connector 280"/>
          <p:cNvCxnSpPr>
            <a:cxnSpLocks noChangeShapeType="1"/>
            <a:stCxn id="11284" idx="3"/>
          </p:cNvCxnSpPr>
          <p:nvPr/>
        </p:nvCxnSpPr>
        <p:spPr bwMode="auto">
          <a:xfrm>
            <a:off x="3612920" y="3594101"/>
            <a:ext cx="511882" cy="63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1288" name="TextBox 281"/>
          <p:cNvSpPr txBox="1">
            <a:spLocks noChangeArrowheads="1"/>
          </p:cNvSpPr>
          <p:nvPr/>
        </p:nvSpPr>
        <p:spPr bwMode="auto">
          <a:xfrm>
            <a:off x="3634740" y="3560445"/>
            <a:ext cx="455574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PCI</a:t>
            </a:r>
          </a:p>
        </p:txBody>
      </p: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6720840" y="4511993"/>
            <a:ext cx="822960" cy="891540"/>
            <a:chOff x="3408" y="2688"/>
            <a:chExt cx="576" cy="624"/>
          </a:xfrm>
        </p:grpSpPr>
        <p:sp>
          <p:nvSpPr>
            <p:cNvPr id="11655" name="Line 26"/>
            <p:cNvSpPr>
              <a:spLocks noChangeShapeType="1"/>
            </p:cNvSpPr>
            <p:nvPr/>
          </p:nvSpPr>
          <p:spPr bwMode="auto">
            <a:xfrm>
              <a:off x="3888" y="29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56" name="Line 27"/>
            <p:cNvSpPr>
              <a:spLocks noChangeShapeType="1"/>
            </p:cNvSpPr>
            <p:nvPr/>
          </p:nvSpPr>
          <p:spPr bwMode="auto">
            <a:xfrm>
              <a:off x="3504" y="29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57" name="Rectangle 28"/>
            <p:cNvSpPr>
              <a:spLocks noChangeArrowheads="1"/>
            </p:cNvSpPr>
            <p:nvPr/>
          </p:nvSpPr>
          <p:spPr bwMode="auto">
            <a:xfrm>
              <a:off x="3408" y="2784"/>
              <a:ext cx="192" cy="192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58" name="Rectangle 29"/>
            <p:cNvSpPr>
              <a:spLocks noChangeArrowheads="1"/>
            </p:cNvSpPr>
            <p:nvPr/>
          </p:nvSpPr>
          <p:spPr bwMode="auto">
            <a:xfrm>
              <a:off x="3792" y="2784"/>
              <a:ext cx="192" cy="192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59" name="Rectangle 30"/>
            <p:cNvSpPr>
              <a:spLocks noChangeArrowheads="1"/>
            </p:cNvSpPr>
            <p:nvPr/>
          </p:nvSpPr>
          <p:spPr bwMode="auto">
            <a:xfrm>
              <a:off x="3566" y="2688"/>
              <a:ext cx="232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620" b="1" kern="1200">
                  <a:solidFill>
                    <a:prstClr val="black"/>
                  </a:solidFill>
                  <a:latin typeface="Calibri" charset="0"/>
                  <a:ea typeface="ＭＳ Ｐゴシック" charset="0"/>
                </a:rPr>
                <a:t>…</a:t>
              </a: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60" name="Rectangle 31"/>
            <p:cNvSpPr>
              <a:spLocks noChangeArrowheads="1"/>
            </p:cNvSpPr>
            <p:nvPr/>
          </p:nvSpPr>
          <p:spPr bwMode="auto">
            <a:xfrm>
              <a:off x="3408" y="3120"/>
              <a:ext cx="576" cy="192"/>
            </a:xfrm>
            <a:prstGeom prst="rect">
              <a:avLst/>
            </a:prstGeom>
            <a:solidFill>
              <a:srgbClr val="B2B45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61" name="Rectangle 32"/>
            <p:cNvSpPr>
              <a:spLocks noChangeArrowheads="1"/>
            </p:cNvSpPr>
            <p:nvPr/>
          </p:nvSpPr>
          <p:spPr bwMode="auto">
            <a:xfrm>
              <a:off x="3456" y="3024"/>
              <a:ext cx="480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8023860" y="4511993"/>
            <a:ext cx="822960" cy="891540"/>
            <a:chOff x="3408" y="2688"/>
            <a:chExt cx="576" cy="624"/>
          </a:xfrm>
        </p:grpSpPr>
        <p:sp>
          <p:nvSpPr>
            <p:cNvPr id="11648" name="Line 34"/>
            <p:cNvSpPr>
              <a:spLocks noChangeShapeType="1"/>
            </p:cNvSpPr>
            <p:nvPr/>
          </p:nvSpPr>
          <p:spPr bwMode="auto">
            <a:xfrm>
              <a:off x="3888" y="29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49" name="Line 35"/>
            <p:cNvSpPr>
              <a:spLocks noChangeShapeType="1"/>
            </p:cNvSpPr>
            <p:nvPr/>
          </p:nvSpPr>
          <p:spPr bwMode="auto">
            <a:xfrm>
              <a:off x="3504" y="29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50" name="Rectangle 36"/>
            <p:cNvSpPr>
              <a:spLocks noChangeArrowheads="1"/>
            </p:cNvSpPr>
            <p:nvPr/>
          </p:nvSpPr>
          <p:spPr bwMode="auto">
            <a:xfrm>
              <a:off x="3408" y="2784"/>
              <a:ext cx="192" cy="192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51" name="Rectangle 37"/>
            <p:cNvSpPr>
              <a:spLocks noChangeArrowheads="1"/>
            </p:cNvSpPr>
            <p:nvPr/>
          </p:nvSpPr>
          <p:spPr bwMode="auto">
            <a:xfrm>
              <a:off x="3792" y="2784"/>
              <a:ext cx="192" cy="192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52" name="Rectangle 38"/>
            <p:cNvSpPr>
              <a:spLocks noChangeArrowheads="1"/>
            </p:cNvSpPr>
            <p:nvPr/>
          </p:nvSpPr>
          <p:spPr bwMode="auto">
            <a:xfrm>
              <a:off x="3566" y="2688"/>
              <a:ext cx="232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620" b="1" kern="1200">
                  <a:solidFill>
                    <a:prstClr val="black"/>
                  </a:solidFill>
                  <a:latin typeface="Calibri" charset="0"/>
                  <a:ea typeface="ＭＳ Ｐゴシック" charset="0"/>
                </a:rPr>
                <a:t>…</a:t>
              </a: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53" name="Rectangle 39"/>
            <p:cNvSpPr>
              <a:spLocks noChangeArrowheads="1"/>
            </p:cNvSpPr>
            <p:nvPr/>
          </p:nvSpPr>
          <p:spPr bwMode="auto">
            <a:xfrm>
              <a:off x="3408" y="3120"/>
              <a:ext cx="576" cy="192"/>
            </a:xfrm>
            <a:prstGeom prst="rect">
              <a:avLst/>
            </a:prstGeom>
            <a:solidFill>
              <a:srgbClr val="B2B45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54" name="Rectangle 40"/>
            <p:cNvSpPr>
              <a:spLocks noChangeArrowheads="1"/>
            </p:cNvSpPr>
            <p:nvPr/>
          </p:nvSpPr>
          <p:spPr bwMode="auto">
            <a:xfrm>
              <a:off x="3456" y="3024"/>
              <a:ext cx="480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11291" name="Line 41"/>
          <p:cNvSpPr>
            <a:spLocks noChangeShapeType="1"/>
          </p:cNvSpPr>
          <p:nvPr/>
        </p:nvSpPr>
        <p:spPr bwMode="auto">
          <a:xfrm flipV="1">
            <a:off x="7406640" y="3414713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292" name="Line 42"/>
          <p:cNvSpPr>
            <a:spLocks noChangeShapeType="1"/>
          </p:cNvSpPr>
          <p:nvPr/>
        </p:nvSpPr>
        <p:spPr bwMode="auto">
          <a:xfrm flipV="1">
            <a:off x="6858000" y="3414713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293" name="Rectangle 43"/>
          <p:cNvSpPr>
            <a:spLocks noChangeArrowheads="1"/>
          </p:cNvSpPr>
          <p:nvPr/>
        </p:nvSpPr>
        <p:spPr bwMode="auto">
          <a:xfrm flipV="1">
            <a:off x="6720840" y="3620453"/>
            <a:ext cx="274320" cy="274320"/>
          </a:xfrm>
          <a:prstGeom prst="rect">
            <a:avLst/>
          </a:prstGeom>
          <a:solidFill>
            <a:srgbClr val="5B87F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294" name="Rectangle 44"/>
          <p:cNvSpPr>
            <a:spLocks noChangeArrowheads="1"/>
          </p:cNvSpPr>
          <p:nvPr/>
        </p:nvSpPr>
        <p:spPr bwMode="auto">
          <a:xfrm flipV="1">
            <a:off x="7269480" y="3620453"/>
            <a:ext cx="274320" cy="274320"/>
          </a:xfrm>
          <a:prstGeom prst="rect">
            <a:avLst/>
          </a:prstGeom>
          <a:solidFill>
            <a:srgbClr val="5B87F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295" name="Rectangle 45"/>
          <p:cNvSpPr>
            <a:spLocks noChangeArrowheads="1"/>
          </p:cNvSpPr>
          <p:nvPr/>
        </p:nvSpPr>
        <p:spPr bwMode="auto">
          <a:xfrm flipV="1">
            <a:off x="6946582" y="3674745"/>
            <a:ext cx="332142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b="1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…</a:t>
            </a: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296" name="Rectangle 46"/>
          <p:cNvSpPr>
            <a:spLocks noChangeArrowheads="1"/>
          </p:cNvSpPr>
          <p:nvPr/>
        </p:nvSpPr>
        <p:spPr bwMode="auto">
          <a:xfrm flipV="1">
            <a:off x="6720840" y="3140393"/>
            <a:ext cx="822960" cy="274320"/>
          </a:xfrm>
          <a:prstGeom prst="rect">
            <a:avLst/>
          </a:prstGeom>
          <a:solidFill>
            <a:srgbClr val="B2B45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297" name="Rectangle 47"/>
          <p:cNvSpPr>
            <a:spLocks noChangeArrowheads="1"/>
          </p:cNvSpPr>
          <p:nvPr/>
        </p:nvSpPr>
        <p:spPr bwMode="auto">
          <a:xfrm flipV="1">
            <a:off x="6789420" y="3483293"/>
            <a:ext cx="685800" cy="6858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grpSp>
        <p:nvGrpSpPr>
          <p:cNvPr id="8" name="Group 48"/>
          <p:cNvGrpSpPr>
            <a:grpSpLocks/>
          </p:cNvGrpSpPr>
          <p:nvPr/>
        </p:nvGrpSpPr>
        <p:grpSpPr bwMode="auto">
          <a:xfrm flipV="1">
            <a:off x="8023860" y="3140390"/>
            <a:ext cx="822960" cy="875824"/>
            <a:chOff x="3408" y="2699"/>
            <a:chExt cx="576" cy="613"/>
          </a:xfrm>
        </p:grpSpPr>
        <p:sp>
          <p:nvSpPr>
            <p:cNvPr id="11641" name="Line 49"/>
            <p:cNvSpPr>
              <a:spLocks noChangeShapeType="1"/>
            </p:cNvSpPr>
            <p:nvPr/>
          </p:nvSpPr>
          <p:spPr bwMode="auto">
            <a:xfrm>
              <a:off x="3888" y="29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42" name="Line 50"/>
            <p:cNvSpPr>
              <a:spLocks noChangeShapeType="1"/>
            </p:cNvSpPr>
            <p:nvPr/>
          </p:nvSpPr>
          <p:spPr bwMode="auto">
            <a:xfrm>
              <a:off x="3504" y="29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43" name="Rectangle 51"/>
            <p:cNvSpPr>
              <a:spLocks noChangeArrowheads="1"/>
            </p:cNvSpPr>
            <p:nvPr/>
          </p:nvSpPr>
          <p:spPr bwMode="auto">
            <a:xfrm>
              <a:off x="3408" y="2784"/>
              <a:ext cx="192" cy="192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44" name="Rectangle 52"/>
            <p:cNvSpPr>
              <a:spLocks noChangeArrowheads="1"/>
            </p:cNvSpPr>
            <p:nvPr/>
          </p:nvSpPr>
          <p:spPr bwMode="auto">
            <a:xfrm>
              <a:off x="3792" y="2784"/>
              <a:ext cx="192" cy="192"/>
            </a:xfrm>
            <a:prstGeom prst="rect">
              <a:avLst/>
            </a:prstGeom>
            <a:solidFill>
              <a:srgbClr val="5B87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45" name="Rectangle 53"/>
            <p:cNvSpPr>
              <a:spLocks noChangeArrowheads="1"/>
            </p:cNvSpPr>
            <p:nvPr/>
          </p:nvSpPr>
          <p:spPr bwMode="auto">
            <a:xfrm>
              <a:off x="3566" y="2699"/>
              <a:ext cx="232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620" b="1" kern="1200">
                  <a:solidFill>
                    <a:prstClr val="black"/>
                  </a:solidFill>
                  <a:latin typeface="Calibri" charset="0"/>
                  <a:ea typeface="ＭＳ Ｐゴシック" charset="0"/>
                </a:rPr>
                <a:t>…</a:t>
              </a: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46" name="Rectangle 54"/>
            <p:cNvSpPr>
              <a:spLocks noChangeArrowheads="1"/>
            </p:cNvSpPr>
            <p:nvPr/>
          </p:nvSpPr>
          <p:spPr bwMode="auto">
            <a:xfrm>
              <a:off x="3408" y="3120"/>
              <a:ext cx="576" cy="192"/>
            </a:xfrm>
            <a:prstGeom prst="rect">
              <a:avLst/>
            </a:prstGeom>
            <a:solidFill>
              <a:srgbClr val="B2B45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47" name="Rectangle 55"/>
            <p:cNvSpPr>
              <a:spLocks noChangeArrowheads="1"/>
            </p:cNvSpPr>
            <p:nvPr/>
          </p:nvSpPr>
          <p:spPr bwMode="auto">
            <a:xfrm>
              <a:off x="3456" y="3024"/>
              <a:ext cx="480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11299" name="Rectangle 56"/>
          <p:cNvSpPr>
            <a:spLocks noChangeArrowheads="1"/>
          </p:cNvSpPr>
          <p:nvPr/>
        </p:nvSpPr>
        <p:spPr bwMode="auto">
          <a:xfrm>
            <a:off x="7612380" y="3003232"/>
            <a:ext cx="332142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b="1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…</a:t>
            </a: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300" name="Rectangle 57"/>
          <p:cNvSpPr>
            <a:spLocks noChangeArrowheads="1"/>
          </p:cNvSpPr>
          <p:nvPr/>
        </p:nvSpPr>
        <p:spPr bwMode="auto">
          <a:xfrm>
            <a:off x="7612380" y="4977765"/>
            <a:ext cx="332142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b="1" kern="1200" dirty="0">
                <a:solidFill>
                  <a:prstClr val="black"/>
                </a:solidFill>
                <a:latin typeface="Calibri" charset="0"/>
                <a:ea typeface="ＭＳ Ｐゴシック" charset="0"/>
              </a:rPr>
              <a:t>…</a:t>
            </a:r>
            <a:endParaRPr lang="en-US" sz="1620" kern="1200" dirty="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301" name="Rectangle 58"/>
          <p:cNvSpPr>
            <a:spLocks noChangeArrowheads="1"/>
          </p:cNvSpPr>
          <p:nvPr/>
        </p:nvSpPr>
        <p:spPr bwMode="auto">
          <a:xfrm>
            <a:off x="6720840" y="4100513"/>
            <a:ext cx="2125980" cy="342900"/>
          </a:xfrm>
          <a:prstGeom prst="rect">
            <a:avLst/>
          </a:prstGeom>
          <a:solidFill>
            <a:srgbClr val="FFEA1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302" name="Rectangle 59"/>
          <p:cNvSpPr>
            <a:spLocks noChangeArrowheads="1"/>
          </p:cNvSpPr>
          <p:nvPr/>
        </p:nvSpPr>
        <p:spPr bwMode="auto">
          <a:xfrm>
            <a:off x="6825140" y="4120515"/>
            <a:ext cx="2043123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4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interconnection network</a:t>
            </a:r>
          </a:p>
        </p:txBody>
      </p:sp>
      <p:sp>
        <p:nvSpPr>
          <p:cNvPr id="11303" name="Line 60"/>
          <p:cNvSpPr>
            <a:spLocks noChangeShapeType="1"/>
          </p:cNvSpPr>
          <p:nvPr/>
        </p:nvSpPr>
        <p:spPr bwMode="auto">
          <a:xfrm flipV="1">
            <a:off x="7406640" y="3894773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304" name="Line 61"/>
          <p:cNvSpPr>
            <a:spLocks noChangeShapeType="1"/>
          </p:cNvSpPr>
          <p:nvPr/>
        </p:nvSpPr>
        <p:spPr bwMode="auto">
          <a:xfrm flipV="1">
            <a:off x="6858000" y="3894773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305" name="Rectangle 62"/>
          <p:cNvSpPr>
            <a:spLocks noChangeArrowheads="1"/>
          </p:cNvSpPr>
          <p:nvPr/>
        </p:nvSpPr>
        <p:spPr bwMode="auto">
          <a:xfrm flipV="1">
            <a:off x="6789420" y="3963353"/>
            <a:ext cx="685800" cy="6858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306" name="Line 63"/>
          <p:cNvSpPr>
            <a:spLocks noChangeShapeType="1"/>
          </p:cNvSpPr>
          <p:nvPr/>
        </p:nvSpPr>
        <p:spPr bwMode="auto">
          <a:xfrm flipV="1">
            <a:off x="8709660" y="3894773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307" name="Line 64"/>
          <p:cNvSpPr>
            <a:spLocks noChangeShapeType="1"/>
          </p:cNvSpPr>
          <p:nvPr/>
        </p:nvSpPr>
        <p:spPr bwMode="auto">
          <a:xfrm flipV="1">
            <a:off x="8161020" y="3894773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308" name="Rectangle 65"/>
          <p:cNvSpPr>
            <a:spLocks noChangeArrowheads="1"/>
          </p:cNvSpPr>
          <p:nvPr/>
        </p:nvSpPr>
        <p:spPr bwMode="auto">
          <a:xfrm flipV="1">
            <a:off x="8092440" y="3963353"/>
            <a:ext cx="685800" cy="6858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309" name="Line 66"/>
          <p:cNvSpPr>
            <a:spLocks noChangeShapeType="1"/>
          </p:cNvSpPr>
          <p:nvPr/>
        </p:nvSpPr>
        <p:spPr bwMode="auto">
          <a:xfrm flipV="1">
            <a:off x="8709660" y="4443413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310" name="Line 67"/>
          <p:cNvSpPr>
            <a:spLocks noChangeShapeType="1"/>
          </p:cNvSpPr>
          <p:nvPr/>
        </p:nvSpPr>
        <p:spPr bwMode="auto">
          <a:xfrm flipV="1">
            <a:off x="8161020" y="4443413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311" name="Rectangle 68"/>
          <p:cNvSpPr>
            <a:spLocks noChangeArrowheads="1"/>
          </p:cNvSpPr>
          <p:nvPr/>
        </p:nvSpPr>
        <p:spPr bwMode="auto">
          <a:xfrm flipV="1">
            <a:off x="8092440" y="4511993"/>
            <a:ext cx="685800" cy="6858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312" name="Line 69"/>
          <p:cNvSpPr>
            <a:spLocks noChangeShapeType="1"/>
          </p:cNvSpPr>
          <p:nvPr/>
        </p:nvSpPr>
        <p:spPr bwMode="auto">
          <a:xfrm flipV="1">
            <a:off x="7406640" y="4443413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313" name="Line 70"/>
          <p:cNvSpPr>
            <a:spLocks noChangeShapeType="1"/>
          </p:cNvSpPr>
          <p:nvPr/>
        </p:nvSpPr>
        <p:spPr bwMode="auto">
          <a:xfrm flipV="1">
            <a:off x="6858000" y="4443413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314" name="Rectangle 71"/>
          <p:cNvSpPr>
            <a:spLocks noChangeArrowheads="1"/>
          </p:cNvSpPr>
          <p:nvPr/>
        </p:nvSpPr>
        <p:spPr bwMode="auto">
          <a:xfrm flipV="1">
            <a:off x="6789420" y="4511993"/>
            <a:ext cx="685800" cy="6858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315" name="Rectangle 72"/>
          <p:cNvSpPr>
            <a:spLocks noChangeArrowheads="1"/>
          </p:cNvSpPr>
          <p:nvPr/>
        </p:nvSpPr>
        <p:spPr bwMode="auto">
          <a:xfrm>
            <a:off x="8229600" y="3071812"/>
            <a:ext cx="362600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</a:t>
            </a:r>
          </a:p>
        </p:txBody>
      </p:sp>
      <p:sp>
        <p:nvSpPr>
          <p:cNvPr id="11316" name="Rectangle 73"/>
          <p:cNvSpPr>
            <a:spLocks noChangeArrowheads="1"/>
          </p:cNvSpPr>
          <p:nvPr/>
        </p:nvSpPr>
        <p:spPr bwMode="auto">
          <a:xfrm>
            <a:off x="6969443" y="3071812"/>
            <a:ext cx="362600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</a:t>
            </a:r>
          </a:p>
        </p:txBody>
      </p:sp>
      <p:sp>
        <p:nvSpPr>
          <p:cNvPr id="11317" name="Rectangle 74"/>
          <p:cNvSpPr>
            <a:spLocks noChangeArrowheads="1"/>
          </p:cNvSpPr>
          <p:nvPr/>
        </p:nvSpPr>
        <p:spPr bwMode="auto">
          <a:xfrm>
            <a:off x="8229600" y="5060632"/>
            <a:ext cx="362600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</a:t>
            </a:r>
          </a:p>
        </p:txBody>
      </p:sp>
      <p:sp>
        <p:nvSpPr>
          <p:cNvPr id="11318" name="Rectangle 75"/>
          <p:cNvSpPr>
            <a:spLocks noChangeArrowheads="1"/>
          </p:cNvSpPr>
          <p:nvPr/>
        </p:nvSpPr>
        <p:spPr bwMode="auto">
          <a:xfrm>
            <a:off x="6926580" y="5060632"/>
            <a:ext cx="362600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</a:t>
            </a:r>
          </a:p>
        </p:txBody>
      </p:sp>
      <p:sp>
        <p:nvSpPr>
          <p:cNvPr id="11319" name="Rectangle 76"/>
          <p:cNvSpPr>
            <a:spLocks noChangeArrowheads="1"/>
          </p:cNvSpPr>
          <p:nvPr/>
        </p:nvSpPr>
        <p:spPr bwMode="auto">
          <a:xfrm>
            <a:off x="7280910" y="4580572"/>
            <a:ext cx="29206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</a:t>
            </a:r>
          </a:p>
        </p:txBody>
      </p:sp>
      <p:sp>
        <p:nvSpPr>
          <p:cNvPr id="11320" name="Rectangle 77"/>
          <p:cNvSpPr>
            <a:spLocks noChangeArrowheads="1"/>
          </p:cNvSpPr>
          <p:nvPr/>
        </p:nvSpPr>
        <p:spPr bwMode="auto">
          <a:xfrm>
            <a:off x="6720840" y="4580572"/>
            <a:ext cx="29206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</a:t>
            </a:r>
          </a:p>
        </p:txBody>
      </p:sp>
      <p:sp>
        <p:nvSpPr>
          <p:cNvPr id="11321" name="Rectangle 78"/>
          <p:cNvSpPr>
            <a:spLocks noChangeArrowheads="1"/>
          </p:cNvSpPr>
          <p:nvPr/>
        </p:nvSpPr>
        <p:spPr bwMode="auto">
          <a:xfrm>
            <a:off x="8005287" y="4580572"/>
            <a:ext cx="29206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</a:t>
            </a:r>
          </a:p>
        </p:txBody>
      </p:sp>
      <p:sp>
        <p:nvSpPr>
          <p:cNvPr id="11322" name="Rectangle 79"/>
          <p:cNvSpPr>
            <a:spLocks noChangeArrowheads="1"/>
          </p:cNvSpPr>
          <p:nvPr/>
        </p:nvSpPr>
        <p:spPr bwMode="auto">
          <a:xfrm>
            <a:off x="8553927" y="4580572"/>
            <a:ext cx="29206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</a:t>
            </a:r>
          </a:p>
        </p:txBody>
      </p:sp>
      <p:sp>
        <p:nvSpPr>
          <p:cNvPr id="11323" name="Rectangle 80"/>
          <p:cNvSpPr>
            <a:spLocks noChangeArrowheads="1"/>
          </p:cNvSpPr>
          <p:nvPr/>
        </p:nvSpPr>
        <p:spPr bwMode="auto">
          <a:xfrm>
            <a:off x="8572500" y="3551872"/>
            <a:ext cx="29206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</a:t>
            </a:r>
          </a:p>
        </p:txBody>
      </p:sp>
      <p:sp>
        <p:nvSpPr>
          <p:cNvPr id="11324" name="Rectangle 81"/>
          <p:cNvSpPr>
            <a:spLocks noChangeArrowheads="1"/>
          </p:cNvSpPr>
          <p:nvPr/>
        </p:nvSpPr>
        <p:spPr bwMode="auto">
          <a:xfrm>
            <a:off x="8023860" y="3551872"/>
            <a:ext cx="29206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</a:t>
            </a:r>
          </a:p>
        </p:txBody>
      </p:sp>
      <p:sp>
        <p:nvSpPr>
          <p:cNvPr id="11325" name="Rectangle 82"/>
          <p:cNvSpPr>
            <a:spLocks noChangeArrowheads="1"/>
          </p:cNvSpPr>
          <p:nvPr/>
        </p:nvSpPr>
        <p:spPr bwMode="auto">
          <a:xfrm>
            <a:off x="7269480" y="3551872"/>
            <a:ext cx="29206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</a:t>
            </a:r>
          </a:p>
        </p:txBody>
      </p:sp>
      <p:sp>
        <p:nvSpPr>
          <p:cNvPr id="11326" name="Rectangle 83"/>
          <p:cNvSpPr>
            <a:spLocks noChangeArrowheads="1"/>
          </p:cNvSpPr>
          <p:nvPr/>
        </p:nvSpPr>
        <p:spPr bwMode="auto">
          <a:xfrm>
            <a:off x="6720840" y="3551872"/>
            <a:ext cx="29206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</a:t>
            </a:r>
          </a:p>
        </p:txBody>
      </p:sp>
      <p:cxnSp>
        <p:nvCxnSpPr>
          <p:cNvPr id="11327" name="Straight Connector 374"/>
          <p:cNvCxnSpPr>
            <a:cxnSpLocks noChangeShapeType="1"/>
          </p:cNvCxnSpPr>
          <p:nvPr/>
        </p:nvCxnSpPr>
        <p:spPr bwMode="auto">
          <a:xfrm>
            <a:off x="6583680" y="4784885"/>
            <a:ext cx="137160" cy="14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9" name="Group 375"/>
          <p:cNvGrpSpPr>
            <a:grpSpLocks/>
          </p:cNvGrpSpPr>
          <p:nvPr/>
        </p:nvGrpSpPr>
        <p:grpSpPr bwMode="auto">
          <a:xfrm flipH="1">
            <a:off x="6377940" y="4649153"/>
            <a:ext cx="274320" cy="205740"/>
            <a:chOff x="3124200" y="4648200"/>
            <a:chExt cx="1295400" cy="838200"/>
          </a:xfrm>
        </p:grpSpPr>
        <p:sp>
          <p:nvSpPr>
            <p:cNvPr id="11609" name="Rectangle 376"/>
            <p:cNvSpPr>
              <a:spLocks noChangeArrowheads="1"/>
            </p:cNvSpPr>
            <p:nvPr/>
          </p:nvSpPr>
          <p:spPr bwMode="auto">
            <a:xfrm>
              <a:off x="3124200" y="4648200"/>
              <a:ext cx="1295400" cy="838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10" name="Rectangle 377"/>
            <p:cNvSpPr>
              <a:spLocks noChangeArrowheads="1"/>
            </p:cNvSpPr>
            <p:nvPr/>
          </p:nvSpPr>
          <p:spPr bwMode="auto">
            <a:xfrm>
              <a:off x="35052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11" name="Rectangle 378"/>
            <p:cNvSpPr>
              <a:spLocks noChangeArrowheads="1"/>
            </p:cNvSpPr>
            <p:nvPr/>
          </p:nvSpPr>
          <p:spPr bwMode="auto">
            <a:xfrm>
              <a:off x="36576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12" name="Rectangle 379"/>
            <p:cNvSpPr>
              <a:spLocks noChangeArrowheads="1"/>
            </p:cNvSpPr>
            <p:nvPr/>
          </p:nvSpPr>
          <p:spPr bwMode="auto">
            <a:xfrm>
              <a:off x="38100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13" name="Rectangle 380"/>
            <p:cNvSpPr>
              <a:spLocks noChangeArrowheads="1"/>
            </p:cNvSpPr>
            <p:nvPr/>
          </p:nvSpPr>
          <p:spPr bwMode="auto">
            <a:xfrm>
              <a:off x="39624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14" name="Rectangle 381"/>
            <p:cNvSpPr>
              <a:spLocks noChangeArrowheads="1"/>
            </p:cNvSpPr>
            <p:nvPr/>
          </p:nvSpPr>
          <p:spPr bwMode="auto">
            <a:xfrm>
              <a:off x="41148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15" name="Rectangle 382"/>
            <p:cNvSpPr>
              <a:spLocks noChangeArrowheads="1"/>
            </p:cNvSpPr>
            <p:nvPr/>
          </p:nvSpPr>
          <p:spPr bwMode="auto">
            <a:xfrm>
              <a:off x="42672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16" name="Rectangle 383"/>
            <p:cNvSpPr>
              <a:spLocks noChangeArrowheads="1"/>
            </p:cNvSpPr>
            <p:nvPr/>
          </p:nvSpPr>
          <p:spPr bwMode="auto">
            <a:xfrm>
              <a:off x="35052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17" name="Rectangle 384"/>
            <p:cNvSpPr>
              <a:spLocks noChangeArrowheads="1"/>
            </p:cNvSpPr>
            <p:nvPr/>
          </p:nvSpPr>
          <p:spPr bwMode="auto">
            <a:xfrm>
              <a:off x="36576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18" name="Rectangle 385"/>
            <p:cNvSpPr>
              <a:spLocks noChangeArrowheads="1"/>
            </p:cNvSpPr>
            <p:nvPr/>
          </p:nvSpPr>
          <p:spPr bwMode="auto">
            <a:xfrm>
              <a:off x="38100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19" name="Rectangle 386"/>
            <p:cNvSpPr>
              <a:spLocks noChangeArrowheads="1"/>
            </p:cNvSpPr>
            <p:nvPr/>
          </p:nvSpPr>
          <p:spPr bwMode="auto">
            <a:xfrm>
              <a:off x="39624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20" name="Rectangle 387"/>
            <p:cNvSpPr>
              <a:spLocks noChangeArrowheads="1"/>
            </p:cNvSpPr>
            <p:nvPr/>
          </p:nvSpPr>
          <p:spPr bwMode="auto">
            <a:xfrm>
              <a:off x="41148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21" name="Rectangle 388"/>
            <p:cNvSpPr>
              <a:spLocks noChangeArrowheads="1"/>
            </p:cNvSpPr>
            <p:nvPr/>
          </p:nvSpPr>
          <p:spPr bwMode="auto">
            <a:xfrm>
              <a:off x="42672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22" name="Rectangle 389"/>
            <p:cNvSpPr>
              <a:spLocks noChangeArrowheads="1"/>
            </p:cNvSpPr>
            <p:nvPr/>
          </p:nvSpPr>
          <p:spPr bwMode="auto">
            <a:xfrm>
              <a:off x="35052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23" name="Rectangle 390"/>
            <p:cNvSpPr>
              <a:spLocks noChangeArrowheads="1"/>
            </p:cNvSpPr>
            <p:nvPr/>
          </p:nvSpPr>
          <p:spPr bwMode="auto">
            <a:xfrm>
              <a:off x="36576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24" name="Rectangle 391"/>
            <p:cNvSpPr>
              <a:spLocks noChangeArrowheads="1"/>
            </p:cNvSpPr>
            <p:nvPr/>
          </p:nvSpPr>
          <p:spPr bwMode="auto">
            <a:xfrm>
              <a:off x="38100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25" name="Rectangle 392"/>
            <p:cNvSpPr>
              <a:spLocks noChangeArrowheads="1"/>
            </p:cNvSpPr>
            <p:nvPr/>
          </p:nvSpPr>
          <p:spPr bwMode="auto">
            <a:xfrm>
              <a:off x="39624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26" name="Rectangle 393"/>
            <p:cNvSpPr>
              <a:spLocks noChangeArrowheads="1"/>
            </p:cNvSpPr>
            <p:nvPr/>
          </p:nvSpPr>
          <p:spPr bwMode="auto">
            <a:xfrm>
              <a:off x="41148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27" name="Rectangle 394"/>
            <p:cNvSpPr>
              <a:spLocks noChangeArrowheads="1"/>
            </p:cNvSpPr>
            <p:nvPr/>
          </p:nvSpPr>
          <p:spPr bwMode="auto">
            <a:xfrm>
              <a:off x="42672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28" name="Rectangle 395"/>
            <p:cNvSpPr>
              <a:spLocks noChangeArrowheads="1"/>
            </p:cNvSpPr>
            <p:nvPr/>
          </p:nvSpPr>
          <p:spPr bwMode="auto">
            <a:xfrm>
              <a:off x="35052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29" name="Rectangle 396"/>
            <p:cNvSpPr>
              <a:spLocks noChangeArrowheads="1"/>
            </p:cNvSpPr>
            <p:nvPr/>
          </p:nvSpPr>
          <p:spPr bwMode="auto">
            <a:xfrm>
              <a:off x="36576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30" name="Rectangle 397"/>
            <p:cNvSpPr>
              <a:spLocks noChangeArrowheads="1"/>
            </p:cNvSpPr>
            <p:nvPr/>
          </p:nvSpPr>
          <p:spPr bwMode="auto">
            <a:xfrm>
              <a:off x="38100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31" name="Rectangle 398"/>
            <p:cNvSpPr>
              <a:spLocks noChangeArrowheads="1"/>
            </p:cNvSpPr>
            <p:nvPr/>
          </p:nvSpPr>
          <p:spPr bwMode="auto">
            <a:xfrm>
              <a:off x="39624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32" name="Rectangle 399"/>
            <p:cNvSpPr>
              <a:spLocks noChangeArrowheads="1"/>
            </p:cNvSpPr>
            <p:nvPr/>
          </p:nvSpPr>
          <p:spPr bwMode="auto">
            <a:xfrm>
              <a:off x="41148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33" name="Rectangle 400"/>
            <p:cNvSpPr>
              <a:spLocks noChangeArrowheads="1"/>
            </p:cNvSpPr>
            <p:nvPr/>
          </p:nvSpPr>
          <p:spPr bwMode="auto">
            <a:xfrm>
              <a:off x="42672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34" name="Rectangle 401"/>
            <p:cNvSpPr>
              <a:spLocks noChangeArrowheads="1"/>
            </p:cNvSpPr>
            <p:nvPr/>
          </p:nvSpPr>
          <p:spPr bwMode="auto">
            <a:xfrm>
              <a:off x="35052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35" name="Rectangle 402"/>
            <p:cNvSpPr>
              <a:spLocks noChangeArrowheads="1"/>
            </p:cNvSpPr>
            <p:nvPr/>
          </p:nvSpPr>
          <p:spPr bwMode="auto">
            <a:xfrm>
              <a:off x="36576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36" name="Rectangle 403"/>
            <p:cNvSpPr>
              <a:spLocks noChangeArrowheads="1"/>
            </p:cNvSpPr>
            <p:nvPr/>
          </p:nvSpPr>
          <p:spPr bwMode="auto">
            <a:xfrm>
              <a:off x="38100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37" name="Rectangle 404"/>
            <p:cNvSpPr>
              <a:spLocks noChangeArrowheads="1"/>
            </p:cNvSpPr>
            <p:nvPr/>
          </p:nvSpPr>
          <p:spPr bwMode="auto">
            <a:xfrm>
              <a:off x="39624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38" name="Rectangle 405"/>
            <p:cNvSpPr>
              <a:spLocks noChangeArrowheads="1"/>
            </p:cNvSpPr>
            <p:nvPr/>
          </p:nvSpPr>
          <p:spPr bwMode="auto">
            <a:xfrm>
              <a:off x="41148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39" name="Rectangle 406"/>
            <p:cNvSpPr>
              <a:spLocks noChangeArrowheads="1"/>
            </p:cNvSpPr>
            <p:nvPr/>
          </p:nvSpPr>
          <p:spPr bwMode="auto">
            <a:xfrm>
              <a:off x="42672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40" name="Rectangle 407"/>
            <p:cNvSpPr>
              <a:spLocks noChangeArrowheads="1"/>
            </p:cNvSpPr>
            <p:nvPr/>
          </p:nvSpPr>
          <p:spPr bwMode="auto">
            <a:xfrm>
              <a:off x="3200400" y="4724400"/>
              <a:ext cx="228600" cy="685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11329" name="Straight Connector 408"/>
          <p:cNvCxnSpPr>
            <a:cxnSpLocks noChangeShapeType="1"/>
          </p:cNvCxnSpPr>
          <p:nvPr/>
        </p:nvCxnSpPr>
        <p:spPr bwMode="auto">
          <a:xfrm>
            <a:off x="7886700" y="4653440"/>
            <a:ext cx="137160" cy="14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0" name="Group 409"/>
          <p:cNvGrpSpPr>
            <a:grpSpLocks/>
          </p:cNvGrpSpPr>
          <p:nvPr/>
        </p:nvGrpSpPr>
        <p:grpSpPr bwMode="auto">
          <a:xfrm flipH="1">
            <a:off x="7680960" y="4517708"/>
            <a:ext cx="274320" cy="205740"/>
            <a:chOff x="3124200" y="4648200"/>
            <a:chExt cx="1295400" cy="838200"/>
          </a:xfrm>
        </p:grpSpPr>
        <p:sp>
          <p:nvSpPr>
            <p:cNvPr id="11577" name="Rectangle 410"/>
            <p:cNvSpPr>
              <a:spLocks noChangeArrowheads="1"/>
            </p:cNvSpPr>
            <p:nvPr/>
          </p:nvSpPr>
          <p:spPr bwMode="auto">
            <a:xfrm>
              <a:off x="3124200" y="4648200"/>
              <a:ext cx="1295400" cy="838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78" name="Rectangle 411"/>
            <p:cNvSpPr>
              <a:spLocks noChangeArrowheads="1"/>
            </p:cNvSpPr>
            <p:nvPr/>
          </p:nvSpPr>
          <p:spPr bwMode="auto">
            <a:xfrm>
              <a:off x="35052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79" name="Rectangle 412"/>
            <p:cNvSpPr>
              <a:spLocks noChangeArrowheads="1"/>
            </p:cNvSpPr>
            <p:nvPr/>
          </p:nvSpPr>
          <p:spPr bwMode="auto">
            <a:xfrm>
              <a:off x="36576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80" name="Rectangle 413"/>
            <p:cNvSpPr>
              <a:spLocks noChangeArrowheads="1"/>
            </p:cNvSpPr>
            <p:nvPr/>
          </p:nvSpPr>
          <p:spPr bwMode="auto">
            <a:xfrm>
              <a:off x="38100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81" name="Rectangle 414"/>
            <p:cNvSpPr>
              <a:spLocks noChangeArrowheads="1"/>
            </p:cNvSpPr>
            <p:nvPr/>
          </p:nvSpPr>
          <p:spPr bwMode="auto">
            <a:xfrm>
              <a:off x="39624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82" name="Rectangle 415"/>
            <p:cNvSpPr>
              <a:spLocks noChangeArrowheads="1"/>
            </p:cNvSpPr>
            <p:nvPr/>
          </p:nvSpPr>
          <p:spPr bwMode="auto">
            <a:xfrm>
              <a:off x="41148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83" name="Rectangle 416"/>
            <p:cNvSpPr>
              <a:spLocks noChangeArrowheads="1"/>
            </p:cNvSpPr>
            <p:nvPr/>
          </p:nvSpPr>
          <p:spPr bwMode="auto">
            <a:xfrm>
              <a:off x="42672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84" name="Rectangle 417"/>
            <p:cNvSpPr>
              <a:spLocks noChangeArrowheads="1"/>
            </p:cNvSpPr>
            <p:nvPr/>
          </p:nvSpPr>
          <p:spPr bwMode="auto">
            <a:xfrm>
              <a:off x="35052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85" name="Rectangle 418"/>
            <p:cNvSpPr>
              <a:spLocks noChangeArrowheads="1"/>
            </p:cNvSpPr>
            <p:nvPr/>
          </p:nvSpPr>
          <p:spPr bwMode="auto">
            <a:xfrm>
              <a:off x="36576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86" name="Rectangle 419"/>
            <p:cNvSpPr>
              <a:spLocks noChangeArrowheads="1"/>
            </p:cNvSpPr>
            <p:nvPr/>
          </p:nvSpPr>
          <p:spPr bwMode="auto">
            <a:xfrm>
              <a:off x="38100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87" name="Rectangle 420"/>
            <p:cNvSpPr>
              <a:spLocks noChangeArrowheads="1"/>
            </p:cNvSpPr>
            <p:nvPr/>
          </p:nvSpPr>
          <p:spPr bwMode="auto">
            <a:xfrm>
              <a:off x="39624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88" name="Rectangle 421"/>
            <p:cNvSpPr>
              <a:spLocks noChangeArrowheads="1"/>
            </p:cNvSpPr>
            <p:nvPr/>
          </p:nvSpPr>
          <p:spPr bwMode="auto">
            <a:xfrm>
              <a:off x="41148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89" name="Rectangle 422"/>
            <p:cNvSpPr>
              <a:spLocks noChangeArrowheads="1"/>
            </p:cNvSpPr>
            <p:nvPr/>
          </p:nvSpPr>
          <p:spPr bwMode="auto">
            <a:xfrm>
              <a:off x="42672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90" name="Rectangle 423"/>
            <p:cNvSpPr>
              <a:spLocks noChangeArrowheads="1"/>
            </p:cNvSpPr>
            <p:nvPr/>
          </p:nvSpPr>
          <p:spPr bwMode="auto">
            <a:xfrm>
              <a:off x="35052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91" name="Rectangle 424"/>
            <p:cNvSpPr>
              <a:spLocks noChangeArrowheads="1"/>
            </p:cNvSpPr>
            <p:nvPr/>
          </p:nvSpPr>
          <p:spPr bwMode="auto">
            <a:xfrm>
              <a:off x="36576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92" name="Rectangle 425"/>
            <p:cNvSpPr>
              <a:spLocks noChangeArrowheads="1"/>
            </p:cNvSpPr>
            <p:nvPr/>
          </p:nvSpPr>
          <p:spPr bwMode="auto">
            <a:xfrm>
              <a:off x="38100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93" name="Rectangle 426"/>
            <p:cNvSpPr>
              <a:spLocks noChangeArrowheads="1"/>
            </p:cNvSpPr>
            <p:nvPr/>
          </p:nvSpPr>
          <p:spPr bwMode="auto">
            <a:xfrm>
              <a:off x="39624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94" name="Rectangle 427"/>
            <p:cNvSpPr>
              <a:spLocks noChangeArrowheads="1"/>
            </p:cNvSpPr>
            <p:nvPr/>
          </p:nvSpPr>
          <p:spPr bwMode="auto">
            <a:xfrm>
              <a:off x="41148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95" name="Rectangle 428"/>
            <p:cNvSpPr>
              <a:spLocks noChangeArrowheads="1"/>
            </p:cNvSpPr>
            <p:nvPr/>
          </p:nvSpPr>
          <p:spPr bwMode="auto">
            <a:xfrm>
              <a:off x="42672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96" name="Rectangle 429"/>
            <p:cNvSpPr>
              <a:spLocks noChangeArrowheads="1"/>
            </p:cNvSpPr>
            <p:nvPr/>
          </p:nvSpPr>
          <p:spPr bwMode="auto">
            <a:xfrm>
              <a:off x="35052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97" name="Rectangle 430"/>
            <p:cNvSpPr>
              <a:spLocks noChangeArrowheads="1"/>
            </p:cNvSpPr>
            <p:nvPr/>
          </p:nvSpPr>
          <p:spPr bwMode="auto">
            <a:xfrm>
              <a:off x="36576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98" name="Rectangle 431"/>
            <p:cNvSpPr>
              <a:spLocks noChangeArrowheads="1"/>
            </p:cNvSpPr>
            <p:nvPr/>
          </p:nvSpPr>
          <p:spPr bwMode="auto">
            <a:xfrm>
              <a:off x="38100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99" name="Rectangle 432"/>
            <p:cNvSpPr>
              <a:spLocks noChangeArrowheads="1"/>
            </p:cNvSpPr>
            <p:nvPr/>
          </p:nvSpPr>
          <p:spPr bwMode="auto">
            <a:xfrm>
              <a:off x="39624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00" name="Rectangle 433"/>
            <p:cNvSpPr>
              <a:spLocks noChangeArrowheads="1"/>
            </p:cNvSpPr>
            <p:nvPr/>
          </p:nvSpPr>
          <p:spPr bwMode="auto">
            <a:xfrm>
              <a:off x="41148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01" name="Rectangle 434"/>
            <p:cNvSpPr>
              <a:spLocks noChangeArrowheads="1"/>
            </p:cNvSpPr>
            <p:nvPr/>
          </p:nvSpPr>
          <p:spPr bwMode="auto">
            <a:xfrm>
              <a:off x="42672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02" name="Rectangle 435"/>
            <p:cNvSpPr>
              <a:spLocks noChangeArrowheads="1"/>
            </p:cNvSpPr>
            <p:nvPr/>
          </p:nvSpPr>
          <p:spPr bwMode="auto">
            <a:xfrm>
              <a:off x="35052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03" name="Rectangle 436"/>
            <p:cNvSpPr>
              <a:spLocks noChangeArrowheads="1"/>
            </p:cNvSpPr>
            <p:nvPr/>
          </p:nvSpPr>
          <p:spPr bwMode="auto">
            <a:xfrm>
              <a:off x="36576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04" name="Rectangle 437"/>
            <p:cNvSpPr>
              <a:spLocks noChangeArrowheads="1"/>
            </p:cNvSpPr>
            <p:nvPr/>
          </p:nvSpPr>
          <p:spPr bwMode="auto">
            <a:xfrm>
              <a:off x="38100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05" name="Rectangle 438"/>
            <p:cNvSpPr>
              <a:spLocks noChangeArrowheads="1"/>
            </p:cNvSpPr>
            <p:nvPr/>
          </p:nvSpPr>
          <p:spPr bwMode="auto">
            <a:xfrm>
              <a:off x="39624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06" name="Rectangle 439"/>
            <p:cNvSpPr>
              <a:spLocks noChangeArrowheads="1"/>
            </p:cNvSpPr>
            <p:nvPr/>
          </p:nvSpPr>
          <p:spPr bwMode="auto">
            <a:xfrm>
              <a:off x="41148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07" name="Rectangle 440"/>
            <p:cNvSpPr>
              <a:spLocks noChangeArrowheads="1"/>
            </p:cNvSpPr>
            <p:nvPr/>
          </p:nvSpPr>
          <p:spPr bwMode="auto">
            <a:xfrm>
              <a:off x="42672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608" name="Rectangle 441"/>
            <p:cNvSpPr>
              <a:spLocks noChangeArrowheads="1"/>
            </p:cNvSpPr>
            <p:nvPr/>
          </p:nvSpPr>
          <p:spPr bwMode="auto">
            <a:xfrm>
              <a:off x="3200400" y="4724400"/>
              <a:ext cx="228600" cy="685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cxnSp>
        <p:nvCxnSpPr>
          <p:cNvPr id="11331" name="Straight Connector 442"/>
          <p:cNvCxnSpPr>
            <a:cxnSpLocks noChangeShapeType="1"/>
          </p:cNvCxnSpPr>
          <p:nvPr/>
        </p:nvCxnSpPr>
        <p:spPr bwMode="auto">
          <a:xfrm>
            <a:off x="7886700" y="3624740"/>
            <a:ext cx="137160" cy="14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1" name="Group 443"/>
          <p:cNvGrpSpPr>
            <a:grpSpLocks/>
          </p:cNvGrpSpPr>
          <p:nvPr/>
        </p:nvGrpSpPr>
        <p:grpSpPr bwMode="auto">
          <a:xfrm flipH="1">
            <a:off x="7680960" y="3489008"/>
            <a:ext cx="274320" cy="205740"/>
            <a:chOff x="3124200" y="4648200"/>
            <a:chExt cx="1295400" cy="838200"/>
          </a:xfrm>
        </p:grpSpPr>
        <p:sp>
          <p:nvSpPr>
            <p:cNvPr id="11545" name="Rectangle 444"/>
            <p:cNvSpPr>
              <a:spLocks noChangeArrowheads="1"/>
            </p:cNvSpPr>
            <p:nvPr/>
          </p:nvSpPr>
          <p:spPr bwMode="auto">
            <a:xfrm>
              <a:off x="3124200" y="4648200"/>
              <a:ext cx="1295400" cy="838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46" name="Rectangle 445"/>
            <p:cNvSpPr>
              <a:spLocks noChangeArrowheads="1"/>
            </p:cNvSpPr>
            <p:nvPr/>
          </p:nvSpPr>
          <p:spPr bwMode="auto">
            <a:xfrm>
              <a:off x="35052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47" name="Rectangle 446"/>
            <p:cNvSpPr>
              <a:spLocks noChangeArrowheads="1"/>
            </p:cNvSpPr>
            <p:nvPr/>
          </p:nvSpPr>
          <p:spPr bwMode="auto">
            <a:xfrm>
              <a:off x="36576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48" name="Rectangle 447"/>
            <p:cNvSpPr>
              <a:spLocks noChangeArrowheads="1"/>
            </p:cNvSpPr>
            <p:nvPr/>
          </p:nvSpPr>
          <p:spPr bwMode="auto">
            <a:xfrm>
              <a:off x="38100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49" name="Rectangle 448"/>
            <p:cNvSpPr>
              <a:spLocks noChangeArrowheads="1"/>
            </p:cNvSpPr>
            <p:nvPr/>
          </p:nvSpPr>
          <p:spPr bwMode="auto">
            <a:xfrm>
              <a:off x="39624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50" name="Rectangle 449"/>
            <p:cNvSpPr>
              <a:spLocks noChangeArrowheads="1"/>
            </p:cNvSpPr>
            <p:nvPr/>
          </p:nvSpPr>
          <p:spPr bwMode="auto">
            <a:xfrm>
              <a:off x="41148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51" name="Rectangle 450"/>
            <p:cNvSpPr>
              <a:spLocks noChangeArrowheads="1"/>
            </p:cNvSpPr>
            <p:nvPr/>
          </p:nvSpPr>
          <p:spPr bwMode="auto">
            <a:xfrm>
              <a:off x="42672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52" name="Rectangle 451"/>
            <p:cNvSpPr>
              <a:spLocks noChangeArrowheads="1"/>
            </p:cNvSpPr>
            <p:nvPr/>
          </p:nvSpPr>
          <p:spPr bwMode="auto">
            <a:xfrm>
              <a:off x="35052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53" name="Rectangle 452"/>
            <p:cNvSpPr>
              <a:spLocks noChangeArrowheads="1"/>
            </p:cNvSpPr>
            <p:nvPr/>
          </p:nvSpPr>
          <p:spPr bwMode="auto">
            <a:xfrm>
              <a:off x="36576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54" name="Rectangle 453"/>
            <p:cNvSpPr>
              <a:spLocks noChangeArrowheads="1"/>
            </p:cNvSpPr>
            <p:nvPr/>
          </p:nvSpPr>
          <p:spPr bwMode="auto">
            <a:xfrm>
              <a:off x="38100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55" name="Rectangle 454"/>
            <p:cNvSpPr>
              <a:spLocks noChangeArrowheads="1"/>
            </p:cNvSpPr>
            <p:nvPr/>
          </p:nvSpPr>
          <p:spPr bwMode="auto">
            <a:xfrm>
              <a:off x="39624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56" name="Rectangle 455"/>
            <p:cNvSpPr>
              <a:spLocks noChangeArrowheads="1"/>
            </p:cNvSpPr>
            <p:nvPr/>
          </p:nvSpPr>
          <p:spPr bwMode="auto">
            <a:xfrm>
              <a:off x="41148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57" name="Rectangle 456"/>
            <p:cNvSpPr>
              <a:spLocks noChangeArrowheads="1"/>
            </p:cNvSpPr>
            <p:nvPr/>
          </p:nvSpPr>
          <p:spPr bwMode="auto">
            <a:xfrm>
              <a:off x="42672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58" name="Rectangle 457"/>
            <p:cNvSpPr>
              <a:spLocks noChangeArrowheads="1"/>
            </p:cNvSpPr>
            <p:nvPr/>
          </p:nvSpPr>
          <p:spPr bwMode="auto">
            <a:xfrm>
              <a:off x="35052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59" name="Rectangle 458"/>
            <p:cNvSpPr>
              <a:spLocks noChangeArrowheads="1"/>
            </p:cNvSpPr>
            <p:nvPr/>
          </p:nvSpPr>
          <p:spPr bwMode="auto">
            <a:xfrm>
              <a:off x="36576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60" name="Rectangle 459"/>
            <p:cNvSpPr>
              <a:spLocks noChangeArrowheads="1"/>
            </p:cNvSpPr>
            <p:nvPr/>
          </p:nvSpPr>
          <p:spPr bwMode="auto">
            <a:xfrm>
              <a:off x="38100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61" name="Rectangle 460"/>
            <p:cNvSpPr>
              <a:spLocks noChangeArrowheads="1"/>
            </p:cNvSpPr>
            <p:nvPr/>
          </p:nvSpPr>
          <p:spPr bwMode="auto">
            <a:xfrm>
              <a:off x="39624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62" name="Rectangle 461"/>
            <p:cNvSpPr>
              <a:spLocks noChangeArrowheads="1"/>
            </p:cNvSpPr>
            <p:nvPr/>
          </p:nvSpPr>
          <p:spPr bwMode="auto">
            <a:xfrm>
              <a:off x="41148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63" name="Rectangle 462"/>
            <p:cNvSpPr>
              <a:spLocks noChangeArrowheads="1"/>
            </p:cNvSpPr>
            <p:nvPr/>
          </p:nvSpPr>
          <p:spPr bwMode="auto">
            <a:xfrm>
              <a:off x="42672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64" name="Rectangle 463"/>
            <p:cNvSpPr>
              <a:spLocks noChangeArrowheads="1"/>
            </p:cNvSpPr>
            <p:nvPr/>
          </p:nvSpPr>
          <p:spPr bwMode="auto">
            <a:xfrm>
              <a:off x="35052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65" name="Rectangle 464"/>
            <p:cNvSpPr>
              <a:spLocks noChangeArrowheads="1"/>
            </p:cNvSpPr>
            <p:nvPr/>
          </p:nvSpPr>
          <p:spPr bwMode="auto">
            <a:xfrm>
              <a:off x="36576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66" name="Rectangle 465"/>
            <p:cNvSpPr>
              <a:spLocks noChangeArrowheads="1"/>
            </p:cNvSpPr>
            <p:nvPr/>
          </p:nvSpPr>
          <p:spPr bwMode="auto">
            <a:xfrm>
              <a:off x="38100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67" name="Rectangle 466"/>
            <p:cNvSpPr>
              <a:spLocks noChangeArrowheads="1"/>
            </p:cNvSpPr>
            <p:nvPr/>
          </p:nvSpPr>
          <p:spPr bwMode="auto">
            <a:xfrm>
              <a:off x="39624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68" name="Rectangle 467"/>
            <p:cNvSpPr>
              <a:spLocks noChangeArrowheads="1"/>
            </p:cNvSpPr>
            <p:nvPr/>
          </p:nvSpPr>
          <p:spPr bwMode="auto">
            <a:xfrm>
              <a:off x="41148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69" name="Rectangle 468"/>
            <p:cNvSpPr>
              <a:spLocks noChangeArrowheads="1"/>
            </p:cNvSpPr>
            <p:nvPr/>
          </p:nvSpPr>
          <p:spPr bwMode="auto">
            <a:xfrm>
              <a:off x="42672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70" name="Rectangle 469"/>
            <p:cNvSpPr>
              <a:spLocks noChangeArrowheads="1"/>
            </p:cNvSpPr>
            <p:nvPr/>
          </p:nvSpPr>
          <p:spPr bwMode="auto">
            <a:xfrm>
              <a:off x="35052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71" name="Rectangle 470"/>
            <p:cNvSpPr>
              <a:spLocks noChangeArrowheads="1"/>
            </p:cNvSpPr>
            <p:nvPr/>
          </p:nvSpPr>
          <p:spPr bwMode="auto">
            <a:xfrm>
              <a:off x="36576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72" name="Rectangle 471"/>
            <p:cNvSpPr>
              <a:spLocks noChangeArrowheads="1"/>
            </p:cNvSpPr>
            <p:nvPr/>
          </p:nvSpPr>
          <p:spPr bwMode="auto">
            <a:xfrm>
              <a:off x="38100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73" name="Rectangle 472"/>
            <p:cNvSpPr>
              <a:spLocks noChangeArrowheads="1"/>
            </p:cNvSpPr>
            <p:nvPr/>
          </p:nvSpPr>
          <p:spPr bwMode="auto">
            <a:xfrm>
              <a:off x="39624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74" name="Rectangle 473"/>
            <p:cNvSpPr>
              <a:spLocks noChangeArrowheads="1"/>
            </p:cNvSpPr>
            <p:nvPr/>
          </p:nvSpPr>
          <p:spPr bwMode="auto">
            <a:xfrm>
              <a:off x="41148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75" name="Rectangle 474"/>
            <p:cNvSpPr>
              <a:spLocks noChangeArrowheads="1"/>
            </p:cNvSpPr>
            <p:nvPr/>
          </p:nvSpPr>
          <p:spPr bwMode="auto">
            <a:xfrm>
              <a:off x="42672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576" name="Rectangle 475"/>
            <p:cNvSpPr>
              <a:spLocks noChangeArrowheads="1"/>
            </p:cNvSpPr>
            <p:nvPr/>
          </p:nvSpPr>
          <p:spPr bwMode="auto">
            <a:xfrm>
              <a:off x="3200400" y="4724400"/>
              <a:ext cx="228600" cy="685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grpSp>
        <p:nvGrpSpPr>
          <p:cNvPr id="12" name="Group 476"/>
          <p:cNvGrpSpPr>
            <a:grpSpLocks/>
          </p:cNvGrpSpPr>
          <p:nvPr/>
        </p:nvGrpSpPr>
        <p:grpSpPr bwMode="auto">
          <a:xfrm flipH="1">
            <a:off x="8846820" y="4649153"/>
            <a:ext cx="342900" cy="205740"/>
            <a:chOff x="6934200" y="5791200"/>
            <a:chExt cx="381000" cy="228600"/>
          </a:xfrm>
        </p:grpSpPr>
        <p:cxnSp>
          <p:nvCxnSpPr>
            <p:cNvPr id="11511" name="Straight Connector 477"/>
            <p:cNvCxnSpPr>
              <a:cxnSpLocks noChangeShapeType="1"/>
            </p:cNvCxnSpPr>
            <p:nvPr/>
          </p:nvCxnSpPr>
          <p:spPr bwMode="auto">
            <a:xfrm>
              <a:off x="7162800" y="5942012"/>
              <a:ext cx="1524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3" name="Group 478"/>
            <p:cNvGrpSpPr>
              <a:grpSpLocks/>
            </p:cNvGrpSpPr>
            <p:nvPr/>
          </p:nvGrpSpPr>
          <p:grpSpPr bwMode="auto">
            <a:xfrm flipH="1">
              <a:off x="6934200" y="5791200"/>
              <a:ext cx="304800" cy="228600"/>
              <a:chOff x="3124200" y="4648200"/>
              <a:chExt cx="1295400" cy="838200"/>
            </a:xfrm>
          </p:grpSpPr>
          <p:sp>
            <p:nvSpPr>
              <p:cNvPr id="11513" name="Rectangle 479"/>
              <p:cNvSpPr>
                <a:spLocks noChangeArrowheads="1"/>
              </p:cNvSpPr>
              <p:nvPr/>
            </p:nvSpPr>
            <p:spPr bwMode="auto">
              <a:xfrm>
                <a:off x="3124200" y="4648200"/>
                <a:ext cx="1295400" cy="838200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14" name="Rectangle 480"/>
              <p:cNvSpPr>
                <a:spLocks noChangeArrowheads="1"/>
              </p:cNvSpPr>
              <p:nvPr/>
            </p:nvSpPr>
            <p:spPr bwMode="auto">
              <a:xfrm>
                <a:off x="35052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15" name="Rectangle 481"/>
              <p:cNvSpPr>
                <a:spLocks noChangeArrowheads="1"/>
              </p:cNvSpPr>
              <p:nvPr/>
            </p:nvSpPr>
            <p:spPr bwMode="auto">
              <a:xfrm>
                <a:off x="36576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16" name="Rectangle 482"/>
              <p:cNvSpPr>
                <a:spLocks noChangeArrowheads="1"/>
              </p:cNvSpPr>
              <p:nvPr/>
            </p:nvSpPr>
            <p:spPr bwMode="auto">
              <a:xfrm>
                <a:off x="38100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17" name="Rectangle 483"/>
              <p:cNvSpPr>
                <a:spLocks noChangeArrowheads="1"/>
              </p:cNvSpPr>
              <p:nvPr/>
            </p:nvSpPr>
            <p:spPr bwMode="auto">
              <a:xfrm>
                <a:off x="39624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18" name="Rectangle 484"/>
              <p:cNvSpPr>
                <a:spLocks noChangeArrowheads="1"/>
              </p:cNvSpPr>
              <p:nvPr/>
            </p:nvSpPr>
            <p:spPr bwMode="auto">
              <a:xfrm>
                <a:off x="41148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19" name="Rectangle 485"/>
              <p:cNvSpPr>
                <a:spLocks noChangeArrowheads="1"/>
              </p:cNvSpPr>
              <p:nvPr/>
            </p:nvSpPr>
            <p:spPr bwMode="auto">
              <a:xfrm>
                <a:off x="42672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20" name="Rectangle 486"/>
              <p:cNvSpPr>
                <a:spLocks noChangeArrowheads="1"/>
              </p:cNvSpPr>
              <p:nvPr/>
            </p:nvSpPr>
            <p:spPr bwMode="auto">
              <a:xfrm>
                <a:off x="35052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21" name="Rectangle 487"/>
              <p:cNvSpPr>
                <a:spLocks noChangeArrowheads="1"/>
              </p:cNvSpPr>
              <p:nvPr/>
            </p:nvSpPr>
            <p:spPr bwMode="auto">
              <a:xfrm>
                <a:off x="36576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22" name="Rectangle 488"/>
              <p:cNvSpPr>
                <a:spLocks noChangeArrowheads="1"/>
              </p:cNvSpPr>
              <p:nvPr/>
            </p:nvSpPr>
            <p:spPr bwMode="auto">
              <a:xfrm>
                <a:off x="38100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23" name="Rectangle 489"/>
              <p:cNvSpPr>
                <a:spLocks noChangeArrowheads="1"/>
              </p:cNvSpPr>
              <p:nvPr/>
            </p:nvSpPr>
            <p:spPr bwMode="auto">
              <a:xfrm>
                <a:off x="39624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24" name="Rectangle 490"/>
              <p:cNvSpPr>
                <a:spLocks noChangeArrowheads="1"/>
              </p:cNvSpPr>
              <p:nvPr/>
            </p:nvSpPr>
            <p:spPr bwMode="auto">
              <a:xfrm>
                <a:off x="41148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25" name="Rectangle 491"/>
              <p:cNvSpPr>
                <a:spLocks noChangeArrowheads="1"/>
              </p:cNvSpPr>
              <p:nvPr/>
            </p:nvSpPr>
            <p:spPr bwMode="auto">
              <a:xfrm>
                <a:off x="42672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26" name="Rectangle 492"/>
              <p:cNvSpPr>
                <a:spLocks noChangeArrowheads="1"/>
              </p:cNvSpPr>
              <p:nvPr/>
            </p:nvSpPr>
            <p:spPr bwMode="auto">
              <a:xfrm>
                <a:off x="35052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27" name="Rectangle 493"/>
              <p:cNvSpPr>
                <a:spLocks noChangeArrowheads="1"/>
              </p:cNvSpPr>
              <p:nvPr/>
            </p:nvSpPr>
            <p:spPr bwMode="auto">
              <a:xfrm>
                <a:off x="36576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28" name="Rectangle 494"/>
              <p:cNvSpPr>
                <a:spLocks noChangeArrowheads="1"/>
              </p:cNvSpPr>
              <p:nvPr/>
            </p:nvSpPr>
            <p:spPr bwMode="auto">
              <a:xfrm>
                <a:off x="38100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29" name="Rectangle 495"/>
              <p:cNvSpPr>
                <a:spLocks noChangeArrowheads="1"/>
              </p:cNvSpPr>
              <p:nvPr/>
            </p:nvSpPr>
            <p:spPr bwMode="auto">
              <a:xfrm>
                <a:off x="39624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30" name="Rectangle 496"/>
              <p:cNvSpPr>
                <a:spLocks noChangeArrowheads="1"/>
              </p:cNvSpPr>
              <p:nvPr/>
            </p:nvSpPr>
            <p:spPr bwMode="auto">
              <a:xfrm>
                <a:off x="41148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31" name="Rectangle 497"/>
              <p:cNvSpPr>
                <a:spLocks noChangeArrowheads="1"/>
              </p:cNvSpPr>
              <p:nvPr/>
            </p:nvSpPr>
            <p:spPr bwMode="auto">
              <a:xfrm>
                <a:off x="42672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32" name="Rectangle 498"/>
              <p:cNvSpPr>
                <a:spLocks noChangeArrowheads="1"/>
              </p:cNvSpPr>
              <p:nvPr/>
            </p:nvSpPr>
            <p:spPr bwMode="auto">
              <a:xfrm>
                <a:off x="35052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33" name="Rectangle 499"/>
              <p:cNvSpPr>
                <a:spLocks noChangeArrowheads="1"/>
              </p:cNvSpPr>
              <p:nvPr/>
            </p:nvSpPr>
            <p:spPr bwMode="auto">
              <a:xfrm>
                <a:off x="36576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34" name="Rectangle 500"/>
              <p:cNvSpPr>
                <a:spLocks noChangeArrowheads="1"/>
              </p:cNvSpPr>
              <p:nvPr/>
            </p:nvSpPr>
            <p:spPr bwMode="auto">
              <a:xfrm>
                <a:off x="38100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35" name="Rectangle 501"/>
              <p:cNvSpPr>
                <a:spLocks noChangeArrowheads="1"/>
              </p:cNvSpPr>
              <p:nvPr/>
            </p:nvSpPr>
            <p:spPr bwMode="auto">
              <a:xfrm>
                <a:off x="39624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36" name="Rectangle 502"/>
              <p:cNvSpPr>
                <a:spLocks noChangeArrowheads="1"/>
              </p:cNvSpPr>
              <p:nvPr/>
            </p:nvSpPr>
            <p:spPr bwMode="auto">
              <a:xfrm>
                <a:off x="41148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37" name="Rectangle 503"/>
              <p:cNvSpPr>
                <a:spLocks noChangeArrowheads="1"/>
              </p:cNvSpPr>
              <p:nvPr/>
            </p:nvSpPr>
            <p:spPr bwMode="auto">
              <a:xfrm>
                <a:off x="42672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38" name="Rectangle 504"/>
              <p:cNvSpPr>
                <a:spLocks noChangeArrowheads="1"/>
              </p:cNvSpPr>
              <p:nvPr/>
            </p:nvSpPr>
            <p:spPr bwMode="auto">
              <a:xfrm>
                <a:off x="35052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39" name="Rectangle 505"/>
              <p:cNvSpPr>
                <a:spLocks noChangeArrowheads="1"/>
              </p:cNvSpPr>
              <p:nvPr/>
            </p:nvSpPr>
            <p:spPr bwMode="auto">
              <a:xfrm>
                <a:off x="36576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40" name="Rectangle 506"/>
              <p:cNvSpPr>
                <a:spLocks noChangeArrowheads="1"/>
              </p:cNvSpPr>
              <p:nvPr/>
            </p:nvSpPr>
            <p:spPr bwMode="auto">
              <a:xfrm>
                <a:off x="38100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41" name="Rectangle 507"/>
              <p:cNvSpPr>
                <a:spLocks noChangeArrowheads="1"/>
              </p:cNvSpPr>
              <p:nvPr/>
            </p:nvSpPr>
            <p:spPr bwMode="auto">
              <a:xfrm>
                <a:off x="39624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42" name="Rectangle 508"/>
              <p:cNvSpPr>
                <a:spLocks noChangeArrowheads="1"/>
              </p:cNvSpPr>
              <p:nvPr/>
            </p:nvSpPr>
            <p:spPr bwMode="auto">
              <a:xfrm>
                <a:off x="41148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43" name="Rectangle 509"/>
              <p:cNvSpPr>
                <a:spLocks noChangeArrowheads="1"/>
              </p:cNvSpPr>
              <p:nvPr/>
            </p:nvSpPr>
            <p:spPr bwMode="auto">
              <a:xfrm>
                <a:off x="42672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44" name="Rectangle 510"/>
              <p:cNvSpPr>
                <a:spLocks noChangeArrowheads="1"/>
              </p:cNvSpPr>
              <p:nvPr/>
            </p:nvSpPr>
            <p:spPr bwMode="auto">
              <a:xfrm>
                <a:off x="3200400" y="4724400"/>
                <a:ext cx="228600" cy="6858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4" name="Group 511"/>
          <p:cNvGrpSpPr>
            <a:grpSpLocks/>
          </p:cNvGrpSpPr>
          <p:nvPr/>
        </p:nvGrpSpPr>
        <p:grpSpPr bwMode="auto">
          <a:xfrm flipH="1">
            <a:off x="8846820" y="3620453"/>
            <a:ext cx="342900" cy="205740"/>
            <a:chOff x="6934200" y="5791200"/>
            <a:chExt cx="381000" cy="228600"/>
          </a:xfrm>
        </p:grpSpPr>
        <p:cxnSp>
          <p:nvCxnSpPr>
            <p:cNvPr id="11477" name="Straight Connector 512"/>
            <p:cNvCxnSpPr>
              <a:cxnSpLocks noChangeShapeType="1"/>
            </p:cNvCxnSpPr>
            <p:nvPr/>
          </p:nvCxnSpPr>
          <p:spPr bwMode="auto">
            <a:xfrm>
              <a:off x="7162800" y="5942012"/>
              <a:ext cx="1524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266"/>
            <p:cNvGrpSpPr>
              <a:grpSpLocks/>
            </p:cNvGrpSpPr>
            <p:nvPr/>
          </p:nvGrpSpPr>
          <p:grpSpPr bwMode="auto">
            <a:xfrm flipH="1">
              <a:off x="6934200" y="5791200"/>
              <a:ext cx="304800" cy="228600"/>
              <a:chOff x="3124200" y="4648200"/>
              <a:chExt cx="1295400" cy="838200"/>
            </a:xfrm>
          </p:grpSpPr>
          <p:sp>
            <p:nvSpPr>
              <p:cNvPr id="11479" name="Rectangle 514"/>
              <p:cNvSpPr>
                <a:spLocks noChangeArrowheads="1"/>
              </p:cNvSpPr>
              <p:nvPr/>
            </p:nvSpPr>
            <p:spPr bwMode="auto">
              <a:xfrm>
                <a:off x="3124200" y="4648200"/>
                <a:ext cx="1295400" cy="838200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80" name="Rectangle 515"/>
              <p:cNvSpPr>
                <a:spLocks noChangeArrowheads="1"/>
              </p:cNvSpPr>
              <p:nvPr/>
            </p:nvSpPr>
            <p:spPr bwMode="auto">
              <a:xfrm>
                <a:off x="35052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81" name="Rectangle 516"/>
              <p:cNvSpPr>
                <a:spLocks noChangeArrowheads="1"/>
              </p:cNvSpPr>
              <p:nvPr/>
            </p:nvSpPr>
            <p:spPr bwMode="auto">
              <a:xfrm>
                <a:off x="36576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82" name="Rectangle 517"/>
              <p:cNvSpPr>
                <a:spLocks noChangeArrowheads="1"/>
              </p:cNvSpPr>
              <p:nvPr/>
            </p:nvSpPr>
            <p:spPr bwMode="auto">
              <a:xfrm>
                <a:off x="38100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83" name="Rectangle 518"/>
              <p:cNvSpPr>
                <a:spLocks noChangeArrowheads="1"/>
              </p:cNvSpPr>
              <p:nvPr/>
            </p:nvSpPr>
            <p:spPr bwMode="auto">
              <a:xfrm>
                <a:off x="39624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84" name="Rectangle 519"/>
              <p:cNvSpPr>
                <a:spLocks noChangeArrowheads="1"/>
              </p:cNvSpPr>
              <p:nvPr/>
            </p:nvSpPr>
            <p:spPr bwMode="auto">
              <a:xfrm>
                <a:off x="41148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85" name="Rectangle 520"/>
              <p:cNvSpPr>
                <a:spLocks noChangeArrowheads="1"/>
              </p:cNvSpPr>
              <p:nvPr/>
            </p:nvSpPr>
            <p:spPr bwMode="auto">
              <a:xfrm>
                <a:off x="42672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86" name="Rectangle 521"/>
              <p:cNvSpPr>
                <a:spLocks noChangeArrowheads="1"/>
              </p:cNvSpPr>
              <p:nvPr/>
            </p:nvSpPr>
            <p:spPr bwMode="auto">
              <a:xfrm>
                <a:off x="35052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87" name="Rectangle 522"/>
              <p:cNvSpPr>
                <a:spLocks noChangeArrowheads="1"/>
              </p:cNvSpPr>
              <p:nvPr/>
            </p:nvSpPr>
            <p:spPr bwMode="auto">
              <a:xfrm>
                <a:off x="36576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88" name="Rectangle 523"/>
              <p:cNvSpPr>
                <a:spLocks noChangeArrowheads="1"/>
              </p:cNvSpPr>
              <p:nvPr/>
            </p:nvSpPr>
            <p:spPr bwMode="auto">
              <a:xfrm>
                <a:off x="38100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89" name="Rectangle 524"/>
              <p:cNvSpPr>
                <a:spLocks noChangeArrowheads="1"/>
              </p:cNvSpPr>
              <p:nvPr/>
            </p:nvSpPr>
            <p:spPr bwMode="auto">
              <a:xfrm>
                <a:off x="39624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90" name="Rectangle 525"/>
              <p:cNvSpPr>
                <a:spLocks noChangeArrowheads="1"/>
              </p:cNvSpPr>
              <p:nvPr/>
            </p:nvSpPr>
            <p:spPr bwMode="auto">
              <a:xfrm>
                <a:off x="41148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91" name="Rectangle 526"/>
              <p:cNvSpPr>
                <a:spLocks noChangeArrowheads="1"/>
              </p:cNvSpPr>
              <p:nvPr/>
            </p:nvSpPr>
            <p:spPr bwMode="auto">
              <a:xfrm>
                <a:off x="42672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92" name="Rectangle 527"/>
              <p:cNvSpPr>
                <a:spLocks noChangeArrowheads="1"/>
              </p:cNvSpPr>
              <p:nvPr/>
            </p:nvSpPr>
            <p:spPr bwMode="auto">
              <a:xfrm>
                <a:off x="35052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93" name="Rectangle 528"/>
              <p:cNvSpPr>
                <a:spLocks noChangeArrowheads="1"/>
              </p:cNvSpPr>
              <p:nvPr/>
            </p:nvSpPr>
            <p:spPr bwMode="auto">
              <a:xfrm>
                <a:off x="36576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94" name="Rectangle 529"/>
              <p:cNvSpPr>
                <a:spLocks noChangeArrowheads="1"/>
              </p:cNvSpPr>
              <p:nvPr/>
            </p:nvSpPr>
            <p:spPr bwMode="auto">
              <a:xfrm>
                <a:off x="38100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95" name="Rectangle 530"/>
              <p:cNvSpPr>
                <a:spLocks noChangeArrowheads="1"/>
              </p:cNvSpPr>
              <p:nvPr/>
            </p:nvSpPr>
            <p:spPr bwMode="auto">
              <a:xfrm>
                <a:off x="39624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96" name="Rectangle 531"/>
              <p:cNvSpPr>
                <a:spLocks noChangeArrowheads="1"/>
              </p:cNvSpPr>
              <p:nvPr/>
            </p:nvSpPr>
            <p:spPr bwMode="auto">
              <a:xfrm>
                <a:off x="41148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97" name="Rectangle 532"/>
              <p:cNvSpPr>
                <a:spLocks noChangeArrowheads="1"/>
              </p:cNvSpPr>
              <p:nvPr/>
            </p:nvSpPr>
            <p:spPr bwMode="auto">
              <a:xfrm>
                <a:off x="42672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98" name="Rectangle 533"/>
              <p:cNvSpPr>
                <a:spLocks noChangeArrowheads="1"/>
              </p:cNvSpPr>
              <p:nvPr/>
            </p:nvSpPr>
            <p:spPr bwMode="auto">
              <a:xfrm>
                <a:off x="35052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99" name="Rectangle 534"/>
              <p:cNvSpPr>
                <a:spLocks noChangeArrowheads="1"/>
              </p:cNvSpPr>
              <p:nvPr/>
            </p:nvSpPr>
            <p:spPr bwMode="auto">
              <a:xfrm>
                <a:off x="36576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00" name="Rectangle 535"/>
              <p:cNvSpPr>
                <a:spLocks noChangeArrowheads="1"/>
              </p:cNvSpPr>
              <p:nvPr/>
            </p:nvSpPr>
            <p:spPr bwMode="auto">
              <a:xfrm>
                <a:off x="38100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01" name="Rectangle 536"/>
              <p:cNvSpPr>
                <a:spLocks noChangeArrowheads="1"/>
              </p:cNvSpPr>
              <p:nvPr/>
            </p:nvSpPr>
            <p:spPr bwMode="auto">
              <a:xfrm>
                <a:off x="39624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02" name="Rectangle 537"/>
              <p:cNvSpPr>
                <a:spLocks noChangeArrowheads="1"/>
              </p:cNvSpPr>
              <p:nvPr/>
            </p:nvSpPr>
            <p:spPr bwMode="auto">
              <a:xfrm>
                <a:off x="41148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03" name="Rectangle 538"/>
              <p:cNvSpPr>
                <a:spLocks noChangeArrowheads="1"/>
              </p:cNvSpPr>
              <p:nvPr/>
            </p:nvSpPr>
            <p:spPr bwMode="auto">
              <a:xfrm>
                <a:off x="42672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04" name="Rectangle 539"/>
              <p:cNvSpPr>
                <a:spLocks noChangeArrowheads="1"/>
              </p:cNvSpPr>
              <p:nvPr/>
            </p:nvSpPr>
            <p:spPr bwMode="auto">
              <a:xfrm>
                <a:off x="35052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05" name="Rectangle 540"/>
              <p:cNvSpPr>
                <a:spLocks noChangeArrowheads="1"/>
              </p:cNvSpPr>
              <p:nvPr/>
            </p:nvSpPr>
            <p:spPr bwMode="auto">
              <a:xfrm>
                <a:off x="36576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06" name="Rectangle 541"/>
              <p:cNvSpPr>
                <a:spLocks noChangeArrowheads="1"/>
              </p:cNvSpPr>
              <p:nvPr/>
            </p:nvSpPr>
            <p:spPr bwMode="auto">
              <a:xfrm>
                <a:off x="38100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07" name="Rectangle 542"/>
              <p:cNvSpPr>
                <a:spLocks noChangeArrowheads="1"/>
              </p:cNvSpPr>
              <p:nvPr/>
            </p:nvSpPr>
            <p:spPr bwMode="auto">
              <a:xfrm>
                <a:off x="39624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08" name="Rectangle 543"/>
              <p:cNvSpPr>
                <a:spLocks noChangeArrowheads="1"/>
              </p:cNvSpPr>
              <p:nvPr/>
            </p:nvSpPr>
            <p:spPr bwMode="auto">
              <a:xfrm>
                <a:off x="41148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09" name="Rectangle 544"/>
              <p:cNvSpPr>
                <a:spLocks noChangeArrowheads="1"/>
              </p:cNvSpPr>
              <p:nvPr/>
            </p:nvSpPr>
            <p:spPr bwMode="auto">
              <a:xfrm>
                <a:off x="42672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510" name="Rectangle 545"/>
              <p:cNvSpPr>
                <a:spLocks noChangeArrowheads="1"/>
              </p:cNvSpPr>
              <p:nvPr/>
            </p:nvSpPr>
            <p:spPr bwMode="auto">
              <a:xfrm>
                <a:off x="3200400" y="4724400"/>
                <a:ext cx="228600" cy="6858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6" name="Group 546"/>
          <p:cNvGrpSpPr>
            <a:grpSpLocks/>
          </p:cNvGrpSpPr>
          <p:nvPr/>
        </p:nvGrpSpPr>
        <p:grpSpPr bwMode="auto">
          <a:xfrm flipH="1">
            <a:off x="7543800" y="3757613"/>
            <a:ext cx="342900" cy="205740"/>
            <a:chOff x="6934200" y="5791200"/>
            <a:chExt cx="381000" cy="228600"/>
          </a:xfrm>
        </p:grpSpPr>
        <p:cxnSp>
          <p:nvCxnSpPr>
            <p:cNvPr id="11443" name="Straight Connector 547"/>
            <p:cNvCxnSpPr>
              <a:cxnSpLocks noChangeShapeType="1"/>
            </p:cNvCxnSpPr>
            <p:nvPr/>
          </p:nvCxnSpPr>
          <p:spPr bwMode="auto">
            <a:xfrm>
              <a:off x="7162800" y="5942012"/>
              <a:ext cx="1524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266"/>
            <p:cNvGrpSpPr>
              <a:grpSpLocks/>
            </p:cNvGrpSpPr>
            <p:nvPr/>
          </p:nvGrpSpPr>
          <p:grpSpPr bwMode="auto">
            <a:xfrm flipH="1">
              <a:off x="6934200" y="5791200"/>
              <a:ext cx="304800" cy="228600"/>
              <a:chOff x="3124200" y="4648200"/>
              <a:chExt cx="1295400" cy="838200"/>
            </a:xfrm>
          </p:grpSpPr>
          <p:sp>
            <p:nvSpPr>
              <p:cNvPr id="11445" name="Rectangle 549"/>
              <p:cNvSpPr>
                <a:spLocks noChangeArrowheads="1"/>
              </p:cNvSpPr>
              <p:nvPr/>
            </p:nvSpPr>
            <p:spPr bwMode="auto">
              <a:xfrm>
                <a:off x="3124200" y="4648200"/>
                <a:ext cx="1295400" cy="838200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46" name="Rectangle 550"/>
              <p:cNvSpPr>
                <a:spLocks noChangeArrowheads="1"/>
              </p:cNvSpPr>
              <p:nvPr/>
            </p:nvSpPr>
            <p:spPr bwMode="auto">
              <a:xfrm>
                <a:off x="35052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47" name="Rectangle 551"/>
              <p:cNvSpPr>
                <a:spLocks noChangeArrowheads="1"/>
              </p:cNvSpPr>
              <p:nvPr/>
            </p:nvSpPr>
            <p:spPr bwMode="auto">
              <a:xfrm>
                <a:off x="36576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48" name="Rectangle 552"/>
              <p:cNvSpPr>
                <a:spLocks noChangeArrowheads="1"/>
              </p:cNvSpPr>
              <p:nvPr/>
            </p:nvSpPr>
            <p:spPr bwMode="auto">
              <a:xfrm>
                <a:off x="38100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49" name="Rectangle 553"/>
              <p:cNvSpPr>
                <a:spLocks noChangeArrowheads="1"/>
              </p:cNvSpPr>
              <p:nvPr/>
            </p:nvSpPr>
            <p:spPr bwMode="auto">
              <a:xfrm>
                <a:off x="39624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50" name="Rectangle 554"/>
              <p:cNvSpPr>
                <a:spLocks noChangeArrowheads="1"/>
              </p:cNvSpPr>
              <p:nvPr/>
            </p:nvSpPr>
            <p:spPr bwMode="auto">
              <a:xfrm>
                <a:off x="41148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51" name="Rectangle 555"/>
              <p:cNvSpPr>
                <a:spLocks noChangeArrowheads="1"/>
              </p:cNvSpPr>
              <p:nvPr/>
            </p:nvSpPr>
            <p:spPr bwMode="auto">
              <a:xfrm>
                <a:off x="42672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52" name="Rectangle 556"/>
              <p:cNvSpPr>
                <a:spLocks noChangeArrowheads="1"/>
              </p:cNvSpPr>
              <p:nvPr/>
            </p:nvSpPr>
            <p:spPr bwMode="auto">
              <a:xfrm>
                <a:off x="35052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53" name="Rectangle 557"/>
              <p:cNvSpPr>
                <a:spLocks noChangeArrowheads="1"/>
              </p:cNvSpPr>
              <p:nvPr/>
            </p:nvSpPr>
            <p:spPr bwMode="auto">
              <a:xfrm>
                <a:off x="36576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54" name="Rectangle 558"/>
              <p:cNvSpPr>
                <a:spLocks noChangeArrowheads="1"/>
              </p:cNvSpPr>
              <p:nvPr/>
            </p:nvSpPr>
            <p:spPr bwMode="auto">
              <a:xfrm>
                <a:off x="38100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55" name="Rectangle 559"/>
              <p:cNvSpPr>
                <a:spLocks noChangeArrowheads="1"/>
              </p:cNvSpPr>
              <p:nvPr/>
            </p:nvSpPr>
            <p:spPr bwMode="auto">
              <a:xfrm>
                <a:off x="39624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56" name="Rectangle 560"/>
              <p:cNvSpPr>
                <a:spLocks noChangeArrowheads="1"/>
              </p:cNvSpPr>
              <p:nvPr/>
            </p:nvSpPr>
            <p:spPr bwMode="auto">
              <a:xfrm>
                <a:off x="41148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57" name="Rectangle 561"/>
              <p:cNvSpPr>
                <a:spLocks noChangeArrowheads="1"/>
              </p:cNvSpPr>
              <p:nvPr/>
            </p:nvSpPr>
            <p:spPr bwMode="auto">
              <a:xfrm>
                <a:off x="42672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58" name="Rectangle 562"/>
              <p:cNvSpPr>
                <a:spLocks noChangeArrowheads="1"/>
              </p:cNvSpPr>
              <p:nvPr/>
            </p:nvSpPr>
            <p:spPr bwMode="auto">
              <a:xfrm>
                <a:off x="35052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59" name="Rectangle 563"/>
              <p:cNvSpPr>
                <a:spLocks noChangeArrowheads="1"/>
              </p:cNvSpPr>
              <p:nvPr/>
            </p:nvSpPr>
            <p:spPr bwMode="auto">
              <a:xfrm>
                <a:off x="36576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60" name="Rectangle 564"/>
              <p:cNvSpPr>
                <a:spLocks noChangeArrowheads="1"/>
              </p:cNvSpPr>
              <p:nvPr/>
            </p:nvSpPr>
            <p:spPr bwMode="auto">
              <a:xfrm>
                <a:off x="38100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61" name="Rectangle 565"/>
              <p:cNvSpPr>
                <a:spLocks noChangeArrowheads="1"/>
              </p:cNvSpPr>
              <p:nvPr/>
            </p:nvSpPr>
            <p:spPr bwMode="auto">
              <a:xfrm>
                <a:off x="39624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62" name="Rectangle 566"/>
              <p:cNvSpPr>
                <a:spLocks noChangeArrowheads="1"/>
              </p:cNvSpPr>
              <p:nvPr/>
            </p:nvSpPr>
            <p:spPr bwMode="auto">
              <a:xfrm>
                <a:off x="41148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63" name="Rectangle 567"/>
              <p:cNvSpPr>
                <a:spLocks noChangeArrowheads="1"/>
              </p:cNvSpPr>
              <p:nvPr/>
            </p:nvSpPr>
            <p:spPr bwMode="auto">
              <a:xfrm>
                <a:off x="42672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64" name="Rectangle 568"/>
              <p:cNvSpPr>
                <a:spLocks noChangeArrowheads="1"/>
              </p:cNvSpPr>
              <p:nvPr/>
            </p:nvSpPr>
            <p:spPr bwMode="auto">
              <a:xfrm>
                <a:off x="35052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65" name="Rectangle 569"/>
              <p:cNvSpPr>
                <a:spLocks noChangeArrowheads="1"/>
              </p:cNvSpPr>
              <p:nvPr/>
            </p:nvSpPr>
            <p:spPr bwMode="auto">
              <a:xfrm>
                <a:off x="36576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66" name="Rectangle 570"/>
              <p:cNvSpPr>
                <a:spLocks noChangeArrowheads="1"/>
              </p:cNvSpPr>
              <p:nvPr/>
            </p:nvSpPr>
            <p:spPr bwMode="auto">
              <a:xfrm>
                <a:off x="38100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67" name="Rectangle 571"/>
              <p:cNvSpPr>
                <a:spLocks noChangeArrowheads="1"/>
              </p:cNvSpPr>
              <p:nvPr/>
            </p:nvSpPr>
            <p:spPr bwMode="auto">
              <a:xfrm>
                <a:off x="39624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68" name="Rectangle 572"/>
              <p:cNvSpPr>
                <a:spLocks noChangeArrowheads="1"/>
              </p:cNvSpPr>
              <p:nvPr/>
            </p:nvSpPr>
            <p:spPr bwMode="auto">
              <a:xfrm>
                <a:off x="41148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69" name="Rectangle 573"/>
              <p:cNvSpPr>
                <a:spLocks noChangeArrowheads="1"/>
              </p:cNvSpPr>
              <p:nvPr/>
            </p:nvSpPr>
            <p:spPr bwMode="auto">
              <a:xfrm>
                <a:off x="42672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70" name="Rectangle 574"/>
              <p:cNvSpPr>
                <a:spLocks noChangeArrowheads="1"/>
              </p:cNvSpPr>
              <p:nvPr/>
            </p:nvSpPr>
            <p:spPr bwMode="auto">
              <a:xfrm>
                <a:off x="35052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71" name="Rectangle 575"/>
              <p:cNvSpPr>
                <a:spLocks noChangeArrowheads="1"/>
              </p:cNvSpPr>
              <p:nvPr/>
            </p:nvSpPr>
            <p:spPr bwMode="auto">
              <a:xfrm>
                <a:off x="36576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72" name="Rectangle 576"/>
              <p:cNvSpPr>
                <a:spLocks noChangeArrowheads="1"/>
              </p:cNvSpPr>
              <p:nvPr/>
            </p:nvSpPr>
            <p:spPr bwMode="auto">
              <a:xfrm>
                <a:off x="38100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73" name="Rectangle 577"/>
              <p:cNvSpPr>
                <a:spLocks noChangeArrowheads="1"/>
              </p:cNvSpPr>
              <p:nvPr/>
            </p:nvSpPr>
            <p:spPr bwMode="auto">
              <a:xfrm>
                <a:off x="39624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74" name="Rectangle 578"/>
              <p:cNvSpPr>
                <a:spLocks noChangeArrowheads="1"/>
              </p:cNvSpPr>
              <p:nvPr/>
            </p:nvSpPr>
            <p:spPr bwMode="auto">
              <a:xfrm>
                <a:off x="41148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75" name="Rectangle 579"/>
              <p:cNvSpPr>
                <a:spLocks noChangeArrowheads="1"/>
              </p:cNvSpPr>
              <p:nvPr/>
            </p:nvSpPr>
            <p:spPr bwMode="auto">
              <a:xfrm>
                <a:off x="42672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76" name="Rectangle 580"/>
              <p:cNvSpPr>
                <a:spLocks noChangeArrowheads="1"/>
              </p:cNvSpPr>
              <p:nvPr/>
            </p:nvSpPr>
            <p:spPr bwMode="auto">
              <a:xfrm>
                <a:off x="3200400" y="4724400"/>
                <a:ext cx="228600" cy="6858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8" name="Group 581"/>
          <p:cNvGrpSpPr>
            <a:grpSpLocks/>
          </p:cNvGrpSpPr>
          <p:nvPr/>
        </p:nvGrpSpPr>
        <p:grpSpPr bwMode="auto">
          <a:xfrm flipH="1">
            <a:off x="7543800" y="4786313"/>
            <a:ext cx="342900" cy="205740"/>
            <a:chOff x="6934200" y="5791200"/>
            <a:chExt cx="381000" cy="228600"/>
          </a:xfrm>
        </p:grpSpPr>
        <p:cxnSp>
          <p:nvCxnSpPr>
            <p:cNvPr id="11409" name="Straight Connector 582"/>
            <p:cNvCxnSpPr>
              <a:cxnSpLocks noChangeShapeType="1"/>
            </p:cNvCxnSpPr>
            <p:nvPr/>
          </p:nvCxnSpPr>
          <p:spPr bwMode="auto">
            <a:xfrm>
              <a:off x="7162800" y="5942012"/>
              <a:ext cx="1524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266"/>
            <p:cNvGrpSpPr>
              <a:grpSpLocks/>
            </p:cNvGrpSpPr>
            <p:nvPr/>
          </p:nvGrpSpPr>
          <p:grpSpPr bwMode="auto">
            <a:xfrm flipH="1">
              <a:off x="6934200" y="5791200"/>
              <a:ext cx="304800" cy="228600"/>
              <a:chOff x="3124200" y="4648200"/>
              <a:chExt cx="1295400" cy="838200"/>
            </a:xfrm>
          </p:grpSpPr>
          <p:sp>
            <p:nvSpPr>
              <p:cNvPr id="11411" name="Rectangle 584"/>
              <p:cNvSpPr>
                <a:spLocks noChangeArrowheads="1"/>
              </p:cNvSpPr>
              <p:nvPr/>
            </p:nvSpPr>
            <p:spPr bwMode="auto">
              <a:xfrm>
                <a:off x="3124200" y="4648200"/>
                <a:ext cx="1295400" cy="838200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12" name="Rectangle 585"/>
              <p:cNvSpPr>
                <a:spLocks noChangeArrowheads="1"/>
              </p:cNvSpPr>
              <p:nvPr/>
            </p:nvSpPr>
            <p:spPr bwMode="auto">
              <a:xfrm>
                <a:off x="35052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13" name="Rectangle 586"/>
              <p:cNvSpPr>
                <a:spLocks noChangeArrowheads="1"/>
              </p:cNvSpPr>
              <p:nvPr/>
            </p:nvSpPr>
            <p:spPr bwMode="auto">
              <a:xfrm>
                <a:off x="36576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14" name="Rectangle 587"/>
              <p:cNvSpPr>
                <a:spLocks noChangeArrowheads="1"/>
              </p:cNvSpPr>
              <p:nvPr/>
            </p:nvSpPr>
            <p:spPr bwMode="auto">
              <a:xfrm>
                <a:off x="38100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15" name="Rectangle 588"/>
              <p:cNvSpPr>
                <a:spLocks noChangeArrowheads="1"/>
              </p:cNvSpPr>
              <p:nvPr/>
            </p:nvSpPr>
            <p:spPr bwMode="auto">
              <a:xfrm>
                <a:off x="39624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16" name="Rectangle 589"/>
              <p:cNvSpPr>
                <a:spLocks noChangeArrowheads="1"/>
              </p:cNvSpPr>
              <p:nvPr/>
            </p:nvSpPr>
            <p:spPr bwMode="auto">
              <a:xfrm>
                <a:off x="41148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17" name="Rectangle 590"/>
              <p:cNvSpPr>
                <a:spLocks noChangeArrowheads="1"/>
              </p:cNvSpPr>
              <p:nvPr/>
            </p:nvSpPr>
            <p:spPr bwMode="auto">
              <a:xfrm>
                <a:off x="4267200" y="47244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18" name="Rectangle 591"/>
              <p:cNvSpPr>
                <a:spLocks noChangeArrowheads="1"/>
              </p:cNvSpPr>
              <p:nvPr/>
            </p:nvSpPr>
            <p:spPr bwMode="auto">
              <a:xfrm>
                <a:off x="35052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19" name="Rectangle 592"/>
              <p:cNvSpPr>
                <a:spLocks noChangeArrowheads="1"/>
              </p:cNvSpPr>
              <p:nvPr/>
            </p:nvSpPr>
            <p:spPr bwMode="auto">
              <a:xfrm>
                <a:off x="36576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20" name="Rectangle 593"/>
              <p:cNvSpPr>
                <a:spLocks noChangeArrowheads="1"/>
              </p:cNvSpPr>
              <p:nvPr/>
            </p:nvSpPr>
            <p:spPr bwMode="auto">
              <a:xfrm>
                <a:off x="38100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21" name="Rectangle 594"/>
              <p:cNvSpPr>
                <a:spLocks noChangeArrowheads="1"/>
              </p:cNvSpPr>
              <p:nvPr/>
            </p:nvSpPr>
            <p:spPr bwMode="auto">
              <a:xfrm>
                <a:off x="39624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22" name="Rectangle 595"/>
              <p:cNvSpPr>
                <a:spLocks noChangeArrowheads="1"/>
              </p:cNvSpPr>
              <p:nvPr/>
            </p:nvSpPr>
            <p:spPr bwMode="auto">
              <a:xfrm>
                <a:off x="41148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23" name="Rectangle 596"/>
              <p:cNvSpPr>
                <a:spLocks noChangeArrowheads="1"/>
              </p:cNvSpPr>
              <p:nvPr/>
            </p:nvSpPr>
            <p:spPr bwMode="auto">
              <a:xfrm>
                <a:off x="4267200" y="48768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24" name="Rectangle 597"/>
              <p:cNvSpPr>
                <a:spLocks noChangeArrowheads="1"/>
              </p:cNvSpPr>
              <p:nvPr/>
            </p:nvSpPr>
            <p:spPr bwMode="auto">
              <a:xfrm>
                <a:off x="35052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25" name="Rectangle 598"/>
              <p:cNvSpPr>
                <a:spLocks noChangeArrowheads="1"/>
              </p:cNvSpPr>
              <p:nvPr/>
            </p:nvSpPr>
            <p:spPr bwMode="auto">
              <a:xfrm>
                <a:off x="36576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26" name="Rectangle 599"/>
              <p:cNvSpPr>
                <a:spLocks noChangeArrowheads="1"/>
              </p:cNvSpPr>
              <p:nvPr/>
            </p:nvSpPr>
            <p:spPr bwMode="auto">
              <a:xfrm>
                <a:off x="38100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27" name="Rectangle 600"/>
              <p:cNvSpPr>
                <a:spLocks noChangeArrowheads="1"/>
              </p:cNvSpPr>
              <p:nvPr/>
            </p:nvSpPr>
            <p:spPr bwMode="auto">
              <a:xfrm>
                <a:off x="39624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28" name="Rectangle 601"/>
              <p:cNvSpPr>
                <a:spLocks noChangeArrowheads="1"/>
              </p:cNvSpPr>
              <p:nvPr/>
            </p:nvSpPr>
            <p:spPr bwMode="auto">
              <a:xfrm>
                <a:off x="41148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29" name="Rectangle 602"/>
              <p:cNvSpPr>
                <a:spLocks noChangeArrowheads="1"/>
              </p:cNvSpPr>
              <p:nvPr/>
            </p:nvSpPr>
            <p:spPr bwMode="auto">
              <a:xfrm>
                <a:off x="4267200" y="50292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30" name="Rectangle 603"/>
              <p:cNvSpPr>
                <a:spLocks noChangeArrowheads="1"/>
              </p:cNvSpPr>
              <p:nvPr/>
            </p:nvSpPr>
            <p:spPr bwMode="auto">
              <a:xfrm>
                <a:off x="35052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31" name="Rectangle 604"/>
              <p:cNvSpPr>
                <a:spLocks noChangeArrowheads="1"/>
              </p:cNvSpPr>
              <p:nvPr/>
            </p:nvSpPr>
            <p:spPr bwMode="auto">
              <a:xfrm>
                <a:off x="36576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32" name="Rectangle 605"/>
              <p:cNvSpPr>
                <a:spLocks noChangeArrowheads="1"/>
              </p:cNvSpPr>
              <p:nvPr/>
            </p:nvSpPr>
            <p:spPr bwMode="auto">
              <a:xfrm>
                <a:off x="38100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33" name="Rectangle 606"/>
              <p:cNvSpPr>
                <a:spLocks noChangeArrowheads="1"/>
              </p:cNvSpPr>
              <p:nvPr/>
            </p:nvSpPr>
            <p:spPr bwMode="auto">
              <a:xfrm>
                <a:off x="39624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34" name="Rectangle 607"/>
              <p:cNvSpPr>
                <a:spLocks noChangeArrowheads="1"/>
              </p:cNvSpPr>
              <p:nvPr/>
            </p:nvSpPr>
            <p:spPr bwMode="auto">
              <a:xfrm>
                <a:off x="41148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35" name="Rectangle 608"/>
              <p:cNvSpPr>
                <a:spLocks noChangeArrowheads="1"/>
              </p:cNvSpPr>
              <p:nvPr/>
            </p:nvSpPr>
            <p:spPr bwMode="auto">
              <a:xfrm>
                <a:off x="4267200" y="51816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36" name="Rectangle 609"/>
              <p:cNvSpPr>
                <a:spLocks noChangeArrowheads="1"/>
              </p:cNvSpPr>
              <p:nvPr/>
            </p:nvSpPr>
            <p:spPr bwMode="auto">
              <a:xfrm>
                <a:off x="35052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37" name="Rectangle 610"/>
              <p:cNvSpPr>
                <a:spLocks noChangeArrowheads="1"/>
              </p:cNvSpPr>
              <p:nvPr/>
            </p:nvSpPr>
            <p:spPr bwMode="auto">
              <a:xfrm>
                <a:off x="36576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38" name="Rectangle 611"/>
              <p:cNvSpPr>
                <a:spLocks noChangeArrowheads="1"/>
              </p:cNvSpPr>
              <p:nvPr/>
            </p:nvSpPr>
            <p:spPr bwMode="auto">
              <a:xfrm>
                <a:off x="38100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39" name="Rectangle 612"/>
              <p:cNvSpPr>
                <a:spLocks noChangeArrowheads="1"/>
              </p:cNvSpPr>
              <p:nvPr/>
            </p:nvSpPr>
            <p:spPr bwMode="auto">
              <a:xfrm>
                <a:off x="39624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40" name="Rectangle 613"/>
              <p:cNvSpPr>
                <a:spLocks noChangeArrowheads="1"/>
              </p:cNvSpPr>
              <p:nvPr/>
            </p:nvSpPr>
            <p:spPr bwMode="auto">
              <a:xfrm>
                <a:off x="41148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41" name="Rectangle 614"/>
              <p:cNvSpPr>
                <a:spLocks noChangeArrowheads="1"/>
              </p:cNvSpPr>
              <p:nvPr/>
            </p:nvSpPr>
            <p:spPr bwMode="auto">
              <a:xfrm>
                <a:off x="4267200" y="5334000"/>
                <a:ext cx="76200" cy="7620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  <p:sp>
            <p:nvSpPr>
              <p:cNvPr id="11442" name="Rectangle 615"/>
              <p:cNvSpPr>
                <a:spLocks noChangeArrowheads="1"/>
              </p:cNvSpPr>
              <p:nvPr/>
            </p:nvSpPr>
            <p:spPr bwMode="auto">
              <a:xfrm>
                <a:off x="3200400" y="4724400"/>
                <a:ext cx="228600" cy="6858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 defTabSz="411480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sz="1620" kern="1200">
                  <a:solidFill>
                    <a:prstClr val="black"/>
                  </a:solidFill>
                  <a:latin typeface="Calibri" charset="0"/>
                  <a:ea typeface="ＭＳ Ｐゴシック" charset="0"/>
                </a:endParaRPr>
              </a:p>
            </p:txBody>
          </p:sp>
        </p:grpSp>
      </p:grpSp>
      <p:cxnSp>
        <p:nvCxnSpPr>
          <p:cNvPr id="11337" name="Straight Connector 616"/>
          <p:cNvCxnSpPr>
            <a:cxnSpLocks noChangeShapeType="1"/>
          </p:cNvCxnSpPr>
          <p:nvPr/>
        </p:nvCxnSpPr>
        <p:spPr bwMode="auto">
          <a:xfrm>
            <a:off x="6589395" y="3756185"/>
            <a:ext cx="137160" cy="14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0" name="Group 617"/>
          <p:cNvGrpSpPr>
            <a:grpSpLocks/>
          </p:cNvGrpSpPr>
          <p:nvPr/>
        </p:nvGrpSpPr>
        <p:grpSpPr bwMode="auto">
          <a:xfrm flipH="1">
            <a:off x="6383655" y="3620453"/>
            <a:ext cx="274320" cy="205740"/>
            <a:chOff x="3124200" y="4648200"/>
            <a:chExt cx="1295400" cy="838200"/>
          </a:xfrm>
        </p:grpSpPr>
        <p:sp>
          <p:nvSpPr>
            <p:cNvPr id="11377" name="Rectangle 618"/>
            <p:cNvSpPr>
              <a:spLocks noChangeArrowheads="1"/>
            </p:cNvSpPr>
            <p:nvPr/>
          </p:nvSpPr>
          <p:spPr bwMode="auto">
            <a:xfrm>
              <a:off x="3124200" y="4648200"/>
              <a:ext cx="1295400" cy="838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78" name="Rectangle 619"/>
            <p:cNvSpPr>
              <a:spLocks noChangeArrowheads="1"/>
            </p:cNvSpPr>
            <p:nvPr/>
          </p:nvSpPr>
          <p:spPr bwMode="auto">
            <a:xfrm>
              <a:off x="35052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79" name="Rectangle 620"/>
            <p:cNvSpPr>
              <a:spLocks noChangeArrowheads="1"/>
            </p:cNvSpPr>
            <p:nvPr/>
          </p:nvSpPr>
          <p:spPr bwMode="auto">
            <a:xfrm>
              <a:off x="36576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80" name="Rectangle 621"/>
            <p:cNvSpPr>
              <a:spLocks noChangeArrowheads="1"/>
            </p:cNvSpPr>
            <p:nvPr/>
          </p:nvSpPr>
          <p:spPr bwMode="auto">
            <a:xfrm>
              <a:off x="38100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81" name="Rectangle 622"/>
            <p:cNvSpPr>
              <a:spLocks noChangeArrowheads="1"/>
            </p:cNvSpPr>
            <p:nvPr/>
          </p:nvSpPr>
          <p:spPr bwMode="auto">
            <a:xfrm>
              <a:off x="39624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82" name="Rectangle 623"/>
            <p:cNvSpPr>
              <a:spLocks noChangeArrowheads="1"/>
            </p:cNvSpPr>
            <p:nvPr/>
          </p:nvSpPr>
          <p:spPr bwMode="auto">
            <a:xfrm>
              <a:off x="41148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83" name="Rectangle 624"/>
            <p:cNvSpPr>
              <a:spLocks noChangeArrowheads="1"/>
            </p:cNvSpPr>
            <p:nvPr/>
          </p:nvSpPr>
          <p:spPr bwMode="auto">
            <a:xfrm>
              <a:off x="4267200" y="47244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84" name="Rectangle 625"/>
            <p:cNvSpPr>
              <a:spLocks noChangeArrowheads="1"/>
            </p:cNvSpPr>
            <p:nvPr/>
          </p:nvSpPr>
          <p:spPr bwMode="auto">
            <a:xfrm>
              <a:off x="35052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85" name="Rectangle 626"/>
            <p:cNvSpPr>
              <a:spLocks noChangeArrowheads="1"/>
            </p:cNvSpPr>
            <p:nvPr/>
          </p:nvSpPr>
          <p:spPr bwMode="auto">
            <a:xfrm>
              <a:off x="36576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86" name="Rectangle 627"/>
            <p:cNvSpPr>
              <a:spLocks noChangeArrowheads="1"/>
            </p:cNvSpPr>
            <p:nvPr/>
          </p:nvSpPr>
          <p:spPr bwMode="auto">
            <a:xfrm>
              <a:off x="38100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87" name="Rectangle 628"/>
            <p:cNvSpPr>
              <a:spLocks noChangeArrowheads="1"/>
            </p:cNvSpPr>
            <p:nvPr/>
          </p:nvSpPr>
          <p:spPr bwMode="auto">
            <a:xfrm>
              <a:off x="39624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88" name="Rectangle 629"/>
            <p:cNvSpPr>
              <a:spLocks noChangeArrowheads="1"/>
            </p:cNvSpPr>
            <p:nvPr/>
          </p:nvSpPr>
          <p:spPr bwMode="auto">
            <a:xfrm>
              <a:off x="41148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89" name="Rectangle 630"/>
            <p:cNvSpPr>
              <a:spLocks noChangeArrowheads="1"/>
            </p:cNvSpPr>
            <p:nvPr/>
          </p:nvSpPr>
          <p:spPr bwMode="auto">
            <a:xfrm>
              <a:off x="4267200" y="48768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90" name="Rectangle 631"/>
            <p:cNvSpPr>
              <a:spLocks noChangeArrowheads="1"/>
            </p:cNvSpPr>
            <p:nvPr/>
          </p:nvSpPr>
          <p:spPr bwMode="auto">
            <a:xfrm>
              <a:off x="35052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91" name="Rectangle 632"/>
            <p:cNvSpPr>
              <a:spLocks noChangeArrowheads="1"/>
            </p:cNvSpPr>
            <p:nvPr/>
          </p:nvSpPr>
          <p:spPr bwMode="auto">
            <a:xfrm>
              <a:off x="36576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92" name="Rectangle 633"/>
            <p:cNvSpPr>
              <a:spLocks noChangeArrowheads="1"/>
            </p:cNvSpPr>
            <p:nvPr/>
          </p:nvSpPr>
          <p:spPr bwMode="auto">
            <a:xfrm>
              <a:off x="38100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93" name="Rectangle 634"/>
            <p:cNvSpPr>
              <a:spLocks noChangeArrowheads="1"/>
            </p:cNvSpPr>
            <p:nvPr/>
          </p:nvSpPr>
          <p:spPr bwMode="auto">
            <a:xfrm>
              <a:off x="39624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94" name="Rectangle 635"/>
            <p:cNvSpPr>
              <a:spLocks noChangeArrowheads="1"/>
            </p:cNvSpPr>
            <p:nvPr/>
          </p:nvSpPr>
          <p:spPr bwMode="auto">
            <a:xfrm>
              <a:off x="41148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95" name="Rectangle 636"/>
            <p:cNvSpPr>
              <a:spLocks noChangeArrowheads="1"/>
            </p:cNvSpPr>
            <p:nvPr/>
          </p:nvSpPr>
          <p:spPr bwMode="auto">
            <a:xfrm>
              <a:off x="4267200" y="50292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96" name="Rectangle 637"/>
            <p:cNvSpPr>
              <a:spLocks noChangeArrowheads="1"/>
            </p:cNvSpPr>
            <p:nvPr/>
          </p:nvSpPr>
          <p:spPr bwMode="auto">
            <a:xfrm>
              <a:off x="35052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97" name="Rectangle 638"/>
            <p:cNvSpPr>
              <a:spLocks noChangeArrowheads="1"/>
            </p:cNvSpPr>
            <p:nvPr/>
          </p:nvSpPr>
          <p:spPr bwMode="auto">
            <a:xfrm>
              <a:off x="36576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98" name="Rectangle 639"/>
            <p:cNvSpPr>
              <a:spLocks noChangeArrowheads="1"/>
            </p:cNvSpPr>
            <p:nvPr/>
          </p:nvSpPr>
          <p:spPr bwMode="auto">
            <a:xfrm>
              <a:off x="38100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99" name="Rectangle 640"/>
            <p:cNvSpPr>
              <a:spLocks noChangeArrowheads="1"/>
            </p:cNvSpPr>
            <p:nvPr/>
          </p:nvSpPr>
          <p:spPr bwMode="auto">
            <a:xfrm>
              <a:off x="39624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400" name="Rectangle 641"/>
            <p:cNvSpPr>
              <a:spLocks noChangeArrowheads="1"/>
            </p:cNvSpPr>
            <p:nvPr/>
          </p:nvSpPr>
          <p:spPr bwMode="auto">
            <a:xfrm>
              <a:off x="41148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401" name="Rectangle 642"/>
            <p:cNvSpPr>
              <a:spLocks noChangeArrowheads="1"/>
            </p:cNvSpPr>
            <p:nvPr/>
          </p:nvSpPr>
          <p:spPr bwMode="auto">
            <a:xfrm>
              <a:off x="4267200" y="51816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402" name="Rectangle 643"/>
            <p:cNvSpPr>
              <a:spLocks noChangeArrowheads="1"/>
            </p:cNvSpPr>
            <p:nvPr/>
          </p:nvSpPr>
          <p:spPr bwMode="auto">
            <a:xfrm>
              <a:off x="35052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403" name="Rectangle 644"/>
            <p:cNvSpPr>
              <a:spLocks noChangeArrowheads="1"/>
            </p:cNvSpPr>
            <p:nvPr/>
          </p:nvSpPr>
          <p:spPr bwMode="auto">
            <a:xfrm>
              <a:off x="36576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404" name="Rectangle 645"/>
            <p:cNvSpPr>
              <a:spLocks noChangeArrowheads="1"/>
            </p:cNvSpPr>
            <p:nvPr/>
          </p:nvSpPr>
          <p:spPr bwMode="auto">
            <a:xfrm>
              <a:off x="38100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405" name="Rectangle 646"/>
            <p:cNvSpPr>
              <a:spLocks noChangeArrowheads="1"/>
            </p:cNvSpPr>
            <p:nvPr/>
          </p:nvSpPr>
          <p:spPr bwMode="auto">
            <a:xfrm>
              <a:off x="39624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406" name="Rectangle 647"/>
            <p:cNvSpPr>
              <a:spLocks noChangeArrowheads="1"/>
            </p:cNvSpPr>
            <p:nvPr/>
          </p:nvSpPr>
          <p:spPr bwMode="auto">
            <a:xfrm>
              <a:off x="41148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407" name="Rectangle 648"/>
            <p:cNvSpPr>
              <a:spLocks noChangeArrowheads="1"/>
            </p:cNvSpPr>
            <p:nvPr/>
          </p:nvSpPr>
          <p:spPr bwMode="auto">
            <a:xfrm>
              <a:off x="4267200" y="5334000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408" name="Rectangle 649"/>
            <p:cNvSpPr>
              <a:spLocks noChangeArrowheads="1"/>
            </p:cNvSpPr>
            <p:nvPr/>
          </p:nvSpPr>
          <p:spPr bwMode="auto">
            <a:xfrm>
              <a:off x="3200400" y="4724400"/>
              <a:ext cx="228600" cy="685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grpSp>
        <p:nvGrpSpPr>
          <p:cNvPr id="21" name="Group 435"/>
          <p:cNvGrpSpPr>
            <a:grpSpLocks/>
          </p:cNvGrpSpPr>
          <p:nvPr/>
        </p:nvGrpSpPr>
        <p:grpSpPr bwMode="auto">
          <a:xfrm>
            <a:off x="3791903" y="5014913"/>
            <a:ext cx="744379" cy="342900"/>
            <a:chOff x="2830513" y="3878263"/>
            <a:chExt cx="1295400" cy="838200"/>
          </a:xfrm>
        </p:grpSpPr>
        <p:sp>
          <p:nvSpPr>
            <p:cNvPr id="11345" name="Rectangle 248"/>
            <p:cNvSpPr>
              <a:spLocks noChangeArrowheads="1"/>
            </p:cNvSpPr>
            <p:nvPr/>
          </p:nvSpPr>
          <p:spPr bwMode="auto">
            <a:xfrm>
              <a:off x="2830513" y="3878263"/>
              <a:ext cx="1295400" cy="8382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46" name="Rectangle 249"/>
            <p:cNvSpPr>
              <a:spLocks noChangeArrowheads="1"/>
            </p:cNvSpPr>
            <p:nvPr/>
          </p:nvSpPr>
          <p:spPr bwMode="auto">
            <a:xfrm>
              <a:off x="3211513" y="39544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47" name="Rectangle 250"/>
            <p:cNvSpPr>
              <a:spLocks noChangeArrowheads="1"/>
            </p:cNvSpPr>
            <p:nvPr/>
          </p:nvSpPr>
          <p:spPr bwMode="auto">
            <a:xfrm>
              <a:off x="3363913" y="39544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48" name="Rectangle 251"/>
            <p:cNvSpPr>
              <a:spLocks noChangeArrowheads="1"/>
            </p:cNvSpPr>
            <p:nvPr/>
          </p:nvSpPr>
          <p:spPr bwMode="auto">
            <a:xfrm>
              <a:off x="3516313" y="39544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49" name="Rectangle 252"/>
            <p:cNvSpPr>
              <a:spLocks noChangeArrowheads="1"/>
            </p:cNvSpPr>
            <p:nvPr/>
          </p:nvSpPr>
          <p:spPr bwMode="auto">
            <a:xfrm>
              <a:off x="3668713" y="39544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50" name="Rectangle 253"/>
            <p:cNvSpPr>
              <a:spLocks noChangeArrowheads="1"/>
            </p:cNvSpPr>
            <p:nvPr/>
          </p:nvSpPr>
          <p:spPr bwMode="auto">
            <a:xfrm>
              <a:off x="3821113" y="39544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51" name="Rectangle 254"/>
            <p:cNvSpPr>
              <a:spLocks noChangeArrowheads="1"/>
            </p:cNvSpPr>
            <p:nvPr/>
          </p:nvSpPr>
          <p:spPr bwMode="auto">
            <a:xfrm>
              <a:off x="3973513" y="39544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52" name="Rectangle 255"/>
            <p:cNvSpPr>
              <a:spLocks noChangeArrowheads="1"/>
            </p:cNvSpPr>
            <p:nvPr/>
          </p:nvSpPr>
          <p:spPr bwMode="auto">
            <a:xfrm>
              <a:off x="3211513" y="41068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53" name="Rectangle 256"/>
            <p:cNvSpPr>
              <a:spLocks noChangeArrowheads="1"/>
            </p:cNvSpPr>
            <p:nvPr/>
          </p:nvSpPr>
          <p:spPr bwMode="auto">
            <a:xfrm>
              <a:off x="3363913" y="41068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54" name="Rectangle 257"/>
            <p:cNvSpPr>
              <a:spLocks noChangeArrowheads="1"/>
            </p:cNvSpPr>
            <p:nvPr/>
          </p:nvSpPr>
          <p:spPr bwMode="auto">
            <a:xfrm>
              <a:off x="3516313" y="41068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55" name="Rectangle 258"/>
            <p:cNvSpPr>
              <a:spLocks noChangeArrowheads="1"/>
            </p:cNvSpPr>
            <p:nvPr/>
          </p:nvSpPr>
          <p:spPr bwMode="auto">
            <a:xfrm>
              <a:off x="3668713" y="41068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56" name="Rectangle 259"/>
            <p:cNvSpPr>
              <a:spLocks noChangeArrowheads="1"/>
            </p:cNvSpPr>
            <p:nvPr/>
          </p:nvSpPr>
          <p:spPr bwMode="auto">
            <a:xfrm>
              <a:off x="3821113" y="41068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57" name="Rectangle 260"/>
            <p:cNvSpPr>
              <a:spLocks noChangeArrowheads="1"/>
            </p:cNvSpPr>
            <p:nvPr/>
          </p:nvSpPr>
          <p:spPr bwMode="auto">
            <a:xfrm>
              <a:off x="3973513" y="41068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58" name="Rectangle 261"/>
            <p:cNvSpPr>
              <a:spLocks noChangeArrowheads="1"/>
            </p:cNvSpPr>
            <p:nvPr/>
          </p:nvSpPr>
          <p:spPr bwMode="auto">
            <a:xfrm>
              <a:off x="3211513" y="42592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59" name="Rectangle 262"/>
            <p:cNvSpPr>
              <a:spLocks noChangeArrowheads="1"/>
            </p:cNvSpPr>
            <p:nvPr/>
          </p:nvSpPr>
          <p:spPr bwMode="auto">
            <a:xfrm>
              <a:off x="3363913" y="42592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60" name="Rectangle 263"/>
            <p:cNvSpPr>
              <a:spLocks noChangeArrowheads="1"/>
            </p:cNvSpPr>
            <p:nvPr/>
          </p:nvSpPr>
          <p:spPr bwMode="auto">
            <a:xfrm>
              <a:off x="3516313" y="42592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61" name="Rectangle 264"/>
            <p:cNvSpPr>
              <a:spLocks noChangeArrowheads="1"/>
            </p:cNvSpPr>
            <p:nvPr/>
          </p:nvSpPr>
          <p:spPr bwMode="auto">
            <a:xfrm>
              <a:off x="3668713" y="42592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62" name="Rectangle 265"/>
            <p:cNvSpPr>
              <a:spLocks noChangeArrowheads="1"/>
            </p:cNvSpPr>
            <p:nvPr/>
          </p:nvSpPr>
          <p:spPr bwMode="auto">
            <a:xfrm>
              <a:off x="3821113" y="42592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63" name="Rectangle 266"/>
            <p:cNvSpPr>
              <a:spLocks noChangeArrowheads="1"/>
            </p:cNvSpPr>
            <p:nvPr/>
          </p:nvSpPr>
          <p:spPr bwMode="auto">
            <a:xfrm>
              <a:off x="3973513" y="42592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64" name="Rectangle 267"/>
            <p:cNvSpPr>
              <a:spLocks noChangeArrowheads="1"/>
            </p:cNvSpPr>
            <p:nvPr/>
          </p:nvSpPr>
          <p:spPr bwMode="auto">
            <a:xfrm>
              <a:off x="3211513" y="44116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65" name="Rectangle 268"/>
            <p:cNvSpPr>
              <a:spLocks noChangeArrowheads="1"/>
            </p:cNvSpPr>
            <p:nvPr/>
          </p:nvSpPr>
          <p:spPr bwMode="auto">
            <a:xfrm>
              <a:off x="3363913" y="44116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66" name="Rectangle 269"/>
            <p:cNvSpPr>
              <a:spLocks noChangeArrowheads="1"/>
            </p:cNvSpPr>
            <p:nvPr/>
          </p:nvSpPr>
          <p:spPr bwMode="auto">
            <a:xfrm>
              <a:off x="3516313" y="44116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67" name="Rectangle 270"/>
            <p:cNvSpPr>
              <a:spLocks noChangeArrowheads="1"/>
            </p:cNvSpPr>
            <p:nvPr/>
          </p:nvSpPr>
          <p:spPr bwMode="auto">
            <a:xfrm>
              <a:off x="3668713" y="44116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68" name="Rectangle 271"/>
            <p:cNvSpPr>
              <a:spLocks noChangeArrowheads="1"/>
            </p:cNvSpPr>
            <p:nvPr/>
          </p:nvSpPr>
          <p:spPr bwMode="auto">
            <a:xfrm>
              <a:off x="3821113" y="44116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69" name="Rectangle 272"/>
            <p:cNvSpPr>
              <a:spLocks noChangeArrowheads="1"/>
            </p:cNvSpPr>
            <p:nvPr/>
          </p:nvSpPr>
          <p:spPr bwMode="auto">
            <a:xfrm>
              <a:off x="3973513" y="44116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70" name="Rectangle 273"/>
            <p:cNvSpPr>
              <a:spLocks noChangeArrowheads="1"/>
            </p:cNvSpPr>
            <p:nvPr/>
          </p:nvSpPr>
          <p:spPr bwMode="auto">
            <a:xfrm>
              <a:off x="3211513" y="45640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71" name="Rectangle 274"/>
            <p:cNvSpPr>
              <a:spLocks noChangeArrowheads="1"/>
            </p:cNvSpPr>
            <p:nvPr/>
          </p:nvSpPr>
          <p:spPr bwMode="auto">
            <a:xfrm>
              <a:off x="3363913" y="45640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72" name="Rectangle 275"/>
            <p:cNvSpPr>
              <a:spLocks noChangeArrowheads="1"/>
            </p:cNvSpPr>
            <p:nvPr/>
          </p:nvSpPr>
          <p:spPr bwMode="auto">
            <a:xfrm>
              <a:off x="3516313" y="45640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73" name="Rectangle 276"/>
            <p:cNvSpPr>
              <a:spLocks noChangeArrowheads="1"/>
            </p:cNvSpPr>
            <p:nvPr/>
          </p:nvSpPr>
          <p:spPr bwMode="auto">
            <a:xfrm>
              <a:off x="3668713" y="45640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74" name="Rectangle 277"/>
            <p:cNvSpPr>
              <a:spLocks noChangeArrowheads="1"/>
            </p:cNvSpPr>
            <p:nvPr/>
          </p:nvSpPr>
          <p:spPr bwMode="auto">
            <a:xfrm>
              <a:off x="3821113" y="45640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75" name="Rectangle 278"/>
            <p:cNvSpPr>
              <a:spLocks noChangeArrowheads="1"/>
            </p:cNvSpPr>
            <p:nvPr/>
          </p:nvSpPr>
          <p:spPr bwMode="auto">
            <a:xfrm>
              <a:off x="3973513" y="4564063"/>
              <a:ext cx="76200" cy="762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  <p:sp>
          <p:nvSpPr>
            <p:cNvPr id="11376" name="Rectangle 279"/>
            <p:cNvSpPr>
              <a:spLocks noChangeArrowheads="1"/>
            </p:cNvSpPr>
            <p:nvPr/>
          </p:nvSpPr>
          <p:spPr bwMode="auto">
            <a:xfrm>
              <a:off x="2906713" y="3954463"/>
              <a:ext cx="228600" cy="6858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411480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11340" name="Line 12"/>
          <p:cNvSpPr>
            <a:spLocks noChangeShapeType="1"/>
          </p:cNvSpPr>
          <p:nvPr/>
        </p:nvSpPr>
        <p:spPr bwMode="auto">
          <a:xfrm>
            <a:off x="3107532" y="5076349"/>
            <a:ext cx="0" cy="205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endParaRPr lang="en-US" sz="1620" kern="1200">
              <a:solidFill>
                <a:prstClr val="black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11341" name="Rectangle 13"/>
          <p:cNvSpPr>
            <a:spLocks noChangeArrowheads="1"/>
          </p:cNvSpPr>
          <p:nvPr/>
        </p:nvSpPr>
        <p:spPr bwMode="auto">
          <a:xfrm>
            <a:off x="2606041" y="4732020"/>
            <a:ext cx="1006879" cy="341632"/>
          </a:xfrm>
          <a:prstGeom prst="rect">
            <a:avLst/>
          </a:prstGeom>
          <a:solidFill>
            <a:srgbClr val="5B87F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processor</a:t>
            </a:r>
          </a:p>
        </p:txBody>
      </p:sp>
      <p:sp>
        <p:nvSpPr>
          <p:cNvPr id="11342" name="Rectangle 14"/>
          <p:cNvSpPr>
            <a:spLocks noChangeArrowheads="1"/>
          </p:cNvSpPr>
          <p:nvPr/>
        </p:nvSpPr>
        <p:spPr bwMode="auto">
          <a:xfrm>
            <a:off x="2638902" y="5270659"/>
            <a:ext cx="897425" cy="341632"/>
          </a:xfrm>
          <a:prstGeom prst="rect">
            <a:avLst/>
          </a:prstGeom>
          <a:solidFill>
            <a:srgbClr val="B2B45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memory</a:t>
            </a:r>
          </a:p>
        </p:txBody>
      </p:sp>
      <p:cxnSp>
        <p:nvCxnSpPr>
          <p:cNvPr id="11343" name="Straight Connector 485"/>
          <p:cNvCxnSpPr>
            <a:cxnSpLocks noChangeShapeType="1"/>
          </p:cNvCxnSpPr>
          <p:nvPr/>
        </p:nvCxnSpPr>
        <p:spPr bwMode="auto">
          <a:xfrm>
            <a:off x="3106103" y="5179220"/>
            <a:ext cx="685800" cy="14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1344" name="TextBox 1"/>
          <p:cNvSpPr txBox="1">
            <a:spLocks noChangeArrowheads="1"/>
          </p:cNvSpPr>
          <p:nvPr/>
        </p:nvSpPr>
        <p:spPr bwMode="auto">
          <a:xfrm>
            <a:off x="3977640" y="1645921"/>
            <a:ext cx="1395382" cy="1089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1148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cores can be</a:t>
            </a:r>
            <a:b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</a:b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hardware</a:t>
            </a:r>
            <a:b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</a:b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multithreaded</a:t>
            </a:r>
            <a:b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</a:br>
            <a:r>
              <a:rPr lang="en-US" sz="1620" kern="1200">
                <a:solidFill>
                  <a:prstClr val="black"/>
                </a:solidFill>
                <a:latin typeface="Calibri" charset="0"/>
                <a:ea typeface="ＭＳ Ｐゴシック" charset="0"/>
              </a:rPr>
              <a:t>(hyperthread)</a:t>
            </a:r>
          </a:p>
        </p:txBody>
      </p:sp>
      <p:sp>
        <p:nvSpPr>
          <p:cNvPr id="43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69480" y="5732145"/>
            <a:ext cx="1920240" cy="440055"/>
          </a:xfrm>
        </p:spPr>
        <p:txBody>
          <a:bodyPr/>
          <a:lstStyle/>
          <a:p>
            <a:pPr defTabSz="411480" hangingPunct="1">
              <a:defRPr/>
            </a:pPr>
            <a:fld id="{F2F21A90-E327-C84D-81B5-071D4C5C9FC6}" type="slidenum">
              <a:rPr lang="en-US" kern="1200"/>
              <a:pPr defTabSz="411480" hangingPunct="1">
                <a:defRPr/>
              </a:pPr>
              <a:t>43</a:t>
            </a:fld>
            <a:endParaRPr lang="en-US" kern="12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How do you get parallelism in the hardware?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8756" y="818227"/>
            <a:ext cx="8015288" cy="493173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Instruction-Level Parallelism (ILP)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Data parallelism</a:t>
            </a:r>
          </a:p>
          <a:p>
            <a:pPr lvl="1"/>
            <a:r>
              <a:rPr lang="en-US" dirty="0"/>
              <a:t>Increase amount of data to be operated on at same time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Processor parallelism</a:t>
            </a:r>
          </a:p>
          <a:p>
            <a:pPr lvl="1"/>
            <a:r>
              <a:rPr lang="en-US" dirty="0"/>
              <a:t>Increase number of processors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Memory system parallelism</a:t>
            </a:r>
          </a:p>
          <a:p>
            <a:pPr lvl="1"/>
            <a:r>
              <a:rPr lang="en-US" dirty="0"/>
              <a:t>Increase number of memory units</a:t>
            </a:r>
          </a:p>
          <a:p>
            <a:pPr lvl="1"/>
            <a:r>
              <a:rPr lang="en-US" dirty="0"/>
              <a:t>Increase bandwidth to memory</a:t>
            </a:r>
          </a:p>
          <a:p>
            <a:r>
              <a:rPr lang="en-US" dirty="0">
                <a:ea typeface="ＭＳ Ｐゴシック" charset="-128"/>
                <a:cs typeface="ＭＳ Ｐゴシック" charset="-128"/>
              </a:rPr>
              <a:t>Communication parallelism</a:t>
            </a:r>
          </a:p>
          <a:p>
            <a:pPr lvl="1"/>
            <a:r>
              <a:rPr lang="en-US" dirty="0"/>
              <a:t>Increase amount of interconnection between elements</a:t>
            </a:r>
          </a:p>
          <a:p>
            <a:pPr lvl="1"/>
            <a:r>
              <a:rPr lang="en-US" dirty="0"/>
              <a:t>Increase communication bandwidth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269480" y="5732145"/>
            <a:ext cx="1920240" cy="440055"/>
          </a:xfrm>
        </p:spPr>
        <p:txBody>
          <a:bodyPr/>
          <a:lstStyle/>
          <a:p>
            <a:pPr defTabSz="411480" hangingPunct="1">
              <a:defRPr/>
            </a:pPr>
            <a:fld id="{F2F21A90-E327-C84D-81B5-071D4C5C9FC6}" type="slidenum">
              <a:rPr lang="en-US" kern="1200"/>
              <a:pPr defTabSz="411480" hangingPunct="1">
                <a:defRPr/>
              </a:pPr>
              <a:t>44</a:t>
            </a:fld>
            <a:endParaRPr lang="en-US" kern="12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object 3"/>
          <p:cNvSpPr txBox="1"/>
          <p:nvPr/>
        </p:nvSpPr>
        <p:spPr>
          <a:xfrm>
            <a:off x="246683" y="599566"/>
            <a:ext cx="430354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400" spc="-5">
                <a:solidFill>
                  <a:srgbClr val="A800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Shared Memory System</a:t>
            </a:r>
            <a:endParaRPr dirty="0"/>
          </a:p>
        </p:txBody>
      </p:sp>
      <p:sp>
        <p:nvSpPr>
          <p:cNvPr id="347" name="object 4"/>
          <p:cNvSpPr txBox="1">
            <a:spLocks noGrp="1"/>
          </p:cNvSpPr>
          <p:nvPr>
            <p:ph type="title"/>
          </p:nvPr>
        </p:nvSpPr>
        <p:spPr>
          <a:xfrm>
            <a:off x="246684" y="190246"/>
            <a:ext cx="5918201" cy="452121"/>
          </a:xfrm>
          <a:prstGeom prst="rect">
            <a:avLst/>
          </a:prstGeom>
        </p:spPr>
        <p:txBody>
          <a:bodyPr/>
          <a:lstStyle/>
          <a:p>
            <a:pPr indent="12700">
              <a:defRPr spc="-100"/>
            </a:pPr>
            <a:r>
              <a:t>Multicore communication</a:t>
            </a:r>
            <a:r>
              <a:rPr spc="100"/>
              <a:t> </a:t>
            </a:r>
            <a:r>
              <a:t>architecture</a:t>
            </a:r>
          </a:p>
        </p:txBody>
      </p:sp>
      <p:sp>
        <p:nvSpPr>
          <p:cNvPr id="354" name="object 11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E0C4C5-56BA-B498-BAFF-06129763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687"/>
            <a:ext cx="5436757" cy="2785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A5C1F6-422F-445A-D363-5FB09D1D5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586648"/>
            <a:ext cx="5562600" cy="19859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E1CF32-AFBE-7EB8-A093-9E88F8B34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814" y="1243614"/>
            <a:ext cx="5562600" cy="2260928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A4724B7E-885C-722D-F75D-2FEB60B95ED9}"/>
              </a:ext>
            </a:extLst>
          </p:cNvPr>
          <p:cNvSpPr txBox="1"/>
          <p:nvPr/>
        </p:nvSpPr>
        <p:spPr>
          <a:xfrm>
            <a:off x="6164885" y="477695"/>
            <a:ext cx="430354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400" spc="-5">
                <a:solidFill>
                  <a:srgbClr val="A800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Distributed  Memory System</a:t>
            </a:r>
            <a:endParaRPr dirty="0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object 2"/>
          <p:cNvSpPr/>
          <p:nvPr/>
        </p:nvSpPr>
        <p:spPr>
          <a:xfrm>
            <a:off x="-1" y="5030723"/>
            <a:ext cx="10969754" cy="5166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6" name="object 3"/>
          <p:cNvSpPr txBox="1"/>
          <p:nvPr/>
        </p:nvSpPr>
        <p:spPr>
          <a:xfrm>
            <a:off x="246683" y="599566"/>
            <a:ext cx="793813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400" spc="-5">
                <a:solidFill>
                  <a:srgbClr val="A800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Communication </a:t>
            </a:r>
            <a:r>
              <a:rPr spc="0"/>
              <a:t>between </a:t>
            </a:r>
            <a:r>
              <a:t>Processing </a:t>
            </a:r>
            <a:r>
              <a:rPr spc="0"/>
              <a:t>elements </a:t>
            </a:r>
            <a:r>
              <a:t>in</a:t>
            </a:r>
            <a:r>
              <a:rPr spc="-35"/>
              <a:t> </a:t>
            </a:r>
            <a:r>
              <a:t>Multicore</a:t>
            </a:r>
          </a:p>
        </p:txBody>
      </p:sp>
      <p:sp>
        <p:nvSpPr>
          <p:cNvPr id="347" name="object 4"/>
          <p:cNvSpPr txBox="1">
            <a:spLocks noGrp="1"/>
          </p:cNvSpPr>
          <p:nvPr>
            <p:ph type="title"/>
          </p:nvPr>
        </p:nvSpPr>
        <p:spPr>
          <a:xfrm>
            <a:off x="246684" y="190246"/>
            <a:ext cx="5918201" cy="452121"/>
          </a:xfrm>
          <a:prstGeom prst="rect">
            <a:avLst/>
          </a:prstGeom>
        </p:spPr>
        <p:txBody>
          <a:bodyPr/>
          <a:lstStyle/>
          <a:p>
            <a:pPr indent="12700">
              <a:defRPr spc="-100"/>
            </a:pPr>
            <a:r>
              <a:t>Multicore communication</a:t>
            </a:r>
            <a:r>
              <a:rPr spc="100"/>
              <a:t> </a:t>
            </a:r>
            <a:r>
              <a:t>architecture</a:t>
            </a:r>
          </a:p>
        </p:txBody>
      </p:sp>
      <p:sp>
        <p:nvSpPr>
          <p:cNvPr id="348" name="object 5"/>
          <p:cNvSpPr txBox="1"/>
          <p:nvPr/>
        </p:nvSpPr>
        <p:spPr>
          <a:xfrm>
            <a:off x="253999" y="1873757"/>
            <a:ext cx="6205222" cy="895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6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95"/>
              <a:t> </a:t>
            </a:r>
            <a:r>
              <a:rPr spc="-10"/>
              <a:t>Affects </a:t>
            </a:r>
            <a:r>
              <a:rPr spc="-5"/>
              <a:t>scalability of the system</a:t>
            </a:r>
          </a:p>
          <a:p>
            <a:pPr marL="285750" marR="5080" indent="137794">
              <a:spcBef>
                <a:spcPts val="5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o </a:t>
            </a:r>
            <a:r>
              <a:rPr spc="-5">
                <a:latin typeface="Arial"/>
                <a:ea typeface="Arial"/>
                <a:cs typeface="Arial"/>
                <a:sym typeface="Arial"/>
              </a:rPr>
              <a:t>How many </a:t>
            </a:r>
            <a:r>
              <a:rPr>
                <a:latin typeface="Arial"/>
                <a:ea typeface="Arial"/>
                <a:cs typeface="Arial"/>
                <a:sym typeface="Arial"/>
              </a:rPr>
              <a:t>more </a:t>
            </a:r>
            <a:r>
              <a:rPr spc="-5">
                <a:latin typeface="Arial"/>
                <a:ea typeface="Arial"/>
                <a:cs typeface="Arial"/>
                <a:sym typeface="Arial"/>
              </a:rPr>
              <a:t>additional cores/processing </a:t>
            </a:r>
            <a:r>
              <a:rPr spc="-10">
                <a:latin typeface="Arial"/>
                <a:ea typeface="Arial"/>
                <a:cs typeface="Arial"/>
                <a:sym typeface="Arial"/>
              </a:rPr>
              <a:t>elements  can </a:t>
            </a:r>
            <a:r>
              <a:rPr>
                <a:latin typeface="Arial"/>
                <a:ea typeface="Arial"/>
                <a:cs typeface="Arial"/>
                <a:sym typeface="Arial"/>
              </a:rPr>
              <a:t>be</a:t>
            </a:r>
            <a:r>
              <a:rPr spc="5">
                <a:latin typeface="Arial"/>
                <a:ea typeface="Arial"/>
                <a:cs typeface="Arial"/>
                <a:sym typeface="Arial"/>
              </a:rPr>
              <a:t> </a:t>
            </a:r>
            <a:r>
              <a:rPr spc="-5">
                <a:latin typeface="Arial"/>
                <a:ea typeface="Arial"/>
                <a:cs typeface="Arial"/>
                <a:sym typeface="Arial"/>
              </a:rPr>
              <a:t>added?</a:t>
            </a:r>
          </a:p>
        </p:txBody>
      </p:sp>
      <p:sp>
        <p:nvSpPr>
          <p:cNvPr id="349" name="object 6"/>
          <p:cNvSpPr txBox="1"/>
          <p:nvPr/>
        </p:nvSpPr>
        <p:spPr>
          <a:xfrm>
            <a:off x="254000" y="3161158"/>
            <a:ext cx="6082667" cy="1564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6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5"/>
              <a:t> </a:t>
            </a:r>
            <a:r>
              <a:rPr spc="-10"/>
              <a:t>Affects performance </a:t>
            </a:r>
            <a:r>
              <a:rPr spc="-5"/>
              <a:t>and </a:t>
            </a:r>
            <a:r>
              <a:rPr spc="-10"/>
              <a:t>energy efficiency</a:t>
            </a:r>
          </a:p>
          <a:p>
            <a:pPr marL="709294" marR="617855" indent="-285750">
              <a:spcBef>
                <a:spcPts val="500"/>
              </a:spcBef>
              <a:buSzPct val="100000"/>
              <a:buFont typeface="Courier New"/>
              <a:buChar char="o"/>
              <a:tabLst>
                <a:tab pos="6985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How fast can processors, </a:t>
            </a:r>
            <a:r>
              <a:rPr spc="-10"/>
              <a:t>caches, </a:t>
            </a:r>
            <a:r>
              <a:t>and memory  </a:t>
            </a:r>
            <a:r>
              <a:rPr spc="-10"/>
              <a:t>communicate?</a:t>
            </a:r>
          </a:p>
          <a:p>
            <a:pPr marL="709294" indent="-285750">
              <a:spcBef>
                <a:spcPts val="400"/>
              </a:spcBef>
              <a:buSzPct val="100000"/>
              <a:buFont typeface="Courier New"/>
              <a:buChar char="o"/>
              <a:tabLst>
                <a:tab pos="698500" algn="l"/>
              </a:tabLst>
              <a:defRPr spc="-10">
                <a:latin typeface="Arial"/>
                <a:ea typeface="Arial"/>
                <a:cs typeface="Arial"/>
                <a:sym typeface="Arial"/>
              </a:defRPr>
            </a:pPr>
            <a:r>
              <a:t>Data latency: </a:t>
            </a:r>
            <a:r>
              <a:rPr spc="-5"/>
              <a:t>How long are the latencies </a:t>
            </a:r>
            <a:r>
              <a:rPr spc="0"/>
              <a:t>to</a:t>
            </a:r>
            <a:r>
              <a:rPr spc="85"/>
              <a:t> </a:t>
            </a:r>
            <a:r>
              <a:rPr spc="-5"/>
              <a:t>memory?</a:t>
            </a:r>
          </a:p>
          <a:p>
            <a:pPr marL="709294" indent="-285750">
              <a:spcBef>
                <a:spcPts val="500"/>
              </a:spcBef>
              <a:buSzPct val="100000"/>
              <a:buFont typeface="Courier New"/>
              <a:buChar char="o"/>
              <a:tabLst>
                <a:tab pos="6985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How much energy </a:t>
            </a:r>
            <a:r>
              <a:rPr spc="0"/>
              <a:t>is spent </a:t>
            </a:r>
            <a:r>
              <a:t>on </a:t>
            </a:r>
            <a:r>
              <a:rPr spc="-10"/>
              <a:t>communication?</a:t>
            </a:r>
          </a:p>
        </p:txBody>
      </p:sp>
      <p:sp>
        <p:nvSpPr>
          <p:cNvPr id="350" name="object 7"/>
          <p:cNvSpPr txBox="1"/>
          <p:nvPr/>
        </p:nvSpPr>
        <p:spPr>
          <a:xfrm>
            <a:off x="0" y="5030723"/>
            <a:ext cx="10970260" cy="338554"/>
          </a:xfrm>
          <a:prstGeom prst="rect">
            <a:avLst/>
          </a:prstGeom>
          <a:ln w="6096">
            <a:solidFill>
              <a:srgbClr val="3E126C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200"/>
              </a:spcBef>
              <a:defRPr sz="2200" spc="-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Communication </a:t>
            </a:r>
            <a:r>
              <a:rPr spc="0"/>
              <a:t>Arch. </a:t>
            </a:r>
            <a:r>
              <a:rPr spc="-9"/>
              <a:t>Impacts </a:t>
            </a:r>
            <a:r>
              <a:t>scalability and</a:t>
            </a:r>
            <a:r>
              <a:rPr spc="-50"/>
              <a:t> </a:t>
            </a:r>
            <a:r>
              <a:rPr spc="-9"/>
              <a:t>performance!</a:t>
            </a:r>
          </a:p>
        </p:txBody>
      </p:sp>
      <p:sp>
        <p:nvSpPr>
          <p:cNvPr id="351" name="object 8"/>
          <p:cNvSpPr txBox="1"/>
          <p:nvPr/>
        </p:nvSpPr>
        <p:spPr>
          <a:xfrm>
            <a:off x="266699" y="1121664"/>
            <a:ext cx="10444482" cy="566822"/>
          </a:xfrm>
          <a:prstGeom prst="rect">
            <a:avLst/>
          </a:prstGeom>
          <a:ln w="12192">
            <a:solidFill>
              <a:srgbClr val="A8006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pc="-10">
                <a:latin typeface="Arial"/>
                <a:ea typeface="Arial"/>
                <a:cs typeface="Arial"/>
                <a:sym typeface="Arial"/>
              </a:defRPr>
            </a:pPr>
            <a:r>
              <a:t>Connection </a:t>
            </a:r>
            <a:r>
              <a:rPr spc="-5"/>
              <a:t>between processing elements, </a:t>
            </a:r>
            <a:r>
              <a:t>connection </a:t>
            </a:r>
            <a:r>
              <a:rPr spc="-5"/>
              <a:t>between Processing elements</a:t>
            </a:r>
            <a:r>
              <a:rPr spc="130"/>
              <a:t> </a:t>
            </a:r>
            <a:r>
              <a:rPr spc="-5"/>
              <a:t>and</a:t>
            </a:r>
          </a:p>
          <a:p>
            <a:pPr algn="ctr">
              <a:spcBef>
                <a:spcPts val="1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Memory/Peripherals</a:t>
            </a:r>
          </a:p>
        </p:txBody>
      </p:sp>
      <p:sp>
        <p:nvSpPr>
          <p:cNvPr id="352" name="object 9"/>
          <p:cNvSpPr/>
          <p:nvPr/>
        </p:nvSpPr>
        <p:spPr>
          <a:xfrm>
            <a:off x="6935725" y="2275332"/>
            <a:ext cx="3412235" cy="191109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3" name="object 10"/>
          <p:cNvSpPr txBox="1"/>
          <p:nvPr/>
        </p:nvSpPr>
        <p:spPr>
          <a:xfrm>
            <a:off x="6935723" y="2275332"/>
            <a:ext cx="3412492" cy="1672253"/>
          </a:xfrm>
          <a:prstGeom prst="rect">
            <a:avLst/>
          </a:prstGeom>
          <a:ln w="6096">
            <a:solidFill>
              <a:srgbClr val="957BB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635">
              <a:lnSpc>
                <a:spcPts val="2000"/>
              </a:lnSpc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Types of</a:t>
            </a:r>
            <a:r>
              <a:rPr spc="10"/>
              <a:t> </a:t>
            </a:r>
            <a:r>
              <a:rPr spc="-10"/>
              <a:t>communication:</a:t>
            </a:r>
          </a:p>
          <a:p>
            <a:pPr marL="343534" indent="-343534">
              <a:spcBef>
                <a:spcPts val="600"/>
              </a:spcBef>
              <a:buSzPct val="100000"/>
              <a:buAutoNum type="arabicPeriod"/>
              <a:tabLst>
                <a:tab pos="342900" algn="l"/>
                <a:tab pos="342900" algn="l"/>
              </a:tabLst>
              <a:defRPr spc="-10">
                <a:latin typeface="Arial"/>
                <a:ea typeface="Arial"/>
                <a:cs typeface="Arial"/>
                <a:sym typeface="Arial"/>
              </a:defRPr>
            </a:pPr>
            <a:r>
              <a:t>Point-To-Point</a:t>
            </a:r>
          </a:p>
          <a:p>
            <a:pPr marL="343534" indent="-343534">
              <a:spcBef>
                <a:spcPts val="600"/>
              </a:spcBef>
              <a:buSzPct val="100000"/>
              <a:buAutoNum type="arabicPeriod"/>
              <a:tabLst>
                <a:tab pos="342900" algn="l"/>
                <a:tab pos="342900" algn="l"/>
              </a:tabLst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Bus</a:t>
            </a:r>
          </a:p>
          <a:p>
            <a:pPr marL="343534" indent="-343534">
              <a:spcBef>
                <a:spcPts val="600"/>
              </a:spcBef>
              <a:buSzPct val="100000"/>
              <a:buAutoNum type="arabicPeriod"/>
              <a:tabLst>
                <a:tab pos="342900" algn="l"/>
                <a:tab pos="3429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Cross</a:t>
            </a:r>
            <a:r>
              <a:rPr spc="-15"/>
              <a:t> </a:t>
            </a:r>
            <a:r>
              <a:t>bar</a:t>
            </a:r>
          </a:p>
          <a:p>
            <a:pPr marL="343534" indent="-343534">
              <a:spcBef>
                <a:spcPts val="600"/>
              </a:spcBef>
              <a:buSzPct val="100000"/>
              <a:buAutoNum type="arabicPeriod"/>
              <a:tabLst>
                <a:tab pos="342900" algn="l"/>
                <a:tab pos="342900" algn="l"/>
              </a:tabLst>
              <a:defRPr spc="-10">
                <a:latin typeface="Arial"/>
                <a:ea typeface="Arial"/>
                <a:cs typeface="Arial"/>
                <a:sym typeface="Arial"/>
              </a:defRPr>
            </a:pPr>
            <a:r>
              <a:t>NoC</a:t>
            </a:r>
            <a:r>
              <a:rPr spc="0"/>
              <a:t> </a:t>
            </a:r>
            <a:r>
              <a:rPr spc="-5"/>
              <a:t>(Network-On-Chip)</a:t>
            </a:r>
          </a:p>
        </p:txBody>
      </p:sp>
      <p:sp>
        <p:nvSpPr>
          <p:cNvPr id="354" name="object 11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46</a:t>
            </a:fld>
            <a:endParaRPr/>
          </a:p>
        </p:txBody>
      </p:sp>
      <p:sp>
        <p:nvSpPr>
          <p:cNvPr id="355" name="object 13"/>
          <p:cNvSpPr txBox="1"/>
          <p:nvPr/>
        </p:nvSpPr>
        <p:spPr>
          <a:xfrm>
            <a:off x="6214618" y="5672781"/>
            <a:ext cx="4255771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800" spc="-5">
                <a:latin typeface="Arial"/>
                <a:ea typeface="Arial"/>
                <a:cs typeface="Arial"/>
                <a:sym typeface="Arial"/>
              </a:defRPr>
            </a:pPr>
            <a:r>
              <a:t>http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s://www.cs.umd.edu/class/spring2015/cmsc411-0201/lectures/lecture22-interconnects.pdf</a:t>
            </a:r>
          </a:p>
        </p:txBody>
      </p:sp>
    </p:spTree>
    <p:extLst>
      <p:ext uri="{BB962C8B-B14F-4D97-AF65-F5344CB8AC3E}">
        <p14:creationId xmlns:p14="http://schemas.microsoft.com/office/powerpoint/2010/main" val="61957957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object 2"/>
          <p:cNvSpPr txBox="1">
            <a:spLocks noGrp="1"/>
          </p:cNvSpPr>
          <p:nvPr>
            <p:ph type="title"/>
          </p:nvPr>
        </p:nvSpPr>
        <p:spPr>
          <a:xfrm>
            <a:off x="246684" y="190245"/>
            <a:ext cx="5918201" cy="788036"/>
          </a:xfrm>
          <a:prstGeom prst="rect">
            <a:avLst/>
          </a:prstGeom>
        </p:spPr>
        <p:txBody>
          <a:bodyPr/>
          <a:lstStyle/>
          <a:p>
            <a:pPr indent="12700">
              <a:lnSpc>
                <a:spcPts val="3200"/>
              </a:lnSpc>
              <a:defRPr spc="-100"/>
            </a:pPr>
            <a:r>
              <a:t>Multicore communication</a:t>
            </a:r>
            <a:r>
              <a:rPr spc="100"/>
              <a:t> </a:t>
            </a:r>
            <a:r>
              <a:t>architecture</a:t>
            </a:r>
          </a:p>
          <a:p>
            <a:pPr indent="12700">
              <a:lnSpc>
                <a:spcPts val="2700"/>
              </a:lnSpc>
              <a:defRPr sz="2400" spc="-100">
                <a:solidFill>
                  <a:srgbClr val="A80062"/>
                </a:solidFill>
              </a:defRPr>
            </a:pPr>
            <a:r>
              <a:t>Point-To-Point</a:t>
            </a:r>
            <a:r>
              <a:rPr spc="0"/>
              <a:t> </a:t>
            </a:r>
            <a:r>
              <a:t>communication</a:t>
            </a:r>
          </a:p>
        </p:txBody>
      </p:sp>
      <p:sp>
        <p:nvSpPr>
          <p:cNvPr id="358" name="object 3"/>
          <p:cNvSpPr txBox="1"/>
          <p:nvPr/>
        </p:nvSpPr>
        <p:spPr>
          <a:xfrm>
            <a:off x="246683" y="1322706"/>
            <a:ext cx="5778502" cy="2560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10"/>
              <a:t> </a:t>
            </a:r>
            <a:r>
              <a:rPr spc="-5"/>
              <a:t>Point-to-Point </a:t>
            </a:r>
            <a:r>
              <a:rPr spc="-10"/>
              <a:t>Connections</a:t>
            </a:r>
          </a:p>
          <a:p>
            <a:pPr marL="708659" indent="-285115">
              <a:spcBef>
                <a:spcPts val="900"/>
              </a:spcBef>
              <a:buSzPct val="100000"/>
              <a:buFont typeface="Courier New"/>
              <a:buChar char="o"/>
              <a:tabLst>
                <a:tab pos="6985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Every node </a:t>
            </a:r>
            <a:r>
              <a:rPr spc="-10"/>
              <a:t>connected </a:t>
            </a:r>
            <a:r>
              <a:t>to every </a:t>
            </a:r>
            <a:r>
              <a:rPr spc="-10"/>
              <a:t>other</a:t>
            </a:r>
            <a:r>
              <a:rPr spc="80"/>
              <a:t> </a:t>
            </a:r>
            <a:r>
              <a:t>node</a:t>
            </a:r>
          </a:p>
          <a:p>
            <a:pPr marL="708659" indent="-285115">
              <a:spcBef>
                <a:spcPts val="900"/>
              </a:spcBef>
              <a:buSzPct val="100000"/>
              <a:buFont typeface="Courier New"/>
              <a:buChar char="o"/>
              <a:tabLst>
                <a:tab pos="6985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Lowest</a:t>
            </a:r>
            <a:r>
              <a:rPr spc="0"/>
              <a:t> </a:t>
            </a:r>
            <a:r>
              <a:rPr spc="-10"/>
              <a:t>Latency</a:t>
            </a:r>
          </a:p>
          <a:p>
            <a:pPr marL="708659" indent="-285115">
              <a:spcBef>
                <a:spcPts val="900"/>
              </a:spcBef>
              <a:buSzPct val="100000"/>
              <a:buFont typeface="Courier New"/>
              <a:buChar char="o"/>
              <a:tabLst>
                <a:tab pos="6985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High</a:t>
            </a:r>
            <a:r>
              <a:rPr spc="-10"/>
              <a:t> </a:t>
            </a:r>
            <a:r>
              <a:t>cost</a:t>
            </a:r>
          </a:p>
          <a:p>
            <a:pPr marL="708659" indent="-285115">
              <a:spcBef>
                <a:spcPts val="900"/>
              </a:spcBef>
              <a:buSzPct val="100000"/>
              <a:buFont typeface="Courier New"/>
              <a:buChar char="o"/>
              <a:tabLst>
                <a:tab pos="6985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Not</a:t>
            </a:r>
            <a:r>
              <a:rPr spc="0"/>
              <a:t> </a:t>
            </a:r>
            <a:r>
              <a:t>scalable</a:t>
            </a:r>
          </a:p>
          <a:p>
            <a:pPr marL="708659" marR="5080" indent="-285115">
              <a:lnSpc>
                <a:spcPct val="120700"/>
              </a:lnSpc>
              <a:spcBef>
                <a:spcPts val="400"/>
              </a:spcBef>
              <a:buSzPct val="100000"/>
              <a:buFont typeface="Courier New"/>
              <a:buChar char="o"/>
              <a:tabLst>
                <a:tab pos="6985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HyperTransport </a:t>
            </a:r>
            <a:r>
              <a:rPr spc="0"/>
              <a:t>– </a:t>
            </a:r>
            <a:r>
              <a:t>Used </a:t>
            </a:r>
            <a:r>
              <a:rPr spc="0"/>
              <a:t>in Nvidia </a:t>
            </a:r>
            <a:r>
              <a:rPr spc="-10"/>
              <a:t>nForce </a:t>
            </a:r>
            <a:r>
              <a:t>chipsets,  AMD’s </a:t>
            </a:r>
            <a:r>
              <a:rPr spc="-10"/>
              <a:t>Athlon</a:t>
            </a:r>
            <a:r>
              <a:rPr spc="25"/>
              <a:t> </a:t>
            </a:r>
            <a:r>
              <a:t>chips</a:t>
            </a:r>
          </a:p>
        </p:txBody>
      </p:sp>
      <p:sp>
        <p:nvSpPr>
          <p:cNvPr id="359" name="object 4"/>
          <p:cNvSpPr/>
          <p:nvPr/>
        </p:nvSpPr>
        <p:spPr>
          <a:xfrm>
            <a:off x="6710173" y="1534667"/>
            <a:ext cx="3139441" cy="30784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0" name="object 5"/>
          <p:cNvSpPr txBox="1"/>
          <p:nvPr/>
        </p:nvSpPr>
        <p:spPr>
          <a:xfrm>
            <a:off x="6444489" y="5457286"/>
            <a:ext cx="4255771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800" spc="-5">
                <a:latin typeface="Arial"/>
                <a:ea typeface="Arial"/>
                <a:cs typeface="Arial"/>
                <a:sym typeface="Arial"/>
              </a:defRPr>
            </a:pPr>
            <a:r>
              <a:t>http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s://www.cs.umd.edu/class/spring2015/cmsc411-0201/lectures/lecture22-interconnects.pdf</a:t>
            </a:r>
          </a:p>
        </p:txBody>
      </p:sp>
      <p:sp>
        <p:nvSpPr>
          <p:cNvPr id="361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47</a:t>
            </a:fld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object 2"/>
          <p:cNvSpPr txBox="1">
            <a:spLocks noGrp="1"/>
          </p:cNvSpPr>
          <p:nvPr>
            <p:ph type="title"/>
          </p:nvPr>
        </p:nvSpPr>
        <p:spPr>
          <a:xfrm>
            <a:off x="246683" y="190245"/>
            <a:ext cx="7938136" cy="788036"/>
          </a:xfrm>
          <a:prstGeom prst="rect">
            <a:avLst/>
          </a:prstGeom>
        </p:spPr>
        <p:txBody>
          <a:bodyPr/>
          <a:lstStyle/>
          <a:p>
            <a:pPr indent="12700">
              <a:lnSpc>
                <a:spcPts val="3200"/>
              </a:lnSpc>
              <a:defRPr spc="-100"/>
            </a:pPr>
            <a:r>
              <a:t>Multicore communication</a:t>
            </a:r>
            <a:r>
              <a:rPr spc="100"/>
              <a:t> </a:t>
            </a:r>
            <a:r>
              <a:t>architecture</a:t>
            </a:r>
          </a:p>
          <a:p>
            <a:pPr indent="12700">
              <a:lnSpc>
                <a:spcPts val="2700"/>
              </a:lnSpc>
              <a:defRPr sz="2400" spc="-100">
                <a:solidFill>
                  <a:srgbClr val="A80062"/>
                </a:solidFill>
              </a:defRPr>
            </a:pPr>
            <a:r>
              <a:t>Communication </a:t>
            </a:r>
            <a:r>
              <a:rPr spc="0"/>
              <a:t>between </a:t>
            </a:r>
            <a:r>
              <a:t>Processing </a:t>
            </a:r>
            <a:r>
              <a:rPr spc="0"/>
              <a:t>elements </a:t>
            </a:r>
            <a:r>
              <a:t>in Multicore</a:t>
            </a:r>
          </a:p>
        </p:txBody>
      </p:sp>
      <p:sp>
        <p:nvSpPr>
          <p:cNvPr id="364" name="object 3"/>
          <p:cNvSpPr/>
          <p:nvPr/>
        </p:nvSpPr>
        <p:spPr>
          <a:xfrm>
            <a:off x="5651041" y="1731320"/>
            <a:ext cx="4867493" cy="202221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5" name="object 4"/>
          <p:cNvSpPr txBox="1"/>
          <p:nvPr/>
        </p:nvSpPr>
        <p:spPr>
          <a:xfrm>
            <a:off x="246683" y="1573149"/>
            <a:ext cx="4998088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R="3556000" algn="r">
              <a:spcBef>
                <a:spcPts val="10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204"/>
              <a:t> </a:t>
            </a:r>
            <a:r>
              <a:rPr spc="-5"/>
              <a:t>Shared </a:t>
            </a:r>
            <a:r>
              <a:rPr spc="-150"/>
              <a:t>bus</a:t>
            </a:r>
          </a:p>
          <a:p>
            <a:pPr marL="285115" marR="3579495" indent="-285115" algn="r">
              <a:spcBef>
                <a:spcPts val="900"/>
              </a:spcBef>
              <a:buSzPct val="100000"/>
              <a:buFont typeface="Courier New"/>
              <a:buChar char="o"/>
              <a:tabLst>
                <a:tab pos="279400" algn="l"/>
              </a:tabLst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</a:t>
            </a:r>
            <a:r>
              <a:rPr spc="5"/>
              <a:t>i</a:t>
            </a:r>
            <a:r>
              <a:t>m</a:t>
            </a:r>
            <a:r>
              <a:rPr spc="5"/>
              <a:t>pl</a:t>
            </a:r>
            <a:r>
              <a:t>e</a:t>
            </a:r>
          </a:p>
          <a:p>
            <a:pPr marL="708659" indent="-285115">
              <a:spcBef>
                <a:spcPts val="900"/>
              </a:spcBef>
              <a:buSzPct val="100000"/>
              <a:buFont typeface="Courier New"/>
              <a:buChar char="o"/>
              <a:tabLst>
                <a:tab pos="6985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Cost </a:t>
            </a:r>
            <a:r>
              <a:rPr spc="-15"/>
              <a:t>effective </a:t>
            </a:r>
            <a:r>
              <a:t>for </a:t>
            </a:r>
            <a:r>
              <a:rPr spc="0"/>
              <a:t>a small </a:t>
            </a:r>
            <a:r>
              <a:t>number of</a:t>
            </a:r>
            <a:r>
              <a:rPr spc="20"/>
              <a:t> </a:t>
            </a:r>
            <a:r>
              <a:t>nodes</a:t>
            </a:r>
          </a:p>
          <a:p>
            <a:pPr marL="708659" indent="-285115">
              <a:spcBef>
                <a:spcPts val="900"/>
              </a:spcBef>
              <a:buSzPct val="100000"/>
              <a:buFont typeface="Courier New"/>
              <a:buChar char="o"/>
              <a:tabLst>
                <a:tab pos="6985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Not</a:t>
            </a:r>
            <a:r>
              <a:rPr spc="0"/>
              <a:t> </a:t>
            </a:r>
            <a:r>
              <a:t>scalable</a:t>
            </a:r>
          </a:p>
          <a:p>
            <a:pPr marL="708659" indent="-285115">
              <a:spcBef>
                <a:spcPts val="900"/>
              </a:spcBef>
              <a:buSzPct val="100000"/>
              <a:buFont typeface="Courier New"/>
              <a:buChar char="o"/>
              <a:tabLst>
                <a:tab pos="6985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High </a:t>
            </a:r>
            <a:r>
              <a:rPr spc="-10"/>
              <a:t>contention </a:t>
            </a:r>
            <a:r>
              <a:rPr spc="0"/>
              <a:t>resulting in </a:t>
            </a:r>
            <a:r>
              <a:t>fast</a:t>
            </a:r>
            <a:r>
              <a:rPr spc="-10"/>
              <a:t> </a:t>
            </a:r>
            <a:r>
              <a:t>saturation</a:t>
            </a:r>
          </a:p>
        </p:txBody>
      </p:sp>
      <p:sp>
        <p:nvSpPr>
          <p:cNvPr id="366" name="object 6"/>
          <p:cNvSpPr txBox="1"/>
          <p:nvPr/>
        </p:nvSpPr>
        <p:spPr>
          <a:xfrm>
            <a:off x="6444489" y="5457286"/>
            <a:ext cx="4255771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800" spc="-5">
                <a:latin typeface="Arial"/>
                <a:ea typeface="Arial"/>
                <a:cs typeface="Arial"/>
                <a:sym typeface="Arial"/>
              </a:defRPr>
            </a:pPr>
            <a:r>
              <a:t>http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s://www.cs.umd.edu/class/spring2015/cmsc411-0201/lectures/lecture22-interconnects.pdf</a:t>
            </a:r>
          </a:p>
        </p:txBody>
      </p:sp>
      <p:sp>
        <p:nvSpPr>
          <p:cNvPr id="36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48</a:t>
            </a:fld>
            <a:endParaRPr/>
          </a:p>
        </p:txBody>
      </p:sp>
      <p:sp>
        <p:nvSpPr>
          <p:cNvPr id="368" name="object 5"/>
          <p:cNvSpPr txBox="1"/>
          <p:nvPr/>
        </p:nvSpPr>
        <p:spPr>
          <a:xfrm>
            <a:off x="6435091" y="5332477"/>
            <a:ext cx="3089276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800" spc="-5">
                <a:latin typeface="Arial"/>
                <a:ea typeface="Arial"/>
                <a:cs typeface="Arial"/>
                <a:sym typeface="Arial"/>
              </a:defRPr>
            </a:pPr>
            <a:r>
              <a:t>Pic </a:t>
            </a:r>
            <a:r>
              <a:rPr spc="0"/>
              <a:t>source: Real world </a:t>
            </a:r>
            <a:r>
              <a:t>Multicore </a:t>
            </a:r>
            <a:r>
              <a:rPr spc="0"/>
              <a:t>embedded systems – Bryon</a:t>
            </a:r>
            <a:r>
              <a:rPr spc="-55"/>
              <a:t> </a:t>
            </a:r>
            <a:r>
              <a:rPr spc="0"/>
              <a:t>Moyer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object 2"/>
          <p:cNvSpPr txBox="1">
            <a:spLocks noGrp="1"/>
          </p:cNvSpPr>
          <p:nvPr>
            <p:ph type="title"/>
          </p:nvPr>
        </p:nvSpPr>
        <p:spPr>
          <a:xfrm>
            <a:off x="246684" y="190246"/>
            <a:ext cx="5918201" cy="452121"/>
          </a:xfrm>
          <a:prstGeom prst="rect">
            <a:avLst/>
          </a:prstGeom>
        </p:spPr>
        <p:txBody>
          <a:bodyPr/>
          <a:lstStyle/>
          <a:p>
            <a:pPr indent="12700">
              <a:defRPr spc="-100"/>
            </a:pPr>
            <a:r>
              <a:t>Multicore communication</a:t>
            </a:r>
            <a:r>
              <a:rPr spc="100"/>
              <a:t> </a:t>
            </a:r>
            <a:r>
              <a:t>architecture</a:t>
            </a:r>
          </a:p>
        </p:txBody>
      </p:sp>
      <p:sp>
        <p:nvSpPr>
          <p:cNvPr id="371" name="object 3"/>
          <p:cNvSpPr txBox="1"/>
          <p:nvPr/>
        </p:nvSpPr>
        <p:spPr>
          <a:xfrm>
            <a:off x="246683" y="903515"/>
            <a:ext cx="5479203" cy="4315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400" spc="-5">
                <a:solidFill>
                  <a:srgbClr val="A800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Communication </a:t>
            </a:r>
            <a:r>
              <a:rPr spc="0" dirty="0"/>
              <a:t>between </a:t>
            </a:r>
            <a:r>
              <a:rPr dirty="0"/>
              <a:t>Processing </a:t>
            </a:r>
            <a:r>
              <a:rPr spc="0" dirty="0"/>
              <a:t>elements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Multicore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indent="12700"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</a:t>
            </a:r>
            <a:r>
              <a:rPr spc="-130" dirty="0"/>
              <a:t> </a:t>
            </a:r>
            <a:r>
              <a:rPr spc="-5" dirty="0"/>
              <a:t>Crossbar</a:t>
            </a:r>
          </a:p>
          <a:p>
            <a:pPr marL="708659" indent="-285115">
              <a:spcBef>
                <a:spcPts val="900"/>
              </a:spcBef>
              <a:buSzPct val="100000"/>
              <a:buFont typeface="Courier New"/>
              <a:buChar char="o"/>
              <a:tabLst>
                <a:tab pos="6985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Every node </a:t>
            </a:r>
            <a:r>
              <a:rPr spc="-10" dirty="0"/>
              <a:t>connected </a:t>
            </a:r>
            <a:r>
              <a:rPr dirty="0"/>
              <a:t>to every</a:t>
            </a:r>
            <a:r>
              <a:rPr spc="60" dirty="0"/>
              <a:t> </a:t>
            </a:r>
            <a:r>
              <a:rPr spc="-10" dirty="0"/>
              <a:t>other</a:t>
            </a:r>
          </a:p>
          <a:p>
            <a:pPr marL="708659" marR="2790825" indent="-285115">
              <a:lnSpc>
                <a:spcPct val="120600"/>
              </a:lnSpc>
              <a:spcBef>
                <a:spcPts val="400"/>
              </a:spcBef>
              <a:buSzPct val="100000"/>
              <a:buFont typeface="Courier New"/>
              <a:buChar char="o"/>
              <a:tabLst>
                <a:tab pos="6985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Enables </a:t>
            </a:r>
            <a:r>
              <a:rPr spc="-10" dirty="0"/>
              <a:t>concurrent </a:t>
            </a:r>
            <a:r>
              <a:rPr spc="0" dirty="0"/>
              <a:t>sends </a:t>
            </a:r>
            <a:r>
              <a:rPr dirty="0"/>
              <a:t>to non-conflicting  destinations</a:t>
            </a:r>
          </a:p>
          <a:p>
            <a:pPr marL="708659" indent="-285115">
              <a:spcBef>
                <a:spcPts val="900"/>
              </a:spcBef>
              <a:buSzPct val="100000"/>
              <a:buFont typeface="Courier New"/>
              <a:buChar char="o"/>
              <a:tabLst>
                <a:tab pos="6985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Good </a:t>
            </a:r>
            <a:r>
              <a:rPr spc="-10" dirty="0"/>
              <a:t>for </a:t>
            </a:r>
            <a:r>
              <a:rPr spc="0" dirty="0"/>
              <a:t>small </a:t>
            </a:r>
            <a:r>
              <a:rPr dirty="0"/>
              <a:t>number of</a:t>
            </a:r>
            <a:r>
              <a:rPr spc="0" dirty="0"/>
              <a:t> </a:t>
            </a:r>
            <a:r>
              <a:rPr dirty="0"/>
              <a:t>nodes</a:t>
            </a:r>
          </a:p>
          <a:p>
            <a:pPr marL="708659" indent="-285115">
              <a:spcBef>
                <a:spcPts val="900"/>
              </a:spcBef>
              <a:buSzPct val="100000"/>
              <a:buFont typeface="Courier New"/>
              <a:buChar char="o"/>
              <a:tabLst>
                <a:tab pos="6985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Low </a:t>
            </a:r>
            <a:r>
              <a:rPr spc="-10" dirty="0"/>
              <a:t>latency </a:t>
            </a:r>
            <a:r>
              <a:rPr dirty="0"/>
              <a:t>and high</a:t>
            </a:r>
            <a:r>
              <a:rPr spc="40" dirty="0"/>
              <a:t> </a:t>
            </a:r>
            <a:r>
              <a:rPr dirty="0"/>
              <a:t>throughput</a:t>
            </a:r>
          </a:p>
          <a:p>
            <a:pPr marL="708659" indent="-285115">
              <a:spcBef>
                <a:spcPts val="900"/>
              </a:spcBef>
              <a:buSzPct val="100000"/>
              <a:buFont typeface="Courier New"/>
              <a:buChar char="o"/>
              <a:tabLst>
                <a:tab pos="6985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Not</a:t>
            </a:r>
            <a:r>
              <a:rPr spc="0" dirty="0"/>
              <a:t> </a:t>
            </a:r>
            <a:r>
              <a:rPr dirty="0"/>
              <a:t>scalable</a:t>
            </a:r>
          </a:p>
        </p:txBody>
      </p:sp>
      <p:sp>
        <p:nvSpPr>
          <p:cNvPr id="373" name="object 5"/>
          <p:cNvSpPr txBox="1"/>
          <p:nvPr/>
        </p:nvSpPr>
        <p:spPr>
          <a:xfrm>
            <a:off x="6444489" y="5457286"/>
            <a:ext cx="4255771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800" spc="-5">
                <a:latin typeface="Arial"/>
                <a:ea typeface="Arial"/>
                <a:cs typeface="Arial"/>
                <a:sym typeface="Arial"/>
              </a:defRPr>
            </a:pPr>
            <a:r>
              <a:t>http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s://www.cs.umd.edu/class/spring2015/cmsc411-0201/lectures/lecture22-interconnects.pdf</a:t>
            </a:r>
          </a:p>
        </p:txBody>
      </p:sp>
      <p:sp>
        <p:nvSpPr>
          <p:cNvPr id="374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D83756-9070-1207-879D-B6913C623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885" y="167164"/>
            <a:ext cx="4128231" cy="529012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object 2"/>
          <p:cNvSpPr/>
          <p:nvPr/>
        </p:nvSpPr>
        <p:spPr>
          <a:xfrm>
            <a:off x="-1" y="-1"/>
            <a:ext cx="10969753" cy="5628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" name="object 3"/>
          <p:cNvSpPr txBox="1">
            <a:spLocks noGrp="1"/>
          </p:cNvSpPr>
          <p:nvPr>
            <p:ph type="title"/>
          </p:nvPr>
        </p:nvSpPr>
        <p:spPr>
          <a:xfrm>
            <a:off x="397864" y="2158364"/>
            <a:ext cx="5425442" cy="543561"/>
          </a:xfrm>
          <a:prstGeom prst="rect">
            <a:avLst/>
          </a:prstGeom>
        </p:spPr>
        <p:txBody>
          <a:bodyPr/>
          <a:lstStyle/>
          <a:p>
            <a:pPr indent="12700">
              <a:defRPr sz="3400" spc="-100"/>
            </a:pPr>
            <a:r>
              <a:t>Automotive E/E</a:t>
            </a:r>
            <a:r>
              <a:rPr spc="0"/>
              <a:t> </a:t>
            </a:r>
            <a:r>
              <a:t>Architecture</a:t>
            </a:r>
          </a:p>
        </p:txBody>
      </p:sp>
      <p:sp>
        <p:nvSpPr>
          <p:cNvPr id="102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123432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object 2"/>
          <p:cNvSpPr txBox="1">
            <a:spLocks noGrp="1"/>
          </p:cNvSpPr>
          <p:nvPr>
            <p:ph type="title"/>
          </p:nvPr>
        </p:nvSpPr>
        <p:spPr>
          <a:xfrm>
            <a:off x="246684" y="190245"/>
            <a:ext cx="9261476" cy="840740"/>
          </a:xfrm>
          <a:prstGeom prst="rect">
            <a:avLst/>
          </a:prstGeom>
        </p:spPr>
        <p:txBody>
          <a:bodyPr/>
          <a:lstStyle/>
          <a:p>
            <a:pPr indent="12700">
              <a:lnSpc>
                <a:spcPts val="3200"/>
              </a:lnSpc>
              <a:defRPr spc="-100"/>
            </a:pPr>
            <a:r>
              <a:t>Multicore communication</a:t>
            </a:r>
            <a:r>
              <a:rPr spc="100"/>
              <a:t> </a:t>
            </a:r>
            <a:r>
              <a:t>architecture</a:t>
            </a:r>
          </a:p>
          <a:p>
            <a:pPr indent="12700">
              <a:lnSpc>
                <a:spcPts val="3200"/>
              </a:lnSpc>
              <a:defRPr spc="-100">
                <a:solidFill>
                  <a:srgbClr val="A80062"/>
                </a:solidFill>
              </a:defRPr>
            </a:pPr>
            <a:r>
              <a:t>Communication between Processing elements in</a:t>
            </a:r>
            <a:r>
              <a:rPr spc="300"/>
              <a:t> </a:t>
            </a:r>
            <a:r>
              <a:t>Multicore</a:t>
            </a:r>
          </a:p>
        </p:txBody>
      </p:sp>
      <p:sp>
        <p:nvSpPr>
          <p:cNvPr id="377" name="object 3"/>
          <p:cNvSpPr txBox="1"/>
          <p:nvPr/>
        </p:nvSpPr>
        <p:spPr>
          <a:xfrm>
            <a:off x="149149" y="1140841"/>
            <a:ext cx="4894580" cy="4057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30"/>
              <a:t> </a:t>
            </a:r>
            <a:r>
              <a:rPr spc="-5"/>
              <a:t>Network-On-Chip </a:t>
            </a:r>
            <a:r>
              <a:rPr spc="-10"/>
              <a:t>(NoC)</a:t>
            </a:r>
          </a:p>
          <a:p>
            <a:pPr marL="709294" marR="5080" indent="-285115">
              <a:lnSpc>
                <a:spcPct val="150000"/>
              </a:lnSpc>
              <a:spcBef>
                <a:spcPts val="500"/>
              </a:spcBef>
              <a:buSzPct val="100000"/>
              <a:buFont typeface="Courier New"/>
              <a:buChar char="o"/>
              <a:tabLst>
                <a:tab pos="698500" algn="l"/>
              </a:tabLst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A NoC </a:t>
            </a:r>
            <a:r>
              <a:rPr spc="-5"/>
              <a:t>is </a:t>
            </a:r>
            <a:r>
              <a:t>constructed from </a:t>
            </a:r>
            <a:r>
              <a:rPr spc="-5"/>
              <a:t>multiple</a:t>
            </a:r>
            <a:r>
              <a:rPr spc="-145"/>
              <a:t> </a:t>
            </a:r>
            <a:r>
              <a:t>point-to-  </a:t>
            </a:r>
            <a:r>
              <a:rPr spc="-5"/>
              <a:t>point data links interconnected by switches  </a:t>
            </a:r>
            <a:r>
              <a:t>(routers), </a:t>
            </a:r>
            <a:r>
              <a:rPr spc="-5"/>
              <a:t>such that messages can be  </a:t>
            </a:r>
            <a:r>
              <a:rPr spc="-10"/>
              <a:t>relayed </a:t>
            </a:r>
            <a:r>
              <a:t>from </a:t>
            </a:r>
            <a:r>
              <a:rPr spc="-5"/>
              <a:t>any </a:t>
            </a:r>
            <a:r>
              <a:t>source </a:t>
            </a:r>
            <a:r>
              <a:rPr spc="-5"/>
              <a:t>module </a:t>
            </a:r>
            <a:r>
              <a:t>to </a:t>
            </a:r>
            <a:r>
              <a:rPr spc="-10"/>
              <a:t>any  </a:t>
            </a:r>
            <a:r>
              <a:rPr spc="-5"/>
              <a:t>destination module over several links, by  making routing decisions </a:t>
            </a:r>
            <a:r>
              <a:rPr spc="-10"/>
              <a:t>at </a:t>
            </a:r>
            <a:r>
              <a:t>the</a:t>
            </a:r>
            <a:r>
              <a:rPr spc="85"/>
              <a:t> </a:t>
            </a:r>
            <a:r>
              <a:rPr spc="-5"/>
              <a:t>switches</a:t>
            </a:r>
          </a:p>
          <a:p>
            <a:pPr marL="709294" indent="-285750">
              <a:spcBef>
                <a:spcPts val="1500"/>
              </a:spcBef>
              <a:buSzPct val="100000"/>
              <a:buFont typeface="Courier New"/>
              <a:buChar char="o"/>
              <a:tabLst>
                <a:tab pos="698500" algn="l"/>
              </a:tabLst>
              <a:defRPr sz="1700" spc="-10">
                <a:latin typeface="Arial"/>
                <a:ea typeface="Arial"/>
                <a:cs typeface="Arial"/>
                <a:sym typeface="Arial"/>
              </a:defRPr>
            </a:pPr>
            <a:r>
              <a:t>Reduces </a:t>
            </a:r>
            <a:r>
              <a:rPr spc="-5"/>
              <a:t>wiring</a:t>
            </a:r>
            <a:r>
              <a:rPr spc="45"/>
              <a:t> </a:t>
            </a:r>
            <a:r>
              <a:rPr spc="-5"/>
              <a:t>complexity</a:t>
            </a:r>
          </a:p>
          <a:p>
            <a:pPr marL="709294" indent="-285750">
              <a:spcBef>
                <a:spcPts val="1500"/>
              </a:spcBef>
              <a:buSzPct val="100000"/>
              <a:buFont typeface="Courier New"/>
              <a:buChar char="o"/>
              <a:tabLst>
                <a:tab pos="698500" algn="l"/>
              </a:tabLst>
              <a:defRPr sz="1700" spc="-5">
                <a:latin typeface="Arial"/>
                <a:ea typeface="Arial"/>
                <a:cs typeface="Arial"/>
                <a:sym typeface="Arial"/>
              </a:defRPr>
            </a:pPr>
            <a:r>
              <a:t>Predictable</a:t>
            </a:r>
            <a:r>
              <a:rPr spc="25"/>
              <a:t> </a:t>
            </a:r>
            <a:r>
              <a:t>speed</a:t>
            </a:r>
          </a:p>
          <a:p>
            <a:pPr marL="709294" indent="-285750">
              <a:spcBef>
                <a:spcPts val="1500"/>
              </a:spcBef>
              <a:buSzPct val="100000"/>
              <a:buFont typeface="Courier New"/>
              <a:buChar char="o"/>
              <a:tabLst>
                <a:tab pos="698500" algn="l"/>
              </a:tabLst>
              <a:defRPr sz="1700" spc="-10">
                <a:latin typeface="Arial"/>
                <a:ea typeface="Arial"/>
                <a:cs typeface="Arial"/>
                <a:sym typeface="Arial"/>
              </a:defRPr>
            </a:pPr>
            <a:r>
              <a:t>Reliability</a:t>
            </a:r>
          </a:p>
        </p:txBody>
      </p:sp>
      <p:sp>
        <p:nvSpPr>
          <p:cNvPr id="378" name="object 4"/>
          <p:cNvSpPr txBox="1"/>
          <p:nvPr/>
        </p:nvSpPr>
        <p:spPr>
          <a:xfrm>
            <a:off x="5963793" y="5376915"/>
            <a:ext cx="4276091" cy="28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624840">
              <a:spcBef>
                <a:spcPts val="400"/>
              </a:spcBef>
              <a:defRPr sz="800" spc="-5">
                <a:latin typeface="Arial"/>
                <a:ea typeface="Arial"/>
                <a:cs typeface="Arial"/>
                <a:sym typeface="Arial"/>
              </a:defRPr>
            </a:pPr>
            <a:r>
              <a:t>https://sites.google.com/site/alexandrutopirceanu/research/networks-on-chips</a:t>
            </a:r>
          </a:p>
          <a:p>
            <a:pPr indent="12700">
              <a:spcBef>
                <a:spcPts val="300"/>
              </a:spcBef>
              <a:defRPr sz="800">
                <a:latin typeface="Arial"/>
                <a:ea typeface="Arial"/>
                <a:cs typeface="Arial"/>
                <a:sym typeface="Arial"/>
              </a:defRPr>
            </a:pPr>
            <a:r>
              <a:t>`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www.ecs.umass.edu/ece/andras/courses/ECE668/Mylectures/Introduction_to_Multi_Core.pdf</a:t>
            </a:r>
          </a:p>
        </p:txBody>
      </p:sp>
      <p:grpSp>
        <p:nvGrpSpPr>
          <p:cNvPr id="381" name="object 5"/>
          <p:cNvGrpSpPr/>
          <p:nvPr/>
        </p:nvGrpSpPr>
        <p:grpSpPr>
          <a:xfrm>
            <a:off x="5146549" y="1059181"/>
            <a:ext cx="5564123" cy="3840479"/>
            <a:chOff x="0" y="0"/>
            <a:chExt cx="5564122" cy="3840478"/>
          </a:xfrm>
        </p:grpSpPr>
        <p:sp>
          <p:nvSpPr>
            <p:cNvPr id="379" name="object 6"/>
            <p:cNvSpPr/>
            <p:nvPr/>
          </p:nvSpPr>
          <p:spPr>
            <a:xfrm>
              <a:off x="2228088" y="1805939"/>
              <a:ext cx="3336035" cy="2034540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0" name="object 7"/>
            <p:cNvSpPr/>
            <p:nvPr/>
          </p:nvSpPr>
          <p:spPr>
            <a:xfrm>
              <a:off x="0" y="0"/>
              <a:ext cx="3015996" cy="1897381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82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50</a:t>
            </a:fld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object 2"/>
          <p:cNvSpPr/>
          <p:nvPr/>
        </p:nvSpPr>
        <p:spPr>
          <a:xfrm>
            <a:off x="-1" y="5154167"/>
            <a:ext cx="10969754" cy="5166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5" name="object 3"/>
          <p:cNvSpPr txBox="1">
            <a:spLocks noGrp="1"/>
          </p:cNvSpPr>
          <p:nvPr>
            <p:ph type="title"/>
          </p:nvPr>
        </p:nvSpPr>
        <p:spPr>
          <a:xfrm>
            <a:off x="246684" y="190245"/>
            <a:ext cx="8268970" cy="840740"/>
          </a:xfrm>
          <a:prstGeom prst="rect">
            <a:avLst/>
          </a:prstGeom>
        </p:spPr>
        <p:txBody>
          <a:bodyPr/>
          <a:lstStyle/>
          <a:p>
            <a:pPr indent="12700">
              <a:lnSpc>
                <a:spcPts val="3200"/>
              </a:lnSpc>
              <a:defRPr spc="-100"/>
            </a:pPr>
            <a:r>
              <a:t>Multicore Memory</a:t>
            </a:r>
            <a:r>
              <a:rPr spc="0"/>
              <a:t> </a:t>
            </a:r>
            <a:r>
              <a:t>Architecture</a:t>
            </a:r>
          </a:p>
          <a:p>
            <a:pPr indent="12700">
              <a:lnSpc>
                <a:spcPts val="3200"/>
              </a:lnSpc>
              <a:defRPr spc="-100">
                <a:solidFill>
                  <a:srgbClr val="A80062"/>
                </a:solidFill>
              </a:defRPr>
            </a:pPr>
            <a:r>
              <a:t>Why memory architecture is important for</a:t>
            </a:r>
            <a:r>
              <a:rPr spc="100"/>
              <a:t> </a:t>
            </a:r>
            <a:r>
              <a:t>Multicore?</a:t>
            </a:r>
          </a:p>
        </p:txBody>
      </p:sp>
      <p:sp>
        <p:nvSpPr>
          <p:cNvPr id="386" name="object 4"/>
          <p:cNvSpPr txBox="1"/>
          <p:nvPr/>
        </p:nvSpPr>
        <p:spPr>
          <a:xfrm>
            <a:off x="246683" y="1159736"/>
            <a:ext cx="9162418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7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95"/>
              <a:t> </a:t>
            </a:r>
            <a:r>
              <a:rPr spc="-5"/>
              <a:t>Memory </a:t>
            </a:r>
            <a:r>
              <a:rPr spc="0"/>
              <a:t>speeds did </a:t>
            </a:r>
            <a:r>
              <a:rPr spc="-5"/>
              <a:t>not </a:t>
            </a:r>
            <a:r>
              <a:rPr spc="-10"/>
              <a:t>advance </a:t>
            </a:r>
            <a:r>
              <a:rPr spc="-5"/>
              <a:t>as fast as the processing </a:t>
            </a:r>
            <a:r>
              <a:rPr spc="-10"/>
              <a:t>elements</a:t>
            </a:r>
          </a:p>
          <a:p>
            <a:pPr indent="245745">
              <a:spcBef>
                <a:spcPts val="600"/>
              </a:spcBef>
              <a:defRPr sz="1600" spc="-5">
                <a:latin typeface="Courier New"/>
                <a:ea typeface="Courier New"/>
                <a:cs typeface="Courier New"/>
                <a:sym typeface="Courier New"/>
              </a:defRPr>
            </a:pPr>
            <a:r>
              <a:t>o </a:t>
            </a:r>
            <a:r>
              <a:rPr>
                <a:latin typeface="Arial"/>
                <a:ea typeface="Arial"/>
                <a:cs typeface="Arial"/>
                <a:sym typeface="Arial"/>
              </a:rPr>
              <a:t>Consequence: </a:t>
            </a:r>
            <a:r>
              <a:rPr spc="0"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>
                <a:latin typeface="Arial"/>
                <a:ea typeface="Arial"/>
                <a:cs typeface="Arial"/>
                <a:sym typeface="Arial"/>
              </a:rPr>
              <a:t>access latency: Processor </a:t>
            </a:r>
            <a:r>
              <a:rPr spc="0">
                <a:latin typeface="Arial"/>
                <a:ea typeface="Arial"/>
                <a:cs typeface="Arial"/>
                <a:sym typeface="Arial"/>
              </a:rPr>
              <a:t>outruns </a:t>
            </a:r>
            <a:r>
              <a:rPr spc="-20">
                <a:latin typeface="Arial"/>
                <a:ea typeface="Arial"/>
                <a:cs typeface="Arial"/>
                <a:sym typeface="Arial"/>
              </a:rPr>
              <a:t>memory, </a:t>
            </a:r>
            <a:r>
              <a:rPr>
                <a:latin typeface="Arial"/>
                <a:ea typeface="Arial"/>
                <a:cs typeface="Arial"/>
                <a:sym typeface="Arial"/>
              </a:rPr>
              <a:t>leading to decreased</a:t>
            </a:r>
            <a:r>
              <a:rPr spc="320">
                <a:latin typeface="Arial"/>
                <a:ea typeface="Arial"/>
                <a:cs typeface="Arial"/>
                <a:sym typeface="Arial"/>
              </a:rPr>
              <a:t> </a:t>
            </a:r>
            <a:r>
              <a:rPr>
                <a:latin typeface="Arial"/>
                <a:ea typeface="Arial"/>
                <a:cs typeface="Arial"/>
                <a:sym typeface="Arial"/>
              </a:rPr>
              <a:t>utilization</a:t>
            </a:r>
          </a:p>
        </p:txBody>
      </p:sp>
      <p:sp>
        <p:nvSpPr>
          <p:cNvPr id="387" name="object 5"/>
          <p:cNvSpPr/>
          <p:nvPr/>
        </p:nvSpPr>
        <p:spPr>
          <a:xfrm>
            <a:off x="1082039" y="1929384"/>
            <a:ext cx="2787388" cy="13045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8" name="object 6"/>
          <p:cNvSpPr/>
          <p:nvPr/>
        </p:nvSpPr>
        <p:spPr>
          <a:xfrm>
            <a:off x="6175247" y="1909572"/>
            <a:ext cx="2755392" cy="131064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9" name="object 7"/>
          <p:cNvSpPr txBox="1"/>
          <p:nvPr/>
        </p:nvSpPr>
        <p:spPr>
          <a:xfrm>
            <a:off x="813816" y="3403091"/>
            <a:ext cx="3667126" cy="1320874"/>
          </a:xfrm>
          <a:prstGeom prst="rect">
            <a:avLst/>
          </a:prstGeom>
          <a:ln w="12192">
            <a:solidFill>
              <a:srgbClr val="424B57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100"/>
              </a:lnSpc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Symmetric </a:t>
            </a:r>
            <a:r>
              <a:rPr spc="0"/>
              <a:t>Multi-Processing</a:t>
            </a:r>
            <a:r>
              <a:rPr spc="-45"/>
              <a:t> </a:t>
            </a:r>
            <a:r>
              <a:rPr spc="-10"/>
              <a:t>(SMP)</a:t>
            </a:r>
          </a:p>
          <a:p>
            <a:pPr marL="285750" indent="-287020">
              <a:spcBef>
                <a:spcPts val="500"/>
              </a:spcBef>
              <a:buSzPct val="100000"/>
              <a:buChar char="•"/>
              <a:tabLst>
                <a:tab pos="279400" algn="l"/>
                <a:tab pos="279400" algn="l"/>
              </a:tabLst>
              <a:defRPr sz="1500" spc="-5">
                <a:latin typeface="Arial"/>
                <a:ea typeface="Arial"/>
                <a:cs typeface="Arial"/>
                <a:sym typeface="Arial"/>
              </a:defRPr>
            </a:pPr>
            <a:r>
              <a:t>Identical memory </a:t>
            </a:r>
            <a:r>
              <a:rPr spc="-10"/>
              <a:t>access latencies</a:t>
            </a:r>
            <a:r>
              <a:rPr spc="85"/>
              <a:t> </a:t>
            </a:r>
            <a:r>
              <a:rPr spc="-10"/>
              <a:t>for</a:t>
            </a:r>
          </a:p>
          <a:p>
            <a:pPr indent="285750">
              <a:defRPr sz="1500" spc="-10">
                <a:latin typeface="Arial"/>
                <a:ea typeface="Arial"/>
                <a:cs typeface="Arial"/>
                <a:sym typeface="Arial"/>
              </a:defRPr>
            </a:pPr>
            <a:r>
              <a:t>all</a:t>
            </a:r>
            <a:r>
              <a:rPr spc="10"/>
              <a:t> </a:t>
            </a:r>
            <a:r>
              <a:t>processors</a:t>
            </a:r>
          </a:p>
          <a:p>
            <a:pPr marL="285750" marR="348615" indent="-287020">
              <a:spcBef>
                <a:spcPts val="500"/>
              </a:spcBef>
              <a:buSzPct val="100000"/>
              <a:buChar char="•"/>
              <a:tabLst>
                <a:tab pos="279400" algn="l"/>
                <a:tab pos="279400" algn="l"/>
              </a:tabLst>
              <a:defRPr sz="1500" spc="-10">
                <a:latin typeface="Arial"/>
                <a:ea typeface="Arial"/>
                <a:cs typeface="Arial"/>
                <a:sym typeface="Arial"/>
              </a:defRPr>
            </a:pPr>
            <a:r>
              <a:t>Performance penalty </a:t>
            </a:r>
            <a:r>
              <a:rPr spc="-5"/>
              <a:t>if </a:t>
            </a:r>
            <a:r>
              <a:t>performance  </a:t>
            </a:r>
            <a:r>
              <a:rPr spc="-5"/>
              <a:t>depends on memory</a:t>
            </a:r>
            <a:r>
              <a:rPr spc="5"/>
              <a:t> </a:t>
            </a:r>
            <a:r>
              <a:t>bandwidth</a:t>
            </a:r>
          </a:p>
        </p:txBody>
      </p:sp>
      <p:sp>
        <p:nvSpPr>
          <p:cNvPr id="390" name="object 11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51</a:t>
            </a:fld>
            <a:endParaRPr/>
          </a:p>
        </p:txBody>
      </p:sp>
      <p:sp>
        <p:nvSpPr>
          <p:cNvPr id="391" name="object 8"/>
          <p:cNvSpPr txBox="1"/>
          <p:nvPr/>
        </p:nvSpPr>
        <p:spPr>
          <a:xfrm>
            <a:off x="5724144" y="3377184"/>
            <a:ext cx="4131946" cy="948978"/>
          </a:xfrm>
          <a:prstGeom prst="rect">
            <a:avLst/>
          </a:prstGeom>
          <a:ln w="12192">
            <a:solidFill>
              <a:srgbClr val="424B57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30810">
              <a:lnSpc>
                <a:spcPts val="2000"/>
              </a:lnSpc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Non-Uniform Memory </a:t>
            </a:r>
            <a:r>
              <a:rPr spc="-10"/>
              <a:t>Access</a:t>
            </a:r>
            <a:r>
              <a:rPr spc="30"/>
              <a:t> </a:t>
            </a:r>
            <a:r>
              <a:rPr spc="-10"/>
              <a:t>(NUMA)</a:t>
            </a:r>
          </a:p>
          <a:p>
            <a:pPr marL="287020" indent="-287654">
              <a:spcBef>
                <a:spcPts val="900"/>
              </a:spcBef>
              <a:buSzPct val="100000"/>
              <a:buChar char="•"/>
              <a:tabLst>
                <a:tab pos="279400" algn="l"/>
                <a:tab pos="279400" algn="l"/>
              </a:tabLst>
              <a:defRPr sz="1500" spc="-10">
                <a:latin typeface="Arial"/>
                <a:ea typeface="Arial"/>
                <a:cs typeface="Arial"/>
                <a:sym typeface="Arial"/>
              </a:defRPr>
            </a:pPr>
            <a:r>
              <a:t>Faster access </a:t>
            </a:r>
            <a:r>
              <a:rPr spc="-5"/>
              <a:t>to </a:t>
            </a:r>
            <a:r>
              <a:t>local</a:t>
            </a:r>
            <a:r>
              <a:rPr spc="75"/>
              <a:t> </a:t>
            </a:r>
            <a:r>
              <a:rPr spc="-5"/>
              <a:t>memory</a:t>
            </a:r>
          </a:p>
          <a:p>
            <a:pPr marL="287020" indent="-287654">
              <a:spcBef>
                <a:spcPts val="900"/>
              </a:spcBef>
              <a:buSzPct val="100000"/>
              <a:buChar char="•"/>
              <a:tabLst>
                <a:tab pos="279400" algn="l"/>
                <a:tab pos="279400" algn="l"/>
              </a:tabLst>
              <a:defRPr sz="1500" spc="-5">
                <a:latin typeface="Arial"/>
                <a:ea typeface="Arial"/>
                <a:cs typeface="Arial"/>
                <a:sym typeface="Arial"/>
              </a:defRPr>
            </a:pPr>
            <a:r>
              <a:t>Higher </a:t>
            </a:r>
            <a:r>
              <a:rPr spc="-10"/>
              <a:t>latencies </a:t>
            </a:r>
            <a:r>
              <a:t>to </a:t>
            </a:r>
            <a:r>
              <a:rPr spc="-10"/>
              <a:t>remote</a:t>
            </a:r>
            <a:r>
              <a:rPr spc="90"/>
              <a:t> </a:t>
            </a:r>
            <a:r>
              <a:t>memories</a:t>
            </a:r>
          </a:p>
        </p:txBody>
      </p:sp>
      <p:sp>
        <p:nvSpPr>
          <p:cNvPr id="392" name="object 9"/>
          <p:cNvSpPr txBox="1"/>
          <p:nvPr/>
        </p:nvSpPr>
        <p:spPr>
          <a:xfrm>
            <a:off x="0" y="5154167"/>
            <a:ext cx="10970260" cy="338554"/>
          </a:xfrm>
          <a:prstGeom prst="rect">
            <a:avLst/>
          </a:prstGeom>
          <a:ln w="6096">
            <a:solidFill>
              <a:srgbClr val="3E126C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200"/>
              </a:spcBef>
              <a:defRPr sz="2200" spc="-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Memory </a:t>
            </a:r>
            <a:r>
              <a:rPr spc="-4"/>
              <a:t>is </a:t>
            </a:r>
            <a:r>
              <a:t>much </a:t>
            </a:r>
            <a:r>
              <a:rPr spc="-4"/>
              <a:t>slower </a:t>
            </a:r>
            <a:r>
              <a:t>compared </a:t>
            </a:r>
            <a:r>
              <a:rPr spc="-4"/>
              <a:t>to processing</a:t>
            </a:r>
            <a:r>
              <a:rPr spc="155"/>
              <a:t> </a:t>
            </a:r>
            <a:r>
              <a:t>element</a:t>
            </a:r>
          </a:p>
        </p:txBody>
      </p:sp>
      <p:sp>
        <p:nvSpPr>
          <p:cNvPr id="393" name="object 10"/>
          <p:cNvSpPr txBox="1"/>
          <p:nvPr/>
        </p:nvSpPr>
        <p:spPr>
          <a:xfrm>
            <a:off x="7778242" y="4988356"/>
            <a:ext cx="3089276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800" spc="-5">
                <a:latin typeface="Arial"/>
                <a:ea typeface="Arial"/>
                <a:cs typeface="Arial"/>
                <a:sym typeface="Arial"/>
              </a:defRPr>
            </a:pPr>
            <a:r>
              <a:t>Pic </a:t>
            </a:r>
            <a:r>
              <a:rPr spc="0"/>
              <a:t>source: Real world </a:t>
            </a:r>
            <a:r>
              <a:t>Multicore </a:t>
            </a:r>
            <a:r>
              <a:rPr spc="0"/>
              <a:t>embedded systems – Bryon</a:t>
            </a:r>
            <a:r>
              <a:rPr spc="-55"/>
              <a:t> </a:t>
            </a:r>
            <a:r>
              <a:rPr spc="0"/>
              <a:t>Moyer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object 2"/>
          <p:cNvSpPr txBox="1">
            <a:spLocks noGrp="1"/>
          </p:cNvSpPr>
          <p:nvPr>
            <p:ph type="title"/>
          </p:nvPr>
        </p:nvSpPr>
        <p:spPr>
          <a:xfrm>
            <a:off x="246683" y="190245"/>
            <a:ext cx="4848226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Memory Architecture  </a:t>
            </a:r>
            <a:r>
              <a:rPr>
                <a:solidFill>
                  <a:srgbClr val="A80062"/>
                </a:solidFill>
              </a:rPr>
              <a:t>Cache</a:t>
            </a:r>
          </a:p>
        </p:txBody>
      </p:sp>
      <p:sp>
        <p:nvSpPr>
          <p:cNvPr id="396" name="object 4"/>
          <p:cNvSpPr txBox="1"/>
          <p:nvPr/>
        </p:nvSpPr>
        <p:spPr>
          <a:xfrm>
            <a:off x="8048371" y="5565186"/>
            <a:ext cx="2628901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800" u="sng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http://course.ece.cmu.edu/~ece600/lectures/lecture17.pdf</a:t>
            </a:r>
          </a:p>
        </p:txBody>
      </p:sp>
      <p:sp>
        <p:nvSpPr>
          <p:cNvPr id="397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52</a:t>
            </a:fld>
            <a:endParaRPr/>
          </a:p>
        </p:txBody>
      </p:sp>
      <p:sp>
        <p:nvSpPr>
          <p:cNvPr id="398" name="object 3"/>
          <p:cNvSpPr txBox="1"/>
          <p:nvPr/>
        </p:nvSpPr>
        <p:spPr>
          <a:xfrm>
            <a:off x="338123" y="1073404"/>
            <a:ext cx="9381492" cy="4116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2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</a:t>
            </a:r>
            <a:r>
              <a:rPr spc="-85" dirty="0"/>
              <a:t> </a:t>
            </a:r>
            <a:r>
              <a:rPr spc="-10" dirty="0"/>
              <a:t>Caches </a:t>
            </a:r>
            <a:r>
              <a:rPr spc="-5" dirty="0"/>
              <a:t>are helpful with multicores</a:t>
            </a:r>
          </a:p>
          <a:p>
            <a:pPr marL="708659" indent="-285115">
              <a:spcBef>
                <a:spcPts val="100"/>
              </a:spcBef>
              <a:buSzPct val="100000"/>
              <a:buFont typeface="Courier New"/>
              <a:buChar char="o"/>
              <a:tabLst>
                <a:tab pos="6985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Reduce </a:t>
            </a:r>
            <a:r>
              <a:rPr spc="-10" dirty="0"/>
              <a:t>access </a:t>
            </a:r>
            <a:r>
              <a:rPr spc="-25" dirty="0"/>
              <a:t>latency, </a:t>
            </a:r>
            <a:r>
              <a:rPr dirty="0"/>
              <a:t>reduce load on</a:t>
            </a:r>
            <a:r>
              <a:rPr spc="90" dirty="0"/>
              <a:t> </a:t>
            </a:r>
            <a:r>
              <a:rPr spc="0" dirty="0"/>
              <a:t>bus</a:t>
            </a:r>
          </a:p>
          <a:p>
            <a:pPr marL="708659" indent="-285115">
              <a:buSzPct val="100000"/>
              <a:buFont typeface="Courier New"/>
              <a:buChar char="o"/>
              <a:tabLst>
                <a:tab pos="698500" algn="l"/>
              </a:tabLst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For </a:t>
            </a:r>
            <a:r>
              <a:rPr spc="-5" dirty="0"/>
              <a:t>both private and shared data across</a:t>
            </a:r>
            <a:r>
              <a:rPr spc="10" dirty="0"/>
              <a:t> </a:t>
            </a:r>
            <a:r>
              <a:rPr spc="-10" dirty="0"/>
              <a:t>cores</a:t>
            </a:r>
          </a:p>
          <a:p>
            <a:pPr>
              <a:buSzPct val="100000"/>
              <a:buFont typeface="Courier New"/>
              <a:buChar char="o"/>
              <a:defRPr sz="2300">
                <a:latin typeface="Arial"/>
                <a:ea typeface="Arial"/>
                <a:cs typeface="Arial"/>
                <a:sym typeface="Arial"/>
              </a:defRPr>
            </a:pPr>
            <a:endParaRPr spc="-10" dirty="0"/>
          </a:p>
          <a:p>
            <a:pPr indent="12700"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</a:t>
            </a:r>
            <a:r>
              <a:rPr spc="-104" dirty="0"/>
              <a:t> </a:t>
            </a:r>
            <a:r>
              <a:rPr spc="-5" dirty="0"/>
              <a:t>Advantages of private </a:t>
            </a:r>
            <a:r>
              <a:rPr spc="-10" dirty="0"/>
              <a:t>caches:</a:t>
            </a:r>
          </a:p>
          <a:p>
            <a:pPr marL="708659" indent="-285115">
              <a:spcBef>
                <a:spcPts val="100"/>
              </a:spcBef>
              <a:buSzPct val="100000"/>
              <a:buFont typeface="Courier New"/>
              <a:buChar char="o"/>
              <a:tabLst>
                <a:tab pos="6985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Core local enabling faster</a:t>
            </a:r>
            <a:r>
              <a:rPr spc="15" dirty="0"/>
              <a:t> </a:t>
            </a:r>
            <a:r>
              <a:rPr spc="-10" dirty="0"/>
              <a:t>access</a:t>
            </a:r>
          </a:p>
          <a:p>
            <a:pPr marL="708659" indent="-285115">
              <a:buSzPct val="100000"/>
              <a:buFont typeface="Courier New"/>
              <a:buChar char="o"/>
              <a:tabLst>
                <a:tab pos="6985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Reduces </a:t>
            </a:r>
            <a:r>
              <a:rPr spc="-10" dirty="0"/>
              <a:t>contention </a:t>
            </a:r>
            <a:r>
              <a:rPr dirty="0"/>
              <a:t>to </a:t>
            </a:r>
            <a:r>
              <a:rPr spc="-10" dirty="0"/>
              <a:t>cache </a:t>
            </a:r>
            <a:r>
              <a:rPr spc="0" dirty="0"/>
              <a:t>by</a:t>
            </a:r>
            <a:r>
              <a:rPr spc="65" dirty="0"/>
              <a:t> </a:t>
            </a:r>
            <a:r>
              <a:rPr spc="-10" dirty="0"/>
              <a:t>cores</a:t>
            </a:r>
          </a:p>
          <a:p>
            <a:pPr>
              <a:buSzPct val="100000"/>
              <a:buFont typeface="Courier New"/>
              <a:buChar char="o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pc="-10" dirty="0"/>
          </a:p>
          <a:p>
            <a:pPr indent="12700"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</a:t>
            </a:r>
            <a:r>
              <a:rPr spc="-104" dirty="0"/>
              <a:t> </a:t>
            </a:r>
            <a:r>
              <a:rPr spc="-5" dirty="0"/>
              <a:t>Advantages of shared </a:t>
            </a:r>
            <a:r>
              <a:rPr spc="-10" dirty="0"/>
              <a:t>cache:</a:t>
            </a:r>
          </a:p>
          <a:p>
            <a:pPr marL="708659" indent="-285115">
              <a:spcBef>
                <a:spcPts val="100"/>
              </a:spcBef>
              <a:buSzPct val="100000"/>
              <a:buFont typeface="Courier New"/>
              <a:buChar char="o"/>
              <a:tabLst>
                <a:tab pos="698500" algn="l"/>
              </a:tabLst>
              <a:defRPr spc="-45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Tasks </a:t>
            </a:r>
            <a:r>
              <a:rPr spc="-5" dirty="0"/>
              <a:t>on </a:t>
            </a:r>
            <a:r>
              <a:rPr spc="-10" dirty="0"/>
              <a:t>different cores </a:t>
            </a:r>
            <a:r>
              <a:rPr spc="-5" dirty="0"/>
              <a:t>can share the </a:t>
            </a:r>
            <a:r>
              <a:rPr spc="0" dirty="0"/>
              <a:t>same </a:t>
            </a:r>
            <a:r>
              <a:rPr spc="-10" dirty="0"/>
              <a:t>cache</a:t>
            </a:r>
            <a:r>
              <a:rPr spc="100" dirty="0"/>
              <a:t> </a:t>
            </a:r>
            <a:r>
              <a:rPr spc="-5" dirty="0"/>
              <a:t>data</a:t>
            </a:r>
          </a:p>
          <a:p>
            <a:pPr marL="708659" marR="5080" indent="-285115">
              <a:buSzPct val="100000"/>
              <a:buFont typeface="Courier New"/>
              <a:buChar char="o"/>
              <a:tabLst>
                <a:tab pos="698500" algn="l"/>
              </a:tabLst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More </a:t>
            </a:r>
            <a:r>
              <a:rPr spc="-10" dirty="0"/>
              <a:t>cache </a:t>
            </a:r>
            <a:r>
              <a:rPr spc="-5" dirty="0"/>
              <a:t>space available </a:t>
            </a:r>
            <a:r>
              <a:rPr dirty="0"/>
              <a:t>if a single </a:t>
            </a:r>
            <a:r>
              <a:rPr spc="-10" dirty="0"/>
              <a:t>(or </a:t>
            </a:r>
            <a:r>
              <a:rPr dirty="0"/>
              <a:t>a </a:t>
            </a:r>
            <a:r>
              <a:rPr spc="-10" dirty="0"/>
              <a:t>few) </a:t>
            </a:r>
            <a:r>
              <a:rPr spc="-5" dirty="0"/>
              <a:t>high-performance </a:t>
            </a:r>
            <a:r>
              <a:rPr spc="-10" dirty="0"/>
              <a:t>thread </a:t>
            </a:r>
            <a:r>
              <a:rPr dirty="0"/>
              <a:t>runs </a:t>
            </a:r>
            <a:r>
              <a:rPr spc="-5" dirty="0"/>
              <a:t>on the  system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endParaRPr spc="-5" dirty="0"/>
          </a:p>
          <a:p>
            <a:pPr indent="12700"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</a:t>
            </a:r>
            <a:r>
              <a:rPr spc="-85" dirty="0"/>
              <a:t> </a:t>
            </a:r>
            <a:r>
              <a:rPr spc="0" dirty="0"/>
              <a:t>Multiple </a:t>
            </a:r>
            <a:r>
              <a:rPr spc="-5" dirty="0"/>
              <a:t>private </a:t>
            </a:r>
            <a:r>
              <a:rPr spc="-10" dirty="0"/>
              <a:t>caches </a:t>
            </a:r>
            <a:r>
              <a:rPr spc="-5" dirty="0"/>
              <a:t>introduce the </a:t>
            </a:r>
            <a:r>
              <a:rPr spc="0" dirty="0"/>
              <a:t>problems </a:t>
            </a:r>
            <a:r>
              <a:rPr spc="-5" dirty="0"/>
              <a:t>of </a:t>
            </a:r>
            <a:r>
              <a:rPr spc="-10" dirty="0"/>
              <a:t>Cache Coherence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ECB4B9-CB41-F648-86A8-490262126C5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77892" y="1028700"/>
            <a:ext cx="5053988" cy="21979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object 2"/>
          <p:cNvSpPr txBox="1">
            <a:spLocks noGrp="1"/>
          </p:cNvSpPr>
          <p:nvPr>
            <p:ph type="title"/>
          </p:nvPr>
        </p:nvSpPr>
        <p:spPr>
          <a:xfrm>
            <a:off x="246683" y="190245"/>
            <a:ext cx="4848226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Memory Architecture  </a:t>
            </a:r>
            <a:r>
              <a:rPr>
                <a:solidFill>
                  <a:srgbClr val="A80062"/>
                </a:solidFill>
              </a:rPr>
              <a:t>Cache</a:t>
            </a:r>
          </a:p>
        </p:txBody>
      </p:sp>
      <p:sp>
        <p:nvSpPr>
          <p:cNvPr id="396" name="object 4"/>
          <p:cNvSpPr txBox="1"/>
          <p:nvPr/>
        </p:nvSpPr>
        <p:spPr>
          <a:xfrm>
            <a:off x="8048371" y="5565186"/>
            <a:ext cx="2628901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800" u="sng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http://course.ece.cmu.edu/~ece600/lectures/lecture17.pdf</a:t>
            </a:r>
          </a:p>
        </p:txBody>
      </p:sp>
      <p:sp>
        <p:nvSpPr>
          <p:cNvPr id="397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721B5-E4F7-4FF2-272F-5C34375CE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180504"/>
            <a:ext cx="5608864" cy="15835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EC5AA6-B918-FE29-D654-A89A0C029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990464"/>
            <a:ext cx="43815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49283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object 2"/>
          <p:cNvSpPr txBox="1">
            <a:spLocks noGrp="1"/>
          </p:cNvSpPr>
          <p:nvPr>
            <p:ph type="title"/>
          </p:nvPr>
        </p:nvSpPr>
        <p:spPr>
          <a:xfrm>
            <a:off x="246683" y="190245"/>
            <a:ext cx="4848226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Memory Architecture  </a:t>
            </a:r>
            <a:r>
              <a:rPr>
                <a:solidFill>
                  <a:srgbClr val="A80062"/>
                </a:solidFill>
              </a:rPr>
              <a:t>Cache</a:t>
            </a:r>
          </a:p>
        </p:txBody>
      </p:sp>
      <p:sp>
        <p:nvSpPr>
          <p:cNvPr id="396" name="object 4"/>
          <p:cNvSpPr txBox="1"/>
          <p:nvPr/>
        </p:nvSpPr>
        <p:spPr>
          <a:xfrm>
            <a:off x="8048371" y="5565186"/>
            <a:ext cx="2628901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800" u="sng"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2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http://course.ece.cmu.edu/~ece600/lectures/lecture17.pdf</a:t>
            </a:r>
          </a:p>
        </p:txBody>
      </p:sp>
      <p:sp>
        <p:nvSpPr>
          <p:cNvPr id="397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29BE6-D78C-BCCF-191B-7F5300B64AA7}"/>
              </a:ext>
            </a:extLst>
          </p:cNvPr>
          <p:cNvSpPr txBox="1"/>
          <p:nvPr/>
        </p:nvSpPr>
        <p:spPr>
          <a:xfrm>
            <a:off x="436989" y="1030985"/>
            <a:ext cx="5049411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b="1" dirty="0"/>
              <a:t>Snooping cache coherence </a:t>
            </a:r>
          </a:p>
          <a:p>
            <a:pPr algn="just"/>
            <a:r>
              <a:rPr lang="en-US" dirty="0"/>
              <a:t>The idea behind snooping comes from bus-based systems: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When the cores share a bus, any signal transmitted on the bus can be “seen” by all the cores connected to the bus.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Thus, when core 0 updates the copy of x stored in its cache, if it also  broadcasts this information across the bus, and if core 1 is “snooping” the bus, it will see that x has been updated and it can mark its copy of x as invalid. This is more or less how snooping cache coherence works.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5288A3-4F04-699F-DCB5-DC935E5D6661}"/>
              </a:ext>
            </a:extLst>
          </p:cNvPr>
          <p:cNvSpPr txBox="1"/>
          <p:nvPr/>
        </p:nvSpPr>
        <p:spPr>
          <a:xfrm>
            <a:off x="5523665" y="904530"/>
            <a:ext cx="5049411" cy="1231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sz="2000" b="1" dirty="0">
                <a:effectLst/>
                <a:latin typeface="BookAntiqua,Bold"/>
              </a:rPr>
              <a:t>Directory-based cache coherence </a:t>
            </a:r>
            <a:r>
              <a:rPr lang="en-US" sz="1800" dirty="0">
                <a:effectLst/>
                <a:latin typeface="BookAntiqua"/>
              </a:rPr>
              <a:t>protocols attempt to solve this problem through the use of a data structure called a </a:t>
            </a:r>
            <a:r>
              <a:rPr lang="en-US" sz="1800" dirty="0">
                <a:effectLst/>
                <a:latin typeface="BookAntiqua,Bold"/>
              </a:rPr>
              <a:t>directory</a:t>
            </a:r>
            <a:r>
              <a:rPr lang="en-US" sz="1800" dirty="0">
                <a:effectLst/>
                <a:latin typeface="BookAntiqua"/>
              </a:rPr>
              <a:t>. The directory stores the status of each cache line.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08043760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object 2"/>
          <p:cNvSpPr txBox="1">
            <a:spLocks noGrp="1"/>
          </p:cNvSpPr>
          <p:nvPr>
            <p:ph type="title"/>
          </p:nvPr>
        </p:nvSpPr>
        <p:spPr>
          <a:xfrm>
            <a:off x="246684" y="79705"/>
            <a:ext cx="3463292" cy="452121"/>
          </a:xfrm>
          <a:prstGeom prst="rect">
            <a:avLst/>
          </a:prstGeom>
        </p:spPr>
        <p:txBody>
          <a:bodyPr/>
          <a:lstStyle/>
          <a:p>
            <a:pPr indent="12700">
              <a:defRPr spc="-100"/>
            </a:pPr>
            <a:r>
              <a:t>Multicore</a:t>
            </a:r>
            <a:r>
              <a:rPr spc="0"/>
              <a:t> </a:t>
            </a:r>
            <a:r>
              <a:t>Architecture</a:t>
            </a:r>
          </a:p>
        </p:txBody>
      </p:sp>
      <p:sp>
        <p:nvSpPr>
          <p:cNvPr id="401" name="object 3"/>
          <p:cNvSpPr txBox="1"/>
          <p:nvPr/>
        </p:nvSpPr>
        <p:spPr>
          <a:xfrm>
            <a:off x="246684" y="446155"/>
            <a:ext cx="9956167" cy="4480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100"/>
              </a:spcBef>
              <a:defRPr sz="2500" spc="-5">
                <a:solidFill>
                  <a:srgbClr val="A800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Need </a:t>
            </a:r>
            <a:r>
              <a:rPr spc="0"/>
              <a:t>for </a:t>
            </a:r>
            <a:r>
              <a:t>Multicore Software</a:t>
            </a:r>
            <a:r>
              <a:rPr spc="-130"/>
              <a:t> </a:t>
            </a:r>
            <a:r>
              <a:rPr spc="-10"/>
              <a:t>Architectures</a:t>
            </a:r>
          </a:p>
          <a:p>
            <a:pPr indent="19684">
              <a:spcBef>
                <a:spcPts val="7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60"/>
              <a:t> </a:t>
            </a:r>
            <a:r>
              <a:rPr spc="-5"/>
              <a:t>Multicore Software-Hardware </a:t>
            </a:r>
            <a:r>
              <a:rPr spc="-10"/>
              <a:t>architecture </a:t>
            </a:r>
            <a:r>
              <a:rPr spc="0"/>
              <a:t>required </a:t>
            </a:r>
            <a:r>
              <a:rPr spc="-10"/>
              <a:t>for:</a:t>
            </a:r>
          </a:p>
          <a:p>
            <a:pPr indent="252729">
              <a:spcBef>
                <a:spcPts val="500"/>
              </a:spcBef>
              <a:defRPr sz="1600" spc="29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-5"/>
              <a:t>Managing Cost, Performance and Power requirements</a:t>
            </a:r>
          </a:p>
          <a:p>
            <a:pPr>
              <a:defRPr sz="2500">
                <a:latin typeface="Arial"/>
                <a:ea typeface="Arial"/>
                <a:cs typeface="Arial"/>
                <a:sym typeface="Arial"/>
              </a:defRPr>
            </a:pPr>
            <a:endParaRPr spc="-5"/>
          </a:p>
          <a:p>
            <a:pPr marR="6368415" algn="ctr"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70"/>
              <a:t> </a:t>
            </a:r>
            <a:r>
              <a:rPr spc="-5"/>
              <a:t>Processor </a:t>
            </a:r>
            <a:r>
              <a:rPr spc="0"/>
              <a:t>speed </a:t>
            </a:r>
            <a:r>
              <a:rPr spc="-5"/>
              <a:t>isn’t </a:t>
            </a:r>
            <a:r>
              <a:rPr spc="-25"/>
              <a:t>increasing</a:t>
            </a:r>
          </a:p>
          <a:p>
            <a:pPr marR="6413500" algn="ctr">
              <a:spcBef>
                <a:spcPts val="500"/>
              </a:spcBef>
              <a:defRPr sz="1600" spc="29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-20"/>
              <a:t>Power, </a:t>
            </a:r>
            <a:r>
              <a:rPr spc="-5"/>
              <a:t>Heat dissipation</a:t>
            </a:r>
            <a:r>
              <a:rPr spc="-40"/>
              <a:t> </a:t>
            </a:r>
            <a:r>
              <a:rPr spc="-5"/>
              <a:t>issues</a:t>
            </a:r>
          </a:p>
          <a:p>
            <a:pPr indent="252729">
              <a:spcBef>
                <a:spcPts val="500"/>
              </a:spcBef>
              <a:defRPr sz="1600" spc="29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-5"/>
              <a:t>Less advantages from </a:t>
            </a:r>
            <a:r>
              <a:rPr spc="-10"/>
              <a:t>ILP </a:t>
            </a:r>
            <a:r>
              <a:rPr spc="-5"/>
              <a:t>(Instruction Level</a:t>
            </a:r>
            <a:r>
              <a:rPr spc="-15"/>
              <a:t> </a:t>
            </a:r>
            <a:r>
              <a:rPr spc="-5"/>
              <a:t>Parallelism)</a:t>
            </a:r>
          </a:p>
          <a:p>
            <a:pPr indent="252729">
              <a:spcBef>
                <a:spcPts val="500"/>
              </a:spcBef>
              <a:defRPr sz="1600" spc="29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-5"/>
              <a:t>Increased </a:t>
            </a:r>
            <a:r>
              <a:rPr spc="0"/>
              <a:t>amount of </a:t>
            </a:r>
            <a:r>
              <a:rPr spc="-5"/>
              <a:t>data and its processing requirement </a:t>
            </a:r>
            <a:r>
              <a:rPr spc="5"/>
              <a:t>(Memory </a:t>
            </a:r>
            <a:r>
              <a:rPr spc="-10"/>
              <a:t>bandwidth </a:t>
            </a:r>
            <a:r>
              <a:rPr spc="-5"/>
              <a:t>and </a:t>
            </a:r>
            <a:r>
              <a:rPr spc="0"/>
              <a:t>Memory </a:t>
            </a:r>
            <a:r>
              <a:rPr spc="-5"/>
              <a:t>architecture</a:t>
            </a:r>
            <a:r>
              <a:rPr spc="80"/>
              <a:t> </a:t>
            </a:r>
            <a:r>
              <a:rPr spc="-175"/>
              <a:t>)</a:t>
            </a:r>
          </a:p>
          <a:p>
            <a:pPr indent="252729">
              <a:spcBef>
                <a:spcPts val="400"/>
              </a:spcBef>
              <a:defRPr sz="1600" spc="29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-5"/>
              <a:t>More Thread Level Parallelism</a:t>
            </a:r>
            <a:r>
              <a:rPr spc="-50"/>
              <a:t> </a:t>
            </a:r>
            <a:r>
              <a:rPr spc="-10"/>
              <a:t>needed</a:t>
            </a:r>
          </a:p>
          <a:p>
            <a:pPr>
              <a:defRPr sz="2500">
                <a:latin typeface="Arial"/>
                <a:ea typeface="Arial"/>
                <a:cs typeface="Arial"/>
                <a:sym typeface="Arial"/>
              </a:defRPr>
            </a:pPr>
            <a:endParaRPr spc="-10"/>
          </a:p>
          <a:p>
            <a:pPr indent="19684"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90"/>
              <a:t> </a:t>
            </a:r>
            <a:r>
              <a:rPr spc="-5"/>
              <a:t>Multicore </a:t>
            </a:r>
            <a:r>
              <a:rPr spc="-10"/>
              <a:t>Software Architecture</a:t>
            </a:r>
          </a:p>
          <a:p>
            <a:pPr marL="274320" marR="294004" indent="-21590">
              <a:spcBef>
                <a:spcPts val="500"/>
              </a:spcBef>
              <a:defRPr sz="1600" spc="29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-5"/>
              <a:t>With Multicore, challenges are shifted from Hardware to Software : </a:t>
            </a:r>
            <a:r>
              <a:rPr spc="-15"/>
              <a:t>Concurrency, </a:t>
            </a:r>
            <a:r>
              <a:rPr spc="-20"/>
              <a:t>Latency. </a:t>
            </a:r>
            <a:r>
              <a:rPr spc="-40"/>
              <a:t>Debugging,  </a:t>
            </a:r>
            <a:r>
              <a:rPr spc="-5"/>
              <a:t>Simulation,</a:t>
            </a:r>
            <a:r>
              <a:rPr spc="-30"/>
              <a:t> </a:t>
            </a:r>
            <a:r>
              <a:rPr spc="-5"/>
              <a:t>Optimization…</a:t>
            </a:r>
          </a:p>
          <a:p>
            <a:pPr indent="252729">
              <a:spcBef>
                <a:spcPts val="500"/>
              </a:spcBef>
              <a:defRPr sz="1600" spc="29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-5"/>
              <a:t>Software development </a:t>
            </a:r>
            <a:r>
              <a:rPr spc="-10"/>
              <a:t>keeping </a:t>
            </a:r>
            <a:r>
              <a:rPr spc="-5"/>
              <a:t>parallelism </a:t>
            </a:r>
            <a:r>
              <a:rPr spc="0"/>
              <a:t>in </a:t>
            </a:r>
            <a:r>
              <a:rPr spc="-5"/>
              <a:t>mind to </a:t>
            </a:r>
            <a:r>
              <a:rPr spc="0"/>
              <a:t>make </a:t>
            </a:r>
            <a:r>
              <a:rPr spc="-5"/>
              <a:t>the best </a:t>
            </a:r>
            <a:r>
              <a:rPr spc="0"/>
              <a:t>use of </a:t>
            </a:r>
            <a:r>
              <a:rPr spc="-5"/>
              <a:t>underlying</a:t>
            </a:r>
            <a:r>
              <a:rPr spc="-35"/>
              <a:t> </a:t>
            </a:r>
            <a:r>
              <a:rPr spc="-5"/>
              <a:t>hardware</a:t>
            </a:r>
          </a:p>
        </p:txBody>
      </p:sp>
      <p:sp>
        <p:nvSpPr>
          <p:cNvPr id="402" name="object 4"/>
          <p:cNvSpPr txBox="1"/>
          <p:nvPr/>
        </p:nvSpPr>
        <p:spPr>
          <a:xfrm>
            <a:off x="0" y="5135880"/>
            <a:ext cx="10970260" cy="353943"/>
          </a:xfrm>
          <a:prstGeom prst="rect">
            <a:avLst/>
          </a:prstGeom>
          <a:solidFill>
            <a:srgbClr val="001F5F">
              <a:alpha val="67057"/>
            </a:srgbClr>
          </a:solidFill>
          <a:ln w="9144">
            <a:solidFill>
              <a:srgbClr val="3E126C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" algn="ctr">
              <a:spcBef>
                <a:spcPts val="500"/>
              </a:spcBef>
              <a:defRPr sz="2300" spc="-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Multicore Hardware and Software architectures </a:t>
            </a:r>
            <a:r>
              <a:rPr spc="0"/>
              <a:t>go </a:t>
            </a:r>
            <a:r>
              <a:rPr spc="-10"/>
              <a:t>hand </a:t>
            </a:r>
            <a:r>
              <a:t>in</a:t>
            </a:r>
            <a:r>
              <a:rPr spc="-80"/>
              <a:t> </a:t>
            </a:r>
            <a:r>
              <a:rPr spc="-10"/>
              <a:t>hand</a:t>
            </a:r>
          </a:p>
        </p:txBody>
      </p:sp>
      <p:sp>
        <p:nvSpPr>
          <p:cNvPr id="403" name="object 5"/>
          <p:cNvSpPr/>
          <p:nvPr/>
        </p:nvSpPr>
        <p:spPr>
          <a:xfrm>
            <a:off x="6333744" y="687324"/>
            <a:ext cx="4250436" cy="20574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4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55</a:t>
            </a:fld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object 2"/>
          <p:cNvSpPr/>
          <p:nvPr/>
        </p:nvSpPr>
        <p:spPr>
          <a:xfrm>
            <a:off x="-1" y="-1"/>
            <a:ext cx="10969753" cy="5628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9" name="object 3"/>
          <p:cNvSpPr txBox="1">
            <a:spLocks noGrp="1"/>
          </p:cNvSpPr>
          <p:nvPr>
            <p:ph type="title"/>
          </p:nvPr>
        </p:nvSpPr>
        <p:spPr>
          <a:xfrm>
            <a:off x="744728" y="2092832"/>
            <a:ext cx="2162176" cy="543561"/>
          </a:xfrm>
          <a:prstGeom prst="rect">
            <a:avLst/>
          </a:prstGeom>
        </p:spPr>
        <p:txBody>
          <a:bodyPr/>
          <a:lstStyle>
            <a:lvl1pPr indent="12700">
              <a:defRPr sz="3400" spc="-100"/>
            </a:lvl1pPr>
          </a:lstStyle>
          <a:p>
            <a:r>
              <a:t>Scheduling</a:t>
            </a:r>
          </a:p>
        </p:txBody>
      </p:sp>
      <p:sp>
        <p:nvSpPr>
          <p:cNvPr id="470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56</a:t>
            </a:fld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object 2"/>
          <p:cNvSpPr txBox="1">
            <a:spLocks noGrp="1"/>
          </p:cNvSpPr>
          <p:nvPr>
            <p:ph type="title"/>
          </p:nvPr>
        </p:nvSpPr>
        <p:spPr>
          <a:xfrm>
            <a:off x="246683" y="190245"/>
            <a:ext cx="4590418" cy="840740"/>
          </a:xfrm>
          <a:prstGeom prst="rect">
            <a:avLst/>
          </a:prstGeom>
        </p:spPr>
        <p:txBody>
          <a:bodyPr/>
          <a:lstStyle/>
          <a:p>
            <a:pPr indent="12700">
              <a:lnSpc>
                <a:spcPts val="3200"/>
              </a:lnSpc>
              <a:defRPr spc="-100"/>
            </a:pPr>
            <a:r>
              <a:t>Multicore</a:t>
            </a:r>
          </a:p>
          <a:p>
            <a:pPr indent="12700">
              <a:lnSpc>
                <a:spcPts val="3200"/>
              </a:lnSpc>
              <a:defRPr spc="-100">
                <a:solidFill>
                  <a:srgbClr val="A80062"/>
                </a:solidFill>
              </a:defRPr>
            </a:pPr>
            <a:r>
              <a:t>Key definitions used in</a:t>
            </a:r>
            <a:r>
              <a:rPr spc="0"/>
              <a:t> </a:t>
            </a:r>
            <a:r>
              <a:t>slides</a:t>
            </a:r>
          </a:p>
        </p:txBody>
      </p:sp>
      <p:sp>
        <p:nvSpPr>
          <p:cNvPr id="473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57</a:t>
            </a:fld>
            <a:endParaRPr/>
          </a:p>
        </p:txBody>
      </p:sp>
      <p:sp>
        <p:nvSpPr>
          <p:cNvPr id="474" name="object 3"/>
          <p:cNvSpPr txBox="1"/>
          <p:nvPr/>
        </p:nvSpPr>
        <p:spPr>
          <a:xfrm>
            <a:off x="246684" y="1199642"/>
            <a:ext cx="9674860" cy="3806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 algn="just">
              <a:defRPr sz="1600" spc="29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b="1" spc="-5"/>
              <a:t>Processing elements/CPU/Core/Processor </a:t>
            </a:r>
            <a:r>
              <a:rPr spc="0"/>
              <a:t>all mean </a:t>
            </a:r>
            <a:r>
              <a:rPr spc="-5"/>
              <a:t>the </a:t>
            </a:r>
            <a:r>
              <a:rPr spc="0"/>
              <a:t>same </a:t>
            </a:r>
            <a:r>
              <a:rPr spc="-5"/>
              <a:t>and are interchangeably</a:t>
            </a:r>
            <a:r>
              <a:rPr spc="-170"/>
              <a:t> </a:t>
            </a:r>
            <a:r>
              <a:rPr spc="-5"/>
              <a:t>used</a:t>
            </a:r>
          </a:p>
          <a:p>
            <a:pPr indent="12700" algn="just">
              <a:spcBef>
                <a:spcPts val="1400"/>
              </a:spcBef>
              <a:defRPr sz="1600" spc="29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b="1" spc="-40"/>
              <a:t>Task </a:t>
            </a:r>
            <a:r>
              <a:rPr spc="-5"/>
              <a:t>is the smallest schedulable </a:t>
            </a:r>
            <a:r>
              <a:rPr spc="0"/>
              <a:t>execution </a:t>
            </a:r>
            <a:r>
              <a:rPr spc="-5"/>
              <a:t>unit. Operating system scheduler manages </a:t>
            </a:r>
            <a:r>
              <a:rPr spc="0"/>
              <a:t>task</a:t>
            </a:r>
            <a:r>
              <a:rPr spc="-120"/>
              <a:t> </a:t>
            </a:r>
            <a:r>
              <a:rPr spc="-5"/>
              <a:t>execution.</a:t>
            </a:r>
          </a:p>
          <a:p>
            <a:pPr marL="251459" marR="109854" indent="-239394" algn="just">
              <a:lnSpc>
                <a:spcPct val="150100"/>
              </a:lnSpc>
              <a:spcBef>
                <a:spcPts val="400"/>
              </a:spcBef>
              <a:defRPr sz="1600" spc="29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b="1" spc="-10"/>
              <a:t>Latency </a:t>
            </a:r>
            <a:r>
              <a:rPr spc="-10"/>
              <a:t>In </a:t>
            </a:r>
            <a:r>
              <a:rPr spc="0"/>
              <a:t>an </a:t>
            </a:r>
            <a:r>
              <a:rPr spc="-5"/>
              <a:t>embedded system, the </a:t>
            </a:r>
            <a:r>
              <a:rPr spc="0"/>
              <a:t>time </a:t>
            </a:r>
            <a:r>
              <a:rPr spc="-10"/>
              <a:t>between </a:t>
            </a:r>
            <a:r>
              <a:rPr spc="-5"/>
              <a:t>receiving input values and sending </a:t>
            </a:r>
            <a:r>
              <a:rPr spc="0"/>
              <a:t>output values</a:t>
            </a:r>
            <a:r>
              <a:rPr spc="-100"/>
              <a:t> </a:t>
            </a:r>
            <a:r>
              <a:rPr spc="-125"/>
              <a:t>is  </a:t>
            </a:r>
            <a:r>
              <a:rPr spc="-5"/>
              <a:t>called </a:t>
            </a:r>
            <a:r>
              <a:rPr spc="0"/>
              <a:t>task </a:t>
            </a:r>
            <a:r>
              <a:rPr b="1" spc="-10"/>
              <a:t>execution </a:t>
            </a:r>
            <a:r>
              <a:rPr b="1" spc="-5"/>
              <a:t>latency</a:t>
            </a:r>
            <a:r>
              <a:rPr spc="-5"/>
              <a:t>. The </a:t>
            </a:r>
            <a:r>
              <a:rPr spc="0"/>
              <a:t>execution </a:t>
            </a:r>
            <a:r>
              <a:rPr spc="-5"/>
              <a:t>latency strongly </a:t>
            </a:r>
            <a:r>
              <a:rPr spc="-10"/>
              <a:t>depends </a:t>
            </a:r>
            <a:r>
              <a:rPr spc="0"/>
              <a:t>on </a:t>
            </a:r>
            <a:r>
              <a:rPr spc="-5"/>
              <a:t>the performance </a:t>
            </a:r>
            <a:r>
              <a:rPr spc="0"/>
              <a:t>of </a:t>
            </a:r>
            <a:r>
              <a:rPr spc="-5"/>
              <a:t>the used  hardware and </a:t>
            </a:r>
            <a:r>
              <a:rPr spc="0"/>
              <a:t>on </a:t>
            </a:r>
            <a:r>
              <a:rPr spc="-5"/>
              <a:t>interruptions by tasks </a:t>
            </a:r>
            <a:r>
              <a:rPr spc="-10"/>
              <a:t>with higher </a:t>
            </a:r>
            <a:r>
              <a:rPr spc="-5"/>
              <a:t>priority </a:t>
            </a:r>
            <a:r>
              <a:rPr spc="0"/>
              <a:t>or </a:t>
            </a:r>
            <a:r>
              <a:rPr spc="-5"/>
              <a:t>by</a:t>
            </a:r>
            <a:r>
              <a:rPr spc="50"/>
              <a:t> </a:t>
            </a:r>
            <a:r>
              <a:rPr spc="-10"/>
              <a:t>interrupts</a:t>
            </a:r>
          </a:p>
          <a:p>
            <a:pPr marL="251459" marR="5080" indent="-239394">
              <a:lnSpc>
                <a:spcPct val="150100"/>
              </a:lnSpc>
              <a:spcBef>
                <a:spcPts val="500"/>
              </a:spcBef>
              <a:defRPr sz="1600" spc="29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b="1" spc="-5"/>
              <a:t>Jitter </a:t>
            </a:r>
            <a:r>
              <a:rPr spc="-5"/>
              <a:t>is </a:t>
            </a:r>
            <a:r>
              <a:rPr spc="0"/>
              <a:t>an </a:t>
            </a:r>
            <a:r>
              <a:rPr spc="-5"/>
              <a:t>undesired </a:t>
            </a:r>
            <a:r>
              <a:rPr spc="0"/>
              <a:t>variation </a:t>
            </a:r>
            <a:r>
              <a:rPr spc="-5"/>
              <a:t>in the sampling </a:t>
            </a:r>
            <a:r>
              <a:rPr spc="0"/>
              <a:t>time </a:t>
            </a:r>
            <a:r>
              <a:rPr spc="-5"/>
              <a:t>t (sampling jitter), and/or the </a:t>
            </a:r>
            <a:r>
              <a:rPr spc="0"/>
              <a:t>end-to-end latency </a:t>
            </a:r>
            <a:r>
              <a:rPr spc="-5"/>
              <a:t>L  (response </a:t>
            </a:r>
            <a:r>
              <a:rPr spc="0"/>
              <a:t>time </a:t>
            </a:r>
            <a:r>
              <a:rPr spc="-5"/>
              <a:t>jitter). Jitter in the </a:t>
            </a:r>
            <a:r>
              <a:rPr spc="0"/>
              <a:t>end-to-end latency </a:t>
            </a:r>
            <a:r>
              <a:rPr spc="-5"/>
              <a:t>L </a:t>
            </a:r>
            <a:r>
              <a:rPr spc="0"/>
              <a:t>can </a:t>
            </a:r>
            <a:r>
              <a:rPr spc="-5"/>
              <a:t>decrease the quality </a:t>
            </a:r>
            <a:r>
              <a:rPr spc="0"/>
              <a:t>of </a:t>
            </a:r>
            <a:r>
              <a:rPr spc="-5"/>
              <a:t>control and </a:t>
            </a:r>
            <a:r>
              <a:rPr spc="0"/>
              <a:t>can cause  </a:t>
            </a:r>
            <a:r>
              <a:rPr spc="-5"/>
              <a:t>instability </a:t>
            </a:r>
            <a:r>
              <a:rPr spc="0"/>
              <a:t>of </a:t>
            </a:r>
            <a:r>
              <a:rPr spc="-5"/>
              <a:t>the control</a:t>
            </a:r>
            <a:r>
              <a:rPr spc="-15"/>
              <a:t> </a:t>
            </a:r>
            <a:r>
              <a:rPr spc="0"/>
              <a:t>loop</a:t>
            </a:r>
          </a:p>
          <a:p>
            <a:pPr marL="251459" marR="45084" indent="-239394">
              <a:lnSpc>
                <a:spcPct val="150000"/>
              </a:lnSpc>
              <a:spcBef>
                <a:spcPts val="500"/>
              </a:spcBef>
              <a:defRPr sz="1600" spc="29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b="1" spc="-10"/>
              <a:t>Raster </a:t>
            </a:r>
            <a:r>
              <a:rPr b="1" spc="0"/>
              <a:t>loss: </a:t>
            </a:r>
            <a:r>
              <a:rPr spc="-5"/>
              <a:t>Communication </a:t>
            </a:r>
            <a:r>
              <a:rPr spc="-10"/>
              <a:t>between two </a:t>
            </a:r>
            <a:r>
              <a:rPr spc="-5"/>
              <a:t>tasks </a:t>
            </a:r>
            <a:r>
              <a:rPr spc="0"/>
              <a:t>can </a:t>
            </a:r>
            <a:r>
              <a:rPr spc="-5"/>
              <a:t>have </a:t>
            </a:r>
            <a:r>
              <a:rPr spc="0"/>
              <a:t>an </a:t>
            </a:r>
            <a:r>
              <a:rPr spc="-5"/>
              <a:t>additional latency </a:t>
            </a:r>
            <a:r>
              <a:rPr spc="0"/>
              <a:t>time </a:t>
            </a:r>
            <a:r>
              <a:rPr spc="-5"/>
              <a:t>by a period if</a:t>
            </a:r>
            <a:r>
              <a:rPr spc="-60"/>
              <a:t> these  </a:t>
            </a:r>
            <a:r>
              <a:rPr spc="-5"/>
              <a:t>tasks have the </a:t>
            </a:r>
            <a:r>
              <a:rPr spc="0"/>
              <a:t>same time </a:t>
            </a:r>
            <a:r>
              <a:rPr spc="-5"/>
              <a:t>period and run asynchronously parallel </a:t>
            </a:r>
            <a:r>
              <a:rPr spc="0"/>
              <a:t>on </a:t>
            </a:r>
            <a:r>
              <a:rPr spc="-10"/>
              <a:t>two </a:t>
            </a:r>
            <a:r>
              <a:rPr spc="-5"/>
              <a:t>different</a:t>
            </a:r>
            <a:r>
              <a:rPr spc="-35"/>
              <a:t> </a:t>
            </a:r>
            <a:r>
              <a:rPr spc="-5"/>
              <a:t>cores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object 3"/>
          <p:cNvSpPr txBox="1"/>
          <p:nvPr/>
        </p:nvSpPr>
        <p:spPr>
          <a:xfrm>
            <a:off x="254001" y="5625389"/>
            <a:ext cx="110490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999FA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77" name="object 4"/>
          <p:cNvSpPr txBox="1">
            <a:spLocks noGrp="1"/>
          </p:cNvSpPr>
          <p:nvPr>
            <p:ph type="title"/>
          </p:nvPr>
        </p:nvSpPr>
        <p:spPr>
          <a:xfrm>
            <a:off x="246380" y="189688"/>
            <a:ext cx="7395844" cy="831851"/>
          </a:xfrm>
          <a:prstGeom prst="rect">
            <a:avLst/>
          </a:prstGeom>
        </p:spPr>
        <p:txBody>
          <a:bodyPr/>
          <a:lstStyle/>
          <a:p>
            <a:pPr indent="12700">
              <a:lnSpc>
                <a:spcPts val="3100"/>
              </a:lnSpc>
              <a:defRPr spc="-100"/>
            </a:pPr>
            <a:r>
              <a:t>Multicore basics -</a:t>
            </a:r>
            <a:r>
              <a:rPr spc="100"/>
              <a:t> </a:t>
            </a:r>
            <a:r>
              <a:t>Scheduling</a:t>
            </a:r>
          </a:p>
          <a:p>
            <a:pPr indent="12700">
              <a:lnSpc>
                <a:spcPts val="3100"/>
              </a:lnSpc>
              <a:defRPr spc="-100">
                <a:solidFill>
                  <a:srgbClr val="A80062"/>
                </a:solidFill>
              </a:defRPr>
            </a:pPr>
            <a:r>
              <a:t>Let’s start with </a:t>
            </a:r>
            <a:r>
              <a:rPr spc="0"/>
              <a:t>real </a:t>
            </a:r>
            <a:r>
              <a:t>time embedded</a:t>
            </a:r>
            <a:r>
              <a:rPr spc="100"/>
              <a:t> </a:t>
            </a:r>
            <a:r>
              <a:t>systems….</a:t>
            </a:r>
          </a:p>
        </p:txBody>
      </p:sp>
      <p:sp>
        <p:nvSpPr>
          <p:cNvPr id="478" name="object 5"/>
          <p:cNvSpPr txBox="1"/>
          <p:nvPr/>
        </p:nvSpPr>
        <p:spPr>
          <a:xfrm>
            <a:off x="246380" y="1115286"/>
            <a:ext cx="10100310" cy="1220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7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00"/>
              <a:t> </a:t>
            </a:r>
            <a:r>
              <a:rPr spc="-5"/>
              <a:t>Embedded systems are classified </a:t>
            </a:r>
            <a:r>
              <a:rPr spc="0"/>
              <a:t>based </a:t>
            </a:r>
            <a:r>
              <a:rPr spc="-5"/>
              <a:t>on the acceptability of </a:t>
            </a:r>
            <a:r>
              <a:rPr spc="0"/>
              <a:t>missing </a:t>
            </a:r>
            <a:r>
              <a:rPr spc="-5"/>
              <a:t>its timing constraints </a:t>
            </a:r>
            <a:r>
              <a:rPr spc="-60"/>
              <a:t>into:</a:t>
            </a:r>
          </a:p>
          <a:p>
            <a:pPr marL="520065" indent="-274954">
              <a:spcBef>
                <a:spcPts val="600"/>
              </a:spcBef>
              <a:buSzPct val="100000"/>
              <a:buFont typeface="Courier New"/>
              <a:buChar char="o"/>
              <a:tabLst>
                <a:tab pos="5207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Soft </a:t>
            </a:r>
            <a:r>
              <a:rPr spc="-5"/>
              <a:t>real </a:t>
            </a:r>
            <a:r>
              <a:t>time </a:t>
            </a:r>
            <a:r>
              <a:rPr spc="-5"/>
              <a:t>- Missing a timing constraint is acceptable but</a:t>
            </a:r>
            <a:r>
              <a:rPr spc="-20"/>
              <a:t> </a:t>
            </a:r>
            <a:r>
              <a:rPr spc="-5"/>
              <a:t>undesirable</a:t>
            </a:r>
          </a:p>
          <a:p>
            <a:pPr marL="520065" indent="-274954">
              <a:spcBef>
                <a:spcPts val="500"/>
              </a:spcBef>
              <a:buSzPct val="100000"/>
              <a:buFont typeface="Courier New"/>
              <a:buChar char="o"/>
              <a:tabLst>
                <a:tab pos="520700" algn="l"/>
              </a:tabLst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Firm real </a:t>
            </a:r>
            <a:r>
              <a:rPr spc="0"/>
              <a:t>time </a:t>
            </a:r>
            <a:r>
              <a:t>– Missing a timing constraint results in </a:t>
            </a:r>
            <a:r>
              <a:rPr spc="0"/>
              <a:t>loss of </a:t>
            </a:r>
            <a:r>
              <a:t>value </a:t>
            </a:r>
            <a:r>
              <a:rPr spc="0"/>
              <a:t>or </a:t>
            </a:r>
            <a:r>
              <a:t>usefulness </a:t>
            </a:r>
            <a:r>
              <a:rPr spc="0"/>
              <a:t>of </a:t>
            </a:r>
            <a:r>
              <a:t>the</a:t>
            </a:r>
            <a:r>
              <a:rPr spc="-10"/>
              <a:t> </a:t>
            </a:r>
            <a:r>
              <a:t>solution</a:t>
            </a:r>
          </a:p>
          <a:p>
            <a:pPr marL="520065" indent="-274954">
              <a:spcBef>
                <a:spcPts val="500"/>
              </a:spcBef>
              <a:buSzPct val="100000"/>
              <a:buFont typeface="Courier New"/>
              <a:buChar char="o"/>
              <a:tabLst>
                <a:tab pos="520700" algn="l"/>
              </a:tabLst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Hard real </a:t>
            </a:r>
            <a:r>
              <a:rPr spc="0"/>
              <a:t>time </a:t>
            </a:r>
            <a:r>
              <a:t>- Missing timing constraint is unacceptable, safety</a:t>
            </a:r>
            <a:r>
              <a:rPr spc="-35"/>
              <a:t> </a:t>
            </a:r>
            <a:r>
              <a:t>critical</a:t>
            </a:r>
          </a:p>
        </p:txBody>
      </p:sp>
      <p:sp>
        <p:nvSpPr>
          <p:cNvPr id="479" name="object 6"/>
          <p:cNvSpPr/>
          <p:nvPr/>
        </p:nvSpPr>
        <p:spPr>
          <a:xfrm>
            <a:off x="1786137" y="2685406"/>
            <a:ext cx="7357831" cy="242454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0" name="object 7"/>
          <p:cNvSpPr txBox="1"/>
          <p:nvPr/>
        </p:nvSpPr>
        <p:spPr>
          <a:xfrm>
            <a:off x="6609968" y="5526633"/>
            <a:ext cx="4326256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800" spc="-5">
                <a:latin typeface="Arial"/>
                <a:ea typeface="Arial"/>
                <a:cs typeface="Arial"/>
                <a:sym typeface="Arial"/>
              </a:defRPr>
            </a:pPr>
            <a:r>
              <a:t>http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s://www.allaboutcircuits.com/technical-articles/introduction-to-real-time-embedded-systems/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object 3"/>
          <p:cNvSpPr txBox="1"/>
          <p:nvPr/>
        </p:nvSpPr>
        <p:spPr>
          <a:xfrm>
            <a:off x="254001" y="5625389"/>
            <a:ext cx="110490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999FA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3" name="object 4"/>
          <p:cNvSpPr txBox="1">
            <a:spLocks noGrp="1"/>
          </p:cNvSpPr>
          <p:nvPr>
            <p:ph type="title"/>
          </p:nvPr>
        </p:nvSpPr>
        <p:spPr>
          <a:xfrm>
            <a:off x="246378" y="189688"/>
            <a:ext cx="4652647" cy="831851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2900"/>
              </a:lnSpc>
              <a:spcBef>
                <a:spcPts val="500"/>
              </a:spcBef>
              <a:defRPr spc="-100"/>
            </a:pPr>
            <a:r>
              <a:t>Multicore basics - Scheduling  </a:t>
            </a:r>
            <a:r>
              <a:rPr>
                <a:solidFill>
                  <a:srgbClr val="A80062"/>
                </a:solidFill>
              </a:rPr>
              <a:t>Introduction</a:t>
            </a:r>
          </a:p>
        </p:txBody>
      </p:sp>
      <p:sp>
        <p:nvSpPr>
          <p:cNvPr id="484" name="object 5"/>
          <p:cNvSpPr txBox="1"/>
          <p:nvPr/>
        </p:nvSpPr>
        <p:spPr>
          <a:xfrm>
            <a:off x="246075" y="1223137"/>
            <a:ext cx="6994526" cy="271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317500" algn="l"/>
              </a:tabLst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	</a:t>
            </a:r>
            <a:r>
              <a:rPr sz="1800" spc="-5"/>
              <a:t>Scheduler </a:t>
            </a:r>
            <a:r>
              <a:rPr sz="1800" spc="0"/>
              <a:t>is also </a:t>
            </a:r>
            <a:r>
              <a:rPr sz="1800" spc="-5"/>
              <a:t>known as</a:t>
            </a:r>
            <a:r>
              <a:rPr sz="1800" spc="-40"/>
              <a:t> </a:t>
            </a:r>
            <a:r>
              <a:rPr sz="1800" spc="-5"/>
              <a:t>“Dispatcher”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1800" spc="-5"/>
          </a:p>
          <a:p>
            <a:pPr indent="12700">
              <a:spcBef>
                <a:spcPts val="1100"/>
              </a:spcBef>
              <a:tabLst>
                <a:tab pos="317500" algn="l"/>
              </a:tabLst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	</a:t>
            </a:r>
            <a:r>
              <a:rPr sz="1800" spc="-15"/>
              <a:t>It’s </a:t>
            </a:r>
            <a:r>
              <a:rPr sz="1800" spc="-10"/>
              <a:t>the </a:t>
            </a:r>
            <a:r>
              <a:rPr sz="1800" spc="-5"/>
              <a:t>part of </a:t>
            </a:r>
            <a:r>
              <a:rPr sz="1800" spc="-10"/>
              <a:t>the </a:t>
            </a:r>
            <a:r>
              <a:rPr sz="1800" spc="-5"/>
              <a:t>kernel which determines which task to </a:t>
            </a:r>
            <a:r>
              <a:rPr sz="1800" spc="0"/>
              <a:t>run</a:t>
            </a:r>
            <a:r>
              <a:rPr sz="1800" spc="104"/>
              <a:t> </a:t>
            </a:r>
            <a:r>
              <a:rPr sz="1800" spc="-10"/>
              <a:t>next</a:t>
            </a:r>
          </a:p>
          <a:p>
            <a:pPr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1800" spc="-10"/>
          </a:p>
          <a:p>
            <a:pPr marL="251459" marR="5080" indent="-238759">
              <a:lnSpc>
                <a:spcPct val="107200"/>
              </a:lnSpc>
              <a:tabLst>
                <a:tab pos="317500" algn="l"/>
              </a:tabLst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		</a:t>
            </a:r>
            <a:r>
              <a:rPr sz="1800" spc="-10"/>
              <a:t>When </a:t>
            </a:r>
            <a:r>
              <a:rPr sz="1800" spc="0"/>
              <a:t>more </a:t>
            </a:r>
            <a:r>
              <a:rPr sz="1800" spc="-5"/>
              <a:t>than one task </a:t>
            </a:r>
            <a:r>
              <a:rPr sz="1800" spc="-10"/>
              <a:t>becomes </a:t>
            </a:r>
            <a:r>
              <a:rPr sz="1800" spc="-5"/>
              <a:t>“runnable” </a:t>
            </a:r>
            <a:r>
              <a:rPr sz="1800" spc="-10"/>
              <a:t>then </a:t>
            </a:r>
            <a:r>
              <a:rPr sz="1800" spc="-5"/>
              <a:t>the scheduler  determines which task </a:t>
            </a:r>
            <a:r>
              <a:rPr sz="1800" spc="0"/>
              <a:t>to run </a:t>
            </a:r>
            <a:r>
              <a:rPr sz="1800" spc="-10"/>
              <a:t>(execute)</a:t>
            </a:r>
            <a:r>
              <a:rPr sz="1800" spc="30"/>
              <a:t> </a:t>
            </a:r>
            <a:r>
              <a:rPr sz="1800" spc="0"/>
              <a:t>first</a:t>
            </a:r>
          </a:p>
          <a:p>
            <a:pPr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1800" spc="0"/>
          </a:p>
          <a:p>
            <a:pPr marL="251459" marR="38734" indent="-238759">
              <a:lnSpc>
                <a:spcPct val="106699"/>
              </a:lnSpc>
              <a:tabLst>
                <a:tab pos="317500" algn="l"/>
              </a:tabLst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		</a:t>
            </a:r>
            <a:r>
              <a:rPr sz="1800" spc="-5"/>
              <a:t>The algorithm </a:t>
            </a:r>
            <a:r>
              <a:rPr sz="1800" spc="-10"/>
              <a:t>that </a:t>
            </a:r>
            <a:r>
              <a:rPr sz="1800" spc="0"/>
              <a:t>it uses </a:t>
            </a:r>
            <a:r>
              <a:rPr sz="1800" spc="-5"/>
              <a:t>for determining the next task to </a:t>
            </a:r>
            <a:r>
              <a:rPr sz="1800" spc="-10"/>
              <a:t>execute  </a:t>
            </a:r>
            <a:r>
              <a:rPr sz="1800" spc="0"/>
              <a:t>is </a:t>
            </a:r>
            <a:r>
              <a:rPr sz="1800" spc="-5"/>
              <a:t>known as the “Scheduling</a:t>
            </a:r>
            <a:r>
              <a:rPr sz="1800" spc="-100"/>
              <a:t> </a:t>
            </a:r>
            <a:r>
              <a:rPr sz="1800" spc="-5"/>
              <a:t>Algorithm”</a:t>
            </a:r>
          </a:p>
        </p:txBody>
      </p:sp>
      <p:sp>
        <p:nvSpPr>
          <p:cNvPr id="485" name="object 6"/>
          <p:cNvSpPr/>
          <p:nvPr/>
        </p:nvSpPr>
        <p:spPr>
          <a:xfrm>
            <a:off x="7739014" y="1437432"/>
            <a:ext cx="1623541" cy="202251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object 2"/>
          <p:cNvSpPr txBox="1"/>
          <p:nvPr/>
        </p:nvSpPr>
        <p:spPr>
          <a:xfrm>
            <a:off x="259384" y="625582"/>
            <a:ext cx="5971542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000"/>
              </a:lnSpc>
              <a:defRPr sz="2800" spc="-5">
                <a:solidFill>
                  <a:srgbClr val="A800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Electrified, </a:t>
            </a:r>
            <a:r>
              <a:rPr spc="-10"/>
              <a:t>Automated and</a:t>
            </a:r>
            <a:r>
              <a:rPr spc="-60"/>
              <a:t> </a:t>
            </a:r>
            <a:r>
              <a:rPr spc="-10"/>
              <a:t>Connected</a:t>
            </a:r>
          </a:p>
        </p:txBody>
      </p:sp>
      <p:sp>
        <p:nvSpPr>
          <p:cNvPr id="105" name="object 3"/>
          <p:cNvSpPr txBox="1">
            <a:spLocks noGrp="1"/>
          </p:cNvSpPr>
          <p:nvPr>
            <p:ph type="title"/>
          </p:nvPr>
        </p:nvSpPr>
        <p:spPr>
          <a:xfrm>
            <a:off x="246686" y="190246"/>
            <a:ext cx="2355215" cy="452121"/>
          </a:xfrm>
          <a:prstGeom prst="rect">
            <a:avLst/>
          </a:prstGeom>
        </p:spPr>
        <p:txBody>
          <a:bodyPr/>
          <a:lstStyle>
            <a:lvl1pPr indent="12700">
              <a:defRPr spc="-100"/>
            </a:lvl1pPr>
          </a:lstStyle>
          <a:p>
            <a:r>
              <a:t>Future mobility</a:t>
            </a:r>
          </a:p>
        </p:txBody>
      </p:sp>
      <p:sp>
        <p:nvSpPr>
          <p:cNvPr id="106" name="object 4"/>
          <p:cNvSpPr/>
          <p:nvPr/>
        </p:nvSpPr>
        <p:spPr>
          <a:xfrm>
            <a:off x="214183" y="647699"/>
            <a:ext cx="10052957" cy="46177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" name="object 5"/>
          <p:cNvSpPr txBox="1"/>
          <p:nvPr/>
        </p:nvSpPr>
        <p:spPr>
          <a:xfrm>
            <a:off x="6411595" y="5474661"/>
            <a:ext cx="4279901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800">
                <a:latin typeface="Arial"/>
                <a:ea typeface="Arial"/>
                <a:cs typeface="Arial"/>
                <a:sym typeface="Arial"/>
              </a:defRPr>
            </a:pPr>
            <a:r>
              <a:t>http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s://www.gsaglobal.org/wp-content/uploads/2019/05/Trends-of-Future-EE-Architectures.pdf</a:t>
            </a:r>
          </a:p>
        </p:txBody>
      </p:sp>
      <p:sp>
        <p:nvSpPr>
          <p:cNvPr id="108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123432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object 2"/>
          <p:cNvSpPr txBox="1">
            <a:spLocks noGrp="1"/>
          </p:cNvSpPr>
          <p:nvPr>
            <p:ph type="title"/>
          </p:nvPr>
        </p:nvSpPr>
        <p:spPr>
          <a:xfrm>
            <a:off x="246686" y="190245"/>
            <a:ext cx="6370955" cy="840740"/>
          </a:xfrm>
          <a:prstGeom prst="rect">
            <a:avLst/>
          </a:prstGeom>
        </p:spPr>
        <p:txBody>
          <a:bodyPr/>
          <a:lstStyle/>
          <a:p>
            <a:pPr indent="12700">
              <a:lnSpc>
                <a:spcPts val="3200"/>
              </a:lnSpc>
              <a:defRPr spc="-100"/>
            </a:pPr>
            <a:r>
              <a:t>Multicore basics -</a:t>
            </a:r>
            <a:r>
              <a:rPr spc="100"/>
              <a:t> </a:t>
            </a:r>
            <a:r>
              <a:t>Scheduling</a:t>
            </a:r>
          </a:p>
          <a:p>
            <a:pPr indent="12700">
              <a:lnSpc>
                <a:spcPts val="3200"/>
              </a:lnSpc>
              <a:defRPr spc="-100">
                <a:solidFill>
                  <a:srgbClr val="A80062"/>
                </a:solidFill>
              </a:defRPr>
            </a:pPr>
            <a:r>
              <a:t>Types of Scheduling – Static</a:t>
            </a:r>
            <a:r>
              <a:rPr spc="100"/>
              <a:t> </a:t>
            </a:r>
            <a:r>
              <a:t>Scheduling</a:t>
            </a:r>
          </a:p>
        </p:txBody>
      </p:sp>
      <p:sp>
        <p:nvSpPr>
          <p:cNvPr id="488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60</a:t>
            </a:fld>
            <a:endParaRPr/>
          </a:p>
        </p:txBody>
      </p:sp>
      <p:sp>
        <p:nvSpPr>
          <p:cNvPr id="489" name="object 3"/>
          <p:cNvSpPr txBox="1"/>
          <p:nvPr/>
        </p:nvSpPr>
        <p:spPr>
          <a:xfrm>
            <a:off x="254000" y="1125456"/>
            <a:ext cx="10339072" cy="3887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200"/>
              </a:spcBef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 </a:t>
            </a:r>
            <a:r>
              <a:rPr sz="1800" spc="-5" dirty="0"/>
              <a:t>With static scheduling, </a:t>
            </a:r>
            <a:r>
              <a:rPr sz="1800" spc="-10" dirty="0"/>
              <a:t>the </a:t>
            </a:r>
            <a:r>
              <a:rPr sz="1800" spc="-5" dirty="0"/>
              <a:t>scheduling algorithm </a:t>
            </a:r>
            <a:r>
              <a:rPr sz="1800" spc="-10" dirty="0"/>
              <a:t>has </a:t>
            </a:r>
            <a:r>
              <a:rPr sz="1800" spc="-5" dirty="0"/>
              <a:t>complete knowledge of all tasks to</a:t>
            </a:r>
            <a:r>
              <a:rPr sz="1800" spc="85" dirty="0"/>
              <a:t> </a:t>
            </a:r>
            <a:r>
              <a:rPr sz="1800" spc="0" dirty="0"/>
              <a:t>be</a:t>
            </a:r>
          </a:p>
          <a:p>
            <a:pPr indent="263525">
              <a:spcBef>
                <a:spcPts val="1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scheduled and their</a:t>
            </a:r>
            <a:r>
              <a:rPr spc="-10" dirty="0"/>
              <a:t> </a:t>
            </a:r>
            <a:r>
              <a:rPr dirty="0"/>
              <a:t>constraints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indent="12700">
              <a:spcBef>
                <a:spcPts val="1100"/>
              </a:spcBef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 </a:t>
            </a:r>
            <a:r>
              <a:rPr sz="1800" spc="-5" dirty="0"/>
              <a:t>The priority of </a:t>
            </a:r>
            <a:r>
              <a:rPr sz="1800" spc="0" dirty="0"/>
              <a:t>a </a:t>
            </a:r>
            <a:r>
              <a:rPr sz="1800" spc="-5" dirty="0"/>
              <a:t>task </a:t>
            </a:r>
            <a:r>
              <a:rPr sz="1800" spc="5" dirty="0"/>
              <a:t>is </a:t>
            </a:r>
            <a:r>
              <a:rPr sz="1800" spc="0" dirty="0"/>
              <a:t>set </a:t>
            </a:r>
            <a:r>
              <a:rPr sz="1800" spc="-5" dirty="0"/>
              <a:t>at compile time and does not </a:t>
            </a:r>
            <a:r>
              <a:rPr sz="1800" spc="-10" dirty="0"/>
              <a:t>change </a:t>
            </a:r>
            <a:r>
              <a:rPr sz="1800" spc="0" dirty="0"/>
              <a:t>during </a:t>
            </a:r>
            <a:r>
              <a:rPr sz="1800" spc="-5" dirty="0"/>
              <a:t>application</a:t>
            </a:r>
            <a:r>
              <a:rPr sz="1800" spc="25" dirty="0"/>
              <a:t> </a:t>
            </a:r>
            <a:r>
              <a:rPr sz="1800" spc="-5" dirty="0"/>
              <a:t>execution</a:t>
            </a:r>
          </a:p>
          <a:p>
            <a:pPr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1800" spc="-5" dirty="0"/>
          </a:p>
          <a:p>
            <a:pPr marL="251459" marR="5080" indent="-239394">
              <a:lnSpc>
                <a:spcPct val="107200"/>
              </a:lnSpc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 </a:t>
            </a:r>
            <a:r>
              <a:rPr sz="1800" spc="0" dirty="0"/>
              <a:t>It is </a:t>
            </a:r>
            <a:r>
              <a:rPr sz="1800" spc="-10" dirty="0"/>
              <a:t>sufficient </a:t>
            </a:r>
            <a:r>
              <a:rPr sz="1800" spc="-5" dirty="0"/>
              <a:t>at runtime to start the tasks at the predetermined points </a:t>
            </a:r>
            <a:r>
              <a:rPr sz="1800" spc="0" dirty="0"/>
              <a:t>in </a:t>
            </a:r>
            <a:r>
              <a:rPr sz="1800" spc="-5" dirty="0"/>
              <a:t>time, </a:t>
            </a:r>
            <a:r>
              <a:rPr sz="1800" spc="0" dirty="0"/>
              <a:t>in </a:t>
            </a:r>
            <a:r>
              <a:rPr sz="1800" spc="-5" dirty="0"/>
              <a:t>their </a:t>
            </a:r>
            <a:r>
              <a:rPr sz="1800" spc="-30" dirty="0"/>
              <a:t>predetermined  </a:t>
            </a:r>
            <a:r>
              <a:rPr sz="1800" spc="-5" dirty="0"/>
              <a:t>order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1800" spc="-5" dirty="0"/>
          </a:p>
          <a:p>
            <a:pPr indent="12700">
              <a:spcBef>
                <a:spcPts val="1100"/>
              </a:spcBef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 </a:t>
            </a:r>
            <a:r>
              <a:rPr sz="1800" spc="0" dirty="0"/>
              <a:t>Usual </a:t>
            </a:r>
            <a:r>
              <a:rPr sz="1800" spc="-5" dirty="0"/>
              <a:t>constraints</a:t>
            </a:r>
            <a:r>
              <a:rPr sz="1800" spc="34" dirty="0"/>
              <a:t> </a:t>
            </a:r>
            <a:r>
              <a:rPr sz="1800" spc="-10" dirty="0"/>
              <a:t>are...</a:t>
            </a:r>
          </a:p>
          <a:p>
            <a:pPr marL="622300" indent="-190500">
              <a:spcBef>
                <a:spcPts val="200"/>
              </a:spcBef>
              <a:buSzPct val="80555"/>
              <a:buFont typeface="Courier New"/>
              <a:buChar char="o"/>
              <a:tabLst>
                <a:tab pos="6223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Deadline</a:t>
            </a:r>
          </a:p>
          <a:p>
            <a:pPr marL="622300" indent="-190500">
              <a:spcBef>
                <a:spcPts val="200"/>
              </a:spcBef>
              <a:buSzPct val="80555"/>
              <a:buFont typeface="Courier New"/>
              <a:buChar char="o"/>
              <a:tabLst>
                <a:tab pos="622300" algn="l"/>
              </a:tabLst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Future release</a:t>
            </a:r>
            <a:r>
              <a:rPr spc="-30" dirty="0"/>
              <a:t> </a:t>
            </a:r>
            <a:r>
              <a:rPr spc="-5" dirty="0"/>
              <a:t>times</a:t>
            </a:r>
          </a:p>
          <a:p>
            <a:pPr marL="622300" indent="-190500">
              <a:spcBef>
                <a:spcPts val="200"/>
              </a:spcBef>
              <a:buSzPct val="80555"/>
              <a:buFont typeface="Courier New"/>
              <a:buChar char="o"/>
              <a:tabLst>
                <a:tab pos="6223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Computation</a:t>
            </a:r>
            <a:r>
              <a:rPr spc="0" dirty="0"/>
              <a:t> </a:t>
            </a:r>
            <a:r>
              <a:rPr dirty="0"/>
              <a:t>time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object 2"/>
          <p:cNvSpPr txBox="1">
            <a:spLocks noGrp="1"/>
          </p:cNvSpPr>
          <p:nvPr>
            <p:ph type="title"/>
          </p:nvPr>
        </p:nvSpPr>
        <p:spPr>
          <a:xfrm>
            <a:off x="246685" y="190245"/>
            <a:ext cx="4652010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basics - Scheduling  </a:t>
            </a:r>
            <a:r>
              <a:rPr>
                <a:solidFill>
                  <a:srgbClr val="A80062"/>
                </a:solidFill>
              </a:rPr>
              <a:t>Dynamic</a:t>
            </a:r>
            <a:r>
              <a:rPr spc="0">
                <a:solidFill>
                  <a:srgbClr val="A80062"/>
                </a:solidFill>
              </a:rPr>
              <a:t> </a:t>
            </a:r>
            <a:r>
              <a:rPr>
                <a:solidFill>
                  <a:srgbClr val="A80062"/>
                </a:solidFill>
              </a:rPr>
              <a:t>scheduling</a:t>
            </a:r>
          </a:p>
        </p:txBody>
      </p:sp>
      <p:sp>
        <p:nvSpPr>
          <p:cNvPr id="492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61</a:t>
            </a:fld>
            <a:endParaRPr/>
          </a:p>
        </p:txBody>
      </p:sp>
      <p:sp>
        <p:nvSpPr>
          <p:cNvPr id="493" name="object 3"/>
          <p:cNvSpPr txBox="1"/>
          <p:nvPr/>
        </p:nvSpPr>
        <p:spPr>
          <a:xfrm>
            <a:off x="256743" y="1251460"/>
            <a:ext cx="9960610" cy="302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252095" marR="725169" indent="-240030">
              <a:lnSpc>
                <a:spcPct val="107200"/>
              </a:lnSpc>
              <a:spcBef>
                <a:spcPts val="100"/>
              </a:spcBef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z="1800" spc="0"/>
              <a:t>A </a:t>
            </a:r>
            <a:r>
              <a:rPr sz="1800" spc="-5"/>
              <a:t>dynamic scheduling algorithm has only knowledge of the ready processes </a:t>
            </a:r>
            <a:r>
              <a:rPr sz="1800" spc="0"/>
              <a:t>but it </a:t>
            </a:r>
            <a:r>
              <a:rPr sz="1800" spc="-5"/>
              <a:t>has </a:t>
            </a:r>
            <a:r>
              <a:rPr sz="1800" spc="-150"/>
              <a:t>no  </a:t>
            </a:r>
            <a:r>
              <a:rPr sz="1800" spc="-5"/>
              <a:t>knowledge of future activation</a:t>
            </a:r>
            <a:r>
              <a:rPr sz="1800" spc="15"/>
              <a:t> </a:t>
            </a:r>
            <a:r>
              <a:rPr sz="1800" spc="-5"/>
              <a:t>times</a:t>
            </a:r>
          </a:p>
          <a:p>
            <a:pPr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1800" spc="-5"/>
          </a:p>
          <a:p>
            <a:pPr marL="252095" marR="5080" indent="-240030">
              <a:lnSpc>
                <a:spcPct val="106699"/>
              </a:lnSpc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z="1800" spc="-5"/>
              <a:t>Since new processes </a:t>
            </a:r>
            <a:r>
              <a:rPr sz="1800" spc="0"/>
              <a:t>may </a:t>
            </a:r>
            <a:r>
              <a:rPr sz="1800" spc="-5"/>
              <a:t>become ready </a:t>
            </a:r>
            <a:r>
              <a:rPr sz="1800" spc="-15"/>
              <a:t>spontaneously, </a:t>
            </a:r>
            <a:r>
              <a:rPr sz="1800" spc="-10"/>
              <a:t>the </a:t>
            </a:r>
            <a:r>
              <a:rPr sz="1800" spc="-5"/>
              <a:t>scheduler has to decide at </a:t>
            </a:r>
            <a:r>
              <a:rPr sz="1800" spc="-50"/>
              <a:t>runtime  </a:t>
            </a:r>
            <a:r>
              <a:rPr sz="1800" spc="-5"/>
              <a:t>which process has to </a:t>
            </a:r>
            <a:r>
              <a:rPr sz="1800" spc="0"/>
              <a:t>be </a:t>
            </a:r>
            <a:r>
              <a:rPr sz="1800" spc="-5"/>
              <a:t>selected among the ready</a:t>
            </a:r>
            <a:r>
              <a:rPr sz="1800" spc="40"/>
              <a:t> </a:t>
            </a:r>
            <a:r>
              <a:rPr sz="1800" spc="-5"/>
              <a:t>processes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1800" spc="-5"/>
          </a:p>
          <a:p>
            <a:pPr indent="12700">
              <a:spcBef>
                <a:spcPts val="1100"/>
              </a:spcBef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z="1800" spc="-5"/>
              <a:t>Each task </a:t>
            </a:r>
            <a:r>
              <a:rPr sz="1800" spc="-10"/>
              <a:t>can change </a:t>
            </a:r>
            <a:r>
              <a:rPr sz="1800" spc="-5"/>
              <a:t>its priority </a:t>
            </a:r>
            <a:r>
              <a:rPr sz="1800" spc="0"/>
              <a:t>during</a:t>
            </a:r>
            <a:r>
              <a:rPr sz="1800" spc="50"/>
              <a:t> </a:t>
            </a:r>
            <a:r>
              <a:rPr sz="1800" spc="-5"/>
              <a:t>execution</a:t>
            </a:r>
          </a:p>
          <a:p>
            <a:pPr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1800" spc="-5"/>
          </a:p>
          <a:p>
            <a:pPr marL="252095" marR="890269" indent="-240030">
              <a:lnSpc>
                <a:spcPct val="107200"/>
              </a:lnSpc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z="1800" spc="-5"/>
              <a:t>Disadvantages are higher computational requirements and the memory demand for </a:t>
            </a:r>
            <a:r>
              <a:rPr sz="1800" spc="-95"/>
              <a:t>the  </a:t>
            </a:r>
            <a:r>
              <a:rPr sz="1800" spc="-5"/>
              <a:t>management of</a:t>
            </a:r>
            <a:r>
              <a:rPr sz="1800" spc="10"/>
              <a:t> </a:t>
            </a:r>
            <a:r>
              <a:rPr sz="1800" spc="-5"/>
              <a:t>processes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object 2"/>
          <p:cNvSpPr txBox="1">
            <a:spLocks noGrp="1"/>
          </p:cNvSpPr>
          <p:nvPr>
            <p:ph type="title"/>
          </p:nvPr>
        </p:nvSpPr>
        <p:spPr>
          <a:xfrm>
            <a:off x="246685" y="190245"/>
            <a:ext cx="4652010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basics - Scheduling  </a:t>
            </a:r>
            <a:r>
              <a:rPr>
                <a:solidFill>
                  <a:srgbClr val="A80062"/>
                </a:solidFill>
              </a:rPr>
              <a:t>Scheduling algorithms</a:t>
            </a:r>
            <a:r>
              <a:rPr spc="0">
                <a:solidFill>
                  <a:srgbClr val="A80062"/>
                </a:solidFill>
              </a:rPr>
              <a:t> </a:t>
            </a:r>
            <a:r>
              <a:rPr>
                <a:solidFill>
                  <a:srgbClr val="A80062"/>
                </a:solidFill>
              </a:rPr>
              <a:t>(1/2)</a:t>
            </a:r>
          </a:p>
        </p:txBody>
      </p:sp>
      <p:sp>
        <p:nvSpPr>
          <p:cNvPr id="496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62</a:t>
            </a:fld>
            <a:endParaRPr/>
          </a:p>
        </p:txBody>
      </p:sp>
      <p:sp>
        <p:nvSpPr>
          <p:cNvPr id="497" name="object 3"/>
          <p:cNvSpPr txBox="1"/>
          <p:nvPr/>
        </p:nvSpPr>
        <p:spPr>
          <a:xfrm>
            <a:off x="245160" y="1131667"/>
            <a:ext cx="7756526" cy="344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700"/>
              </a:spcBef>
              <a:tabLst>
                <a:tab pos="317500" algn="l"/>
              </a:tabLst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	</a:t>
            </a:r>
            <a:r>
              <a:rPr sz="1800" spc="0"/>
              <a:t>First </a:t>
            </a:r>
            <a:r>
              <a:rPr sz="1800" spc="-10"/>
              <a:t>come </a:t>
            </a:r>
            <a:r>
              <a:rPr sz="1800" spc="0"/>
              <a:t>First Serve</a:t>
            </a:r>
            <a:r>
              <a:rPr sz="1800" spc="-40"/>
              <a:t> </a:t>
            </a:r>
            <a:r>
              <a:rPr sz="1800" spc="-5"/>
              <a:t>(FCFS)</a:t>
            </a:r>
          </a:p>
          <a:p>
            <a:pPr marL="756284" indent="-287020">
              <a:spcBef>
                <a:spcPts val="600"/>
              </a:spcBef>
              <a:buClr>
                <a:srgbClr val="20252C"/>
              </a:buClr>
              <a:buSzPct val="100000"/>
              <a:buFont typeface="Courier New"/>
              <a:buChar char="o"/>
              <a:tabLst>
                <a:tab pos="749300" algn="l"/>
              </a:tabLst>
              <a:defRPr sz="1600" spc="-40">
                <a:latin typeface="Arial"/>
                <a:ea typeface="Arial"/>
                <a:cs typeface="Arial"/>
                <a:sym typeface="Arial"/>
              </a:defRPr>
            </a:pPr>
            <a:r>
              <a:t>Tasks </a:t>
            </a:r>
            <a:r>
              <a:rPr spc="-5"/>
              <a:t>are executed in the order </a:t>
            </a:r>
            <a:r>
              <a:rPr spc="0"/>
              <a:t>that </a:t>
            </a:r>
            <a:r>
              <a:rPr spc="-5"/>
              <a:t>they</a:t>
            </a:r>
            <a:r>
              <a:rPr spc="70"/>
              <a:t> </a:t>
            </a:r>
            <a:r>
              <a:rPr spc="-5"/>
              <a:t>arrive</a:t>
            </a:r>
          </a:p>
          <a:p>
            <a:pPr marL="756284" indent="-287020">
              <a:spcBef>
                <a:spcPts val="500"/>
              </a:spcBef>
              <a:buClr>
                <a:srgbClr val="20252C"/>
              </a:buClr>
              <a:buSzPct val="100000"/>
              <a:buFont typeface="Courier New"/>
              <a:buChar char="o"/>
              <a:tabLst>
                <a:tab pos="749300" algn="l"/>
              </a:tabLst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Context switches only </a:t>
            </a:r>
            <a:r>
              <a:rPr spc="0"/>
              <a:t>occur upon task </a:t>
            </a:r>
            <a:r>
              <a:t>termination. Less scheduling</a:t>
            </a:r>
            <a:r>
              <a:rPr spc="-60"/>
              <a:t> </a:t>
            </a:r>
            <a:r>
              <a:t>overhead</a:t>
            </a:r>
          </a:p>
          <a:p>
            <a:pPr marL="756284" indent="-287020">
              <a:spcBef>
                <a:spcPts val="500"/>
              </a:spcBef>
              <a:buClr>
                <a:srgbClr val="20252C"/>
              </a:buClr>
              <a:buSzPct val="100000"/>
              <a:buFont typeface="Courier New"/>
              <a:buChar char="o"/>
              <a:tabLst>
                <a:tab pos="749300" algn="l"/>
              </a:tabLst>
              <a:defRPr sz="1600" spc="-10">
                <a:latin typeface="Arial"/>
                <a:ea typeface="Arial"/>
                <a:cs typeface="Arial"/>
                <a:sym typeface="Arial"/>
              </a:defRPr>
            </a:pPr>
            <a:r>
              <a:t>Turnaround </a:t>
            </a:r>
            <a:r>
              <a:rPr spc="-5"/>
              <a:t>time, waiting time and response time can be</a:t>
            </a:r>
            <a:r>
              <a:rPr spc="80"/>
              <a:t> </a:t>
            </a:r>
            <a:r>
              <a:rPr spc="-5"/>
              <a:t>high</a:t>
            </a:r>
          </a:p>
          <a:p>
            <a:pPr marL="756284" indent="-287020">
              <a:spcBef>
                <a:spcPts val="500"/>
              </a:spcBef>
              <a:buClr>
                <a:srgbClr val="20252C"/>
              </a:buClr>
              <a:buSzPct val="100000"/>
              <a:buFont typeface="Courier New"/>
              <a:buChar char="o"/>
              <a:tabLst>
                <a:tab pos="749300" algn="l"/>
              </a:tabLst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No prioritization </a:t>
            </a:r>
            <a:r>
              <a:rPr spc="0"/>
              <a:t>occurs, thus </a:t>
            </a:r>
            <a:r>
              <a:t>this system has trouble meeting </a:t>
            </a:r>
            <a:r>
              <a:rPr spc="0"/>
              <a:t>task</a:t>
            </a:r>
            <a:r>
              <a:rPr spc="-10"/>
              <a:t> </a:t>
            </a:r>
            <a:r>
              <a:t>deadlines</a:t>
            </a:r>
          </a:p>
          <a:p>
            <a:pPr>
              <a:buSzPct val="100000"/>
              <a:buChar char="o"/>
              <a:defRPr sz="26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12700"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z="1800" spc="-5"/>
              <a:t>Round Robin</a:t>
            </a:r>
            <a:r>
              <a:rPr sz="1800" spc="20"/>
              <a:t> </a:t>
            </a:r>
            <a:r>
              <a:rPr sz="1800" spc="-5"/>
              <a:t>Scheduling</a:t>
            </a:r>
          </a:p>
          <a:p>
            <a:pPr marL="812800" indent="-343534">
              <a:spcBef>
                <a:spcPts val="500"/>
              </a:spcBef>
              <a:buClr>
                <a:srgbClr val="20252C"/>
              </a:buClr>
              <a:buSzPct val="78125"/>
              <a:buFont typeface="Courier New"/>
              <a:buChar char="o"/>
              <a:tabLst>
                <a:tab pos="812800" algn="l"/>
                <a:tab pos="812800" algn="l"/>
              </a:tabLst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The scheduler assigns a fixed </a:t>
            </a:r>
            <a:r>
              <a:rPr spc="0"/>
              <a:t>time </a:t>
            </a:r>
            <a:r>
              <a:t>unit </a:t>
            </a:r>
            <a:r>
              <a:rPr spc="-10"/>
              <a:t>per </a:t>
            </a:r>
            <a:r>
              <a:t>task, and cycles through</a:t>
            </a:r>
            <a:r>
              <a:rPr spc="20"/>
              <a:t> </a:t>
            </a:r>
            <a:r>
              <a:t>them</a:t>
            </a:r>
          </a:p>
          <a:p>
            <a:pPr marL="812800" indent="-343534">
              <a:spcBef>
                <a:spcPts val="500"/>
              </a:spcBef>
              <a:buClr>
                <a:srgbClr val="20252C"/>
              </a:buClr>
              <a:buSzPct val="78125"/>
              <a:buFont typeface="Courier New"/>
              <a:buChar char="o"/>
              <a:tabLst>
                <a:tab pos="812800" algn="l"/>
                <a:tab pos="812800" algn="l"/>
              </a:tabLst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Involves extensive overhead, especially </a:t>
            </a:r>
            <a:r>
              <a:rPr spc="-10"/>
              <a:t>with </a:t>
            </a:r>
            <a:r>
              <a:t>a </a:t>
            </a:r>
            <a:r>
              <a:rPr spc="0"/>
              <a:t>small time</a:t>
            </a:r>
            <a:r>
              <a:rPr spc="-65"/>
              <a:t> </a:t>
            </a:r>
            <a:r>
              <a:t>unit</a:t>
            </a:r>
          </a:p>
          <a:p>
            <a:pPr marL="812800" indent="-343534">
              <a:spcBef>
                <a:spcPts val="500"/>
              </a:spcBef>
              <a:buClr>
                <a:srgbClr val="20252C"/>
              </a:buClr>
              <a:buSzPct val="78125"/>
              <a:buFont typeface="Courier New"/>
              <a:buChar char="o"/>
              <a:tabLst>
                <a:tab pos="812800" algn="l"/>
                <a:tab pos="812800" algn="l"/>
              </a:tabLst>
              <a:defRPr sz="1600" spc="-10">
                <a:latin typeface="Arial"/>
                <a:ea typeface="Arial"/>
                <a:cs typeface="Arial"/>
                <a:sym typeface="Arial"/>
              </a:defRPr>
            </a:pPr>
            <a:r>
              <a:t>High </a:t>
            </a:r>
            <a:r>
              <a:rPr spc="-5"/>
              <a:t>waiting times. Deadlines are rarely</a:t>
            </a:r>
            <a:r>
              <a:rPr spc="-30"/>
              <a:t> </a:t>
            </a:r>
            <a:r>
              <a:rPr spc="-5"/>
              <a:t>met</a:t>
            </a:r>
          </a:p>
          <a:p>
            <a:pPr marL="812800" indent="-343534">
              <a:spcBef>
                <a:spcPts val="500"/>
              </a:spcBef>
              <a:buClr>
                <a:srgbClr val="20252C"/>
              </a:buClr>
              <a:buSzPct val="78125"/>
              <a:buFont typeface="Courier New"/>
              <a:buChar char="o"/>
              <a:tabLst>
                <a:tab pos="812800" algn="l"/>
                <a:tab pos="812800" algn="l"/>
              </a:tabLst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No priority </a:t>
            </a:r>
            <a:r>
              <a:rPr spc="-10"/>
              <a:t>given </a:t>
            </a:r>
            <a:r>
              <a:t>to tasks. Hence no</a:t>
            </a:r>
            <a:r>
              <a:rPr spc="30"/>
              <a:t> </a:t>
            </a:r>
            <a:r>
              <a:rPr spc="0"/>
              <a:t>starvation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object 2"/>
          <p:cNvSpPr txBox="1">
            <a:spLocks noGrp="1"/>
          </p:cNvSpPr>
          <p:nvPr>
            <p:ph type="title"/>
          </p:nvPr>
        </p:nvSpPr>
        <p:spPr>
          <a:xfrm>
            <a:off x="246685" y="190245"/>
            <a:ext cx="4652010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basics - Scheduling  </a:t>
            </a:r>
            <a:r>
              <a:rPr>
                <a:solidFill>
                  <a:srgbClr val="A80062"/>
                </a:solidFill>
              </a:rPr>
              <a:t>Scheduling algorithm</a:t>
            </a:r>
            <a:r>
              <a:rPr spc="100">
                <a:solidFill>
                  <a:srgbClr val="A80062"/>
                </a:solidFill>
              </a:rPr>
              <a:t> </a:t>
            </a:r>
            <a:r>
              <a:rPr>
                <a:solidFill>
                  <a:srgbClr val="A80062"/>
                </a:solidFill>
              </a:rPr>
              <a:t>(2/2)</a:t>
            </a:r>
          </a:p>
        </p:txBody>
      </p:sp>
      <p:sp>
        <p:nvSpPr>
          <p:cNvPr id="500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63</a:t>
            </a:fld>
            <a:endParaRPr/>
          </a:p>
        </p:txBody>
      </p:sp>
      <p:sp>
        <p:nvSpPr>
          <p:cNvPr id="501" name="object 3"/>
          <p:cNvSpPr txBox="1"/>
          <p:nvPr/>
        </p:nvSpPr>
        <p:spPr>
          <a:xfrm>
            <a:off x="345440" y="1151253"/>
            <a:ext cx="9338945" cy="4286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300"/>
              </a:spcBef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z="1800" spc="0"/>
              <a:t>Earliest </a:t>
            </a:r>
            <a:r>
              <a:rPr sz="1800" spc="-5"/>
              <a:t>Deadline</a:t>
            </a:r>
            <a:r>
              <a:rPr sz="1800" spc="-10"/>
              <a:t> </a:t>
            </a:r>
            <a:r>
              <a:rPr sz="1800" spc="0"/>
              <a:t>first</a:t>
            </a:r>
          </a:p>
          <a:p>
            <a:pPr marL="756284" indent="-287020">
              <a:spcBef>
                <a:spcPts val="100"/>
              </a:spcBef>
              <a:buClr>
                <a:srgbClr val="20252C"/>
              </a:buClr>
              <a:buSzPct val="100000"/>
              <a:buFont typeface="Courier New"/>
              <a:buChar char="o"/>
              <a:tabLst>
                <a:tab pos="749300" algn="l"/>
              </a:tabLst>
              <a:defRPr sz="1600" spc="-40">
                <a:latin typeface="Arial"/>
                <a:ea typeface="Arial"/>
                <a:cs typeface="Arial"/>
                <a:sym typeface="Arial"/>
              </a:defRPr>
            </a:pPr>
            <a:r>
              <a:t>Tasks </a:t>
            </a:r>
            <a:r>
              <a:rPr spc="-5"/>
              <a:t>with the closest deadline will be executed</a:t>
            </a:r>
            <a:r>
              <a:rPr spc="0"/>
              <a:t> </a:t>
            </a:r>
            <a:r>
              <a:rPr spc="-5"/>
              <a:t>first</a:t>
            </a:r>
          </a:p>
          <a:p>
            <a:pPr marL="756284" indent="-287020">
              <a:buClr>
                <a:srgbClr val="20252C"/>
              </a:buClr>
              <a:buSzPct val="100000"/>
              <a:buFont typeface="Courier New"/>
              <a:buChar char="o"/>
              <a:tabLst>
                <a:tab pos="749300" algn="l"/>
              </a:tabLst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Dynamic scheduling</a:t>
            </a:r>
            <a:r>
              <a:rPr spc="-55"/>
              <a:t> </a:t>
            </a:r>
            <a:r>
              <a:t>algorithm</a:t>
            </a:r>
          </a:p>
          <a:p>
            <a:pPr>
              <a:buClr>
                <a:srgbClr val="20252C"/>
              </a:buClr>
              <a:buSzPct val="100000"/>
              <a:buFont typeface="Courier New"/>
              <a:buChar char="o"/>
              <a:defRPr sz="23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12700"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z="1800" spc="0"/>
              <a:t>Fixed </a:t>
            </a:r>
            <a:r>
              <a:rPr sz="1800" spc="-5"/>
              <a:t>priority preemptive</a:t>
            </a:r>
            <a:r>
              <a:rPr sz="1800" spc="-15"/>
              <a:t> </a:t>
            </a:r>
            <a:r>
              <a:rPr sz="1800" spc="-5"/>
              <a:t>scheduling</a:t>
            </a:r>
          </a:p>
          <a:p>
            <a:pPr marL="756284" indent="-287020">
              <a:spcBef>
                <a:spcPts val="100"/>
              </a:spcBef>
              <a:buClr>
                <a:srgbClr val="20252C"/>
              </a:buClr>
              <a:buSzPct val="100000"/>
              <a:buFont typeface="Courier New"/>
              <a:buChar char="o"/>
              <a:tabLst>
                <a:tab pos="749300" algn="l"/>
              </a:tabLst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Fixed priority assigned to every </a:t>
            </a:r>
            <a:r>
              <a:rPr spc="0"/>
              <a:t>task </a:t>
            </a:r>
            <a:r>
              <a:t>and tasks are executed in order </a:t>
            </a:r>
            <a:r>
              <a:rPr spc="0"/>
              <a:t>of </a:t>
            </a:r>
            <a:r>
              <a:t>their</a:t>
            </a:r>
            <a:r>
              <a:rPr spc="50"/>
              <a:t> </a:t>
            </a:r>
            <a:r>
              <a:t>priority</a:t>
            </a:r>
          </a:p>
          <a:p>
            <a:pPr marL="756284" indent="-287020">
              <a:buClr>
                <a:srgbClr val="20252C"/>
              </a:buClr>
              <a:buSzPct val="100000"/>
              <a:buFont typeface="Courier New"/>
              <a:buChar char="o"/>
              <a:tabLst>
                <a:tab pos="749300" algn="l"/>
              </a:tabLst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Lower-priority tasks </a:t>
            </a:r>
            <a:r>
              <a:rPr spc="-10"/>
              <a:t>get </a:t>
            </a:r>
            <a:r>
              <a:t>interrupted by incoming higher-priority</a:t>
            </a:r>
            <a:r>
              <a:rPr spc="45"/>
              <a:t> </a:t>
            </a:r>
            <a:r>
              <a:t>tasks</a:t>
            </a:r>
          </a:p>
          <a:p>
            <a:pPr marL="756284" marR="5080" indent="-287020">
              <a:buClr>
                <a:srgbClr val="20252C"/>
              </a:buClr>
              <a:buSzPct val="100000"/>
              <a:buFont typeface="Courier New"/>
              <a:buChar char="o"/>
              <a:tabLst>
                <a:tab pos="749300" algn="l"/>
              </a:tabLst>
              <a:defRPr sz="1600" spc="-15">
                <a:latin typeface="Arial"/>
                <a:ea typeface="Arial"/>
                <a:cs typeface="Arial"/>
                <a:sym typeface="Arial"/>
              </a:defRPr>
            </a:pPr>
            <a:r>
              <a:t>Waiting </a:t>
            </a:r>
            <a:r>
              <a:rPr spc="0"/>
              <a:t>time </a:t>
            </a:r>
            <a:r>
              <a:rPr spc="-5"/>
              <a:t>and response </a:t>
            </a:r>
            <a:r>
              <a:rPr spc="0"/>
              <a:t>time </a:t>
            </a:r>
            <a:r>
              <a:rPr spc="-10"/>
              <a:t>depend </a:t>
            </a:r>
            <a:r>
              <a:rPr spc="0"/>
              <a:t>on </a:t>
            </a:r>
            <a:r>
              <a:rPr spc="-5"/>
              <a:t>the priority </a:t>
            </a:r>
            <a:r>
              <a:rPr spc="0"/>
              <a:t>of </a:t>
            </a:r>
            <a:r>
              <a:rPr spc="-5"/>
              <a:t>the process. Higher-priority processes  have smaller waiting and response</a:t>
            </a:r>
            <a:r>
              <a:rPr spc="-50"/>
              <a:t> </a:t>
            </a:r>
            <a:r>
              <a:rPr spc="-5"/>
              <a:t>times</a:t>
            </a:r>
          </a:p>
          <a:p>
            <a:pPr marL="756284" indent="-287020">
              <a:buClr>
                <a:srgbClr val="20252C"/>
              </a:buClr>
              <a:buSzPct val="100000"/>
              <a:buFont typeface="Courier New"/>
              <a:buChar char="o"/>
              <a:tabLst>
                <a:tab pos="749300" algn="l"/>
              </a:tabLst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Deadlines </a:t>
            </a:r>
            <a:r>
              <a:rPr spc="0"/>
              <a:t>can </a:t>
            </a:r>
            <a:r>
              <a:t>be met by </a:t>
            </a:r>
            <a:r>
              <a:rPr spc="-10"/>
              <a:t>giving </a:t>
            </a:r>
            <a:r>
              <a:t>processes </a:t>
            </a:r>
            <a:r>
              <a:rPr spc="-10"/>
              <a:t>with </a:t>
            </a:r>
            <a:r>
              <a:t>strict deadlines a </a:t>
            </a:r>
            <a:r>
              <a:rPr spc="-10"/>
              <a:t>higher</a:t>
            </a:r>
            <a:r>
              <a:rPr spc="15"/>
              <a:t> </a:t>
            </a:r>
            <a:r>
              <a:t>priority</a:t>
            </a:r>
          </a:p>
          <a:p>
            <a:pPr marL="756284" marR="126364" indent="-287020">
              <a:buClr>
                <a:srgbClr val="20252C"/>
              </a:buClr>
              <a:buSzPct val="100000"/>
              <a:buFont typeface="Courier New"/>
              <a:buChar char="o"/>
              <a:tabLst>
                <a:tab pos="7493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Starvation of </a:t>
            </a:r>
            <a:r>
              <a:rPr spc="-5"/>
              <a:t>lower-priority processes is possible with large numbers </a:t>
            </a:r>
            <a:r>
              <a:t>of </a:t>
            </a:r>
            <a:r>
              <a:rPr spc="-5"/>
              <a:t>high-priority processes  queuing </a:t>
            </a:r>
            <a:r>
              <a:t>for </a:t>
            </a:r>
            <a:r>
              <a:rPr spc="-10"/>
              <a:t>CPU</a:t>
            </a:r>
            <a:r>
              <a:rPr spc="-40"/>
              <a:t> </a:t>
            </a:r>
            <a:r>
              <a:t>time</a:t>
            </a:r>
          </a:p>
          <a:p>
            <a:pPr>
              <a:buClr>
                <a:srgbClr val="20252C"/>
              </a:buClr>
              <a:buSzPct val="100000"/>
              <a:buFont typeface="Courier New"/>
              <a:buChar char="o"/>
              <a:defRPr sz="2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12700"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z="1800" spc="-10"/>
              <a:t>Rate </a:t>
            </a:r>
            <a:r>
              <a:rPr sz="1800" spc="-5"/>
              <a:t>monotonic</a:t>
            </a:r>
            <a:r>
              <a:rPr sz="1800" spc="69"/>
              <a:t> </a:t>
            </a:r>
            <a:r>
              <a:rPr sz="1800" spc="-5"/>
              <a:t>scheduling</a:t>
            </a:r>
          </a:p>
          <a:p>
            <a:pPr marL="756284" indent="-287020">
              <a:spcBef>
                <a:spcPts val="100"/>
              </a:spcBef>
              <a:buClr>
                <a:srgbClr val="20252C"/>
              </a:buClr>
              <a:buSzPct val="100000"/>
              <a:buFont typeface="Courier New"/>
              <a:buChar char="o"/>
              <a:tabLst>
                <a:tab pos="749300" algn="l"/>
              </a:tabLst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Priorities are assigned </a:t>
            </a:r>
            <a:r>
              <a:rPr spc="0"/>
              <a:t>on </a:t>
            </a:r>
            <a:r>
              <a:t>the basis </a:t>
            </a:r>
            <a:r>
              <a:rPr spc="0"/>
              <a:t>of </a:t>
            </a:r>
            <a:r>
              <a:t>the cycle </a:t>
            </a:r>
            <a:r>
              <a:rPr spc="0"/>
              <a:t>duration of </a:t>
            </a:r>
            <a:r>
              <a:t>the</a:t>
            </a:r>
            <a:r>
              <a:rPr spc="-50"/>
              <a:t> </a:t>
            </a:r>
            <a:r>
              <a:rPr spc="0"/>
              <a:t>task</a:t>
            </a:r>
          </a:p>
          <a:p>
            <a:pPr marL="756284" indent="-287020">
              <a:buClr>
                <a:srgbClr val="20252C"/>
              </a:buClr>
              <a:buSzPct val="100000"/>
              <a:buFont typeface="Courier New"/>
              <a:buChar char="o"/>
              <a:tabLst>
                <a:tab pos="7493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Shorter </a:t>
            </a:r>
            <a:r>
              <a:rPr spc="-5"/>
              <a:t>the cycle duration, </a:t>
            </a:r>
            <a:r>
              <a:rPr spc="-10"/>
              <a:t>higher </a:t>
            </a:r>
            <a:r>
              <a:rPr spc="-5"/>
              <a:t>the task’s priority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object 2"/>
          <p:cNvSpPr/>
          <p:nvPr/>
        </p:nvSpPr>
        <p:spPr>
          <a:xfrm>
            <a:off x="1938527" y="1116985"/>
            <a:ext cx="5280660" cy="42215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4" name="object 3"/>
          <p:cNvSpPr txBox="1">
            <a:spLocks noGrp="1"/>
          </p:cNvSpPr>
          <p:nvPr>
            <p:ph type="title"/>
          </p:nvPr>
        </p:nvSpPr>
        <p:spPr>
          <a:xfrm>
            <a:off x="246685" y="190245"/>
            <a:ext cx="4652010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basics - Scheduling  </a:t>
            </a:r>
            <a:r>
              <a:rPr>
                <a:solidFill>
                  <a:srgbClr val="A80062"/>
                </a:solidFill>
              </a:rPr>
              <a:t>Non-preemptive</a:t>
            </a:r>
            <a:r>
              <a:rPr spc="0">
                <a:solidFill>
                  <a:srgbClr val="A80062"/>
                </a:solidFill>
              </a:rPr>
              <a:t> </a:t>
            </a:r>
            <a:r>
              <a:rPr>
                <a:solidFill>
                  <a:srgbClr val="A80062"/>
                </a:solidFill>
              </a:rPr>
              <a:t>scheduling</a:t>
            </a:r>
          </a:p>
        </p:txBody>
      </p:sp>
      <p:sp>
        <p:nvSpPr>
          <p:cNvPr id="50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64</a:t>
            </a:fld>
            <a:endParaRPr/>
          </a:p>
        </p:txBody>
      </p:sp>
      <p:sp>
        <p:nvSpPr>
          <p:cNvPr id="506" name="object 4"/>
          <p:cNvSpPr txBox="1"/>
          <p:nvPr/>
        </p:nvSpPr>
        <p:spPr>
          <a:xfrm>
            <a:off x="8678671" y="5253837"/>
            <a:ext cx="2247266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spcBef>
                <a:spcPts val="100"/>
              </a:spcBef>
              <a:defRPr sz="800">
                <a:latin typeface="Arial"/>
                <a:ea typeface="Arial"/>
                <a:cs typeface="Arial"/>
                <a:sym typeface="Arial"/>
              </a:defRPr>
            </a:pPr>
            <a:r>
              <a:t>Adapted from Source: Real </a:t>
            </a:r>
            <a:r>
              <a:rPr spc="-5"/>
              <a:t>Time </a:t>
            </a:r>
            <a:r>
              <a:t>Systems </a:t>
            </a:r>
            <a:r>
              <a:rPr spc="-5"/>
              <a:t>and  </a:t>
            </a:r>
            <a:r>
              <a:t>Real –Time Operating </a:t>
            </a:r>
            <a:r>
              <a:rPr spc="-5"/>
              <a:t>System </a:t>
            </a:r>
            <a:r>
              <a:t>-</a:t>
            </a:r>
            <a:r>
              <a:rPr spc="-45"/>
              <a:t> </a:t>
            </a:r>
            <a:r>
              <a:t>CranesSoftware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object 2"/>
          <p:cNvSpPr txBox="1">
            <a:spLocks noGrp="1"/>
          </p:cNvSpPr>
          <p:nvPr>
            <p:ph type="title"/>
          </p:nvPr>
        </p:nvSpPr>
        <p:spPr>
          <a:xfrm>
            <a:off x="246685" y="190245"/>
            <a:ext cx="4652010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basics - Scheduling  </a:t>
            </a:r>
            <a:r>
              <a:rPr>
                <a:solidFill>
                  <a:srgbClr val="A80062"/>
                </a:solidFill>
              </a:rPr>
              <a:t>Non-Preemptive</a:t>
            </a:r>
            <a:r>
              <a:rPr spc="0">
                <a:solidFill>
                  <a:srgbClr val="A80062"/>
                </a:solidFill>
              </a:rPr>
              <a:t> </a:t>
            </a:r>
            <a:r>
              <a:rPr>
                <a:solidFill>
                  <a:srgbClr val="A80062"/>
                </a:solidFill>
              </a:rPr>
              <a:t>scheduling</a:t>
            </a:r>
          </a:p>
        </p:txBody>
      </p:sp>
      <p:sp>
        <p:nvSpPr>
          <p:cNvPr id="509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65</a:t>
            </a:fld>
            <a:endParaRPr/>
          </a:p>
        </p:txBody>
      </p:sp>
      <p:sp>
        <p:nvSpPr>
          <p:cNvPr id="510" name="object 3"/>
          <p:cNvSpPr txBox="1"/>
          <p:nvPr/>
        </p:nvSpPr>
        <p:spPr>
          <a:xfrm>
            <a:off x="254000" y="1267967"/>
            <a:ext cx="8993507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304800" algn="l"/>
              </a:tabLst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	</a:t>
            </a:r>
            <a:r>
              <a:rPr sz="1800" spc="0"/>
              <a:t>Also </a:t>
            </a:r>
            <a:r>
              <a:rPr sz="1800" spc="-5"/>
              <a:t>known as Cooperative</a:t>
            </a:r>
            <a:r>
              <a:rPr sz="1800" spc="5"/>
              <a:t> </a:t>
            </a:r>
            <a:r>
              <a:rPr sz="1800" spc="-5"/>
              <a:t>scheduling</a:t>
            </a:r>
          </a:p>
          <a:p>
            <a:pPr>
              <a:defRPr sz="2700">
                <a:latin typeface="Arial"/>
                <a:ea typeface="Arial"/>
                <a:cs typeface="Arial"/>
                <a:sym typeface="Arial"/>
              </a:defRPr>
            </a:pPr>
            <a:endParaRPr sz="1800" spc="-5"/>
          </a:p>
          <a:p>
            <a:pPr indent="12700">
              <a:tabLst>
                <a:tab pos="304800" algn="l"/>
              </a:tabLst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	</a:t>
            </a:r>
            <a:r>
              <a:rPr sz="1800" spc="0"/>
              <a:t>A </a:t>
            </a:r>
            <a:r>
              <a:rPr sz="1800" spc="-5"/>
              <a:t>task </a:t>
            </a:r>
            <a:r>
              <a:rPr sz="1800" spc="0"/>
              <a:t>is responsible </a:t>
            </a:r>
            <a:r>
              <a:rPr sz="1800" spc="-5"/>
              <a:t>for </a:t>
            </a:r>
            <a:r>
              <a:rPr sz="1800" spc="0"/>
              <a:t>relinquishing </a:t>
            </a:r>
            <a:r>
              <a:rPr sz="1800" spc="-5"/>
              <a:t>the </a:t>
            </a:r>
            <a:r>
              <a:rPr sz="1800" spc="-10"/>
              <a:t>CPU (at </a:t>
            </a:r>
            <a:r>
              <a:rPr sz="1800" spc="-5"/>
              <a:t>the process</a:t>
            </a:r>
            <a:r>
              <a:rPr sz="1800" spc="-139"/>
              <a:t> </a:t>
            </a:r>
            <a:r>
              <a:rPr sz="1800" spc="-5"/>
              <a:t>border)</a:t>
            </a:r>
          </a:p>
          <a:p>
            <a:pPr>
              <a:defRPr sz="2700">
                <a:latin typeface="Arial"/>
                <a:ea typeface="Arial"/>
                <a:cs typeface="Arial"/>
                <a:sym typeface="Arial"/>
              </a:defRPr>
            </a:pPr>
            <a:endParaRPr sz="1800" spc="-5"/>
          </a:p>
          <a:p>
            <a:pPr indent="12700">
              <a:tabLst>
                <a:tab pos="317500" algn="l"/>
              </a:tabLst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	</a:t>
            </a:r>
            <a:r>
              <a:rPr sz="1800" spc="0"/>
              <a:t>Easier </a:t>
            </a:r>
            <a:r>
              <a:rPr sz="1800" spc="-5"/>
              <a:t>to implement and has </a:t>
            </a:r>
            <a:r>
              <a:rPr sz="1800" spc="0"/>
              <a:t>a smaller</a:t>
            </a:r>
            <a:r>
              <a:rPr sz="1800" spc="-65"/>
              <a:t> </a:t>
            </a:r>
            <a:r>
              <a:rPr sz="1800" spc="-5"/>
              <a:t>footprint</a:t>
            </a:r>
          </a:p>
          <a:p>
            <a:pPr>
              <a:defRPr sz="2700">
                <a:latin typeface="Arial"/>
                <a:ea typeface="Arial"/>
                <a:cs typeface="Arial"/>
                <a:sym typeface="Arial"/>
              </a:defRPr>
            </a:pPr>
            <a:endParaRPr sz="1800" spc="-5"/>
          </a:p>
          <a:p>
            <a:pPr indent="12700">
              <a:tabLst>
                <a:tab pos="317500" algn="l"/>
              </a:tabLst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	</a:t>
            </a:r>
            <a:r>
              <a:rPr sz="1800" spc="-45"/>
              <a:t>Tasks </a:t>
            </a:r>
            <a:r>
              <a:rPr sz="1800" spc="-5"/>
              <a:t>have an assigned</a:t>
            </a:r>
            <a:r>
              <a:rPr sz="1800" spc="25"/>
              <a:t> </a:t>
            </a:r>
            <a:r>
              <a:rPr sz="1800" spc="-5"/>
              <a:t>priority</a:t>
            </a:r>
          </a:p>
          <a:p>
            <a:pPr>
              <a:defRPr sz="2700">
                <a:latin typeface="Arial"/>
                <a:ea typeface="Arial"/>
                <a:cs typeface="Arial"/>
                <a:sym typeface="Arial"/>
              </a:defRPr>
            </a:pPr>
            <a:endParaRPr sz="1800" spc="-5"/>
          </a:p>
          <a:p>
            <a:pPr indent="12700">
              <a:tabLst>
                <a:tab pos="304800" algn="l"/>
              </a:tabLst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	</a:t>
            </a:r>
            <a:r>
              <a:rPr sz="1800" spc="-5"/>
              <a:t>Advantage </a:t>
            </a:r>
            <a:r>
              <a:rPr sz="1800" spc="0"/>
              <a:t>: </a:t>
            </a:r>
            <a:r>
              <a:rPr sz="1800" spc="-5"/>
              <a:t>Less need to </a:t>
            </a:r>
            <a:r>
              <a:rPr sz="1800" spc="-10"/>
              <a:t>“guard” </a:t>
            </a:r>
            <a:r>
              <a:rPr sz="1800" spc="-5"/>
              <a:t>shared</a:t>
            </a:r>
            <a:r>
              <a:rPr sz="1800" spc="50"/>
              <a:t> </a:t>
            </a:r>
            <a:r>
              <a:rPr sz="1800" spc="-5"/>
              <a:t>resources</a:t>
            </a:r>
          </a:p>
          <a:p>
            <a:pPr>
              <a:defRPr sz="2700">
                <a:latin typeface="Arial"/>
                <a:ea typeface="Arial"/>
                <a:cs typeface="Arial"/>
                <a:sym typeface="Arial"/>
              </a:defRPr>
            </a:pPr>
            <a:endParaRPr sz="1800" spc="-5"/>
          </a:p>
          <a:p>
            <a:pPr indent="12700">
              <a:tabLst>
                <a:tab pos="317500" algn="l"/>
              </a:tabLst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	</a:t>
            </a:r>
            <a:r>
              <a:rPr sz="1800" spc="-5"/>
              <a:t>Disadvantages </a:t>
            </a:r>
            <a:r>
              <a:rPr sz="1800" spc="0"/>
              <a:t>: </a:t>
            </a:r>
            <a:r>
              <a:rPr sz="1800" spc="-45"/>
              <a:t>Tasks </a:t>
            </a:r>
            <a:r>
              <a:rPr sz="1800" spc="0"/>
              <a:t>must relinquish </a:t>
            </a:r>
            <a:r>
              <a:rPr sz="1800" spc="-10"/>
              <a:t>the CPU </a:t>
            </a:r>
            <a:r>
              <a:rPr sz="1800" spc="-5"/>
              <a:t>at </a:t>
            </a:r>
            <a:r>
              <a:rPr sz="1800" spc="-10"/>
              <a:t>the </a:t>
            </a:r>
            <a:r>
              <a:rPr sz="1800" spc="-5"/>
              <a:t>process </a:t>
            </a:r>
            <a:r>
              <a:rPr sz="1800" spc="-15"/>
              <a:t>border, </a:t>
            </a:r>
            <a:r>
              <a:rPr sz="1800" spc="-5"/>
              <a:t>relatively</a:t>
            </a:r>
            <a:r>
              <a:rPr sz="1800" spc="15"/>
              <a:t> </a:t>
            </a:r>
            <a:r>
              <a:rPr sz="1800" spc="-5"/>
              <a:t>lower</a:t>
            </a:r>
          </a:p>
          <a:p>
            <a:pPr indent="263525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response </a:t>
            </a:r>
            <a:r>
              <a:rPr spc="-5"/>
              <a:t>time as </a:t>
            </a:r>
            <a:r>
              <a:rPr spc="-10"/>
              <a:t>compared </a:t>
            </a:r>
            <a:r>
              <a:rPr spc="-5"/>
              <a:t>to </a:t>
            </a:r>
            <a:r>
              <a:t>pre-emptive</a:t>
            </a:r>
            <a:r>
              <a:rPr spc="-15"/>
              <a:t> </a:t>
            </a:r>
            <a:r>
              <a:rPr spc="-5"/>
              <a:t>tasks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object 2"/>
          <p:cNvSpPr txBox="1">
            <a:spLocks noGrp="1"/>
          </p:cNvSpPr>
          <p:nvPr>
            <p:ph type="title"/>
          </p:nvPr>
        </p:nvSpPr>
        <p:spPr>
          <a:xfrm>
            <a:off x="246685" y="190245"/>
            <a:ext cx="4652010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basics - Scheduling  </a:t>
            </a:r>
            <a:r>
              <a:rPr>
                <a:solidFill>
                  <a:srgbClr val="A80062"/>
                </a:solidFill>
              </a:rPr>
              <a:t>Preemptive</a:t>
            </a:r>
            <a:r>
              <a:rPr spc="0">
                <a:solidFill>
                  <a:srgbClr val="A80062"/>
                </a:solidFill>
              </a:rPr>
              <a:t> </a:t>
            </a:r>
            <a:r>
              <a:rPr>
                <a:solidFill>
                  <a:srgbClr val="A80062"/>
                </a:solidFill>
              </a:rPr>
              <a:t>scheduling</a:t>
            </a:r>
          </a:p>
        </p:txBody>
      </p:sp>
      <p:sp>
        <p:nvSpPr>
          <p:cNvPr id="513" name="object 3"/>
          <p:cNvSpPr/>
          <p:nvPr/>
        </p:nvSpPr>
        <p:spPr>
          <a:xfrm>
            <a:off x="1100329" y="998221"/>
            <a:ext cx="5858257" cy="432511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4" name="object 4"/>
          <p:cNvSpPr txBox="1"/>
          <p:nvPr/>
        </p:nvSpPr>
        <p:spPr>
          <a:xfrm>
            <a:off x="8678671" y="5253837"/>
            <a:ext cx="2247266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spcBef>
                <a:spcPts val="100"/>
              </a:spcBef>
              <a:defRPr sz="800">
                <a:latin typeface="Arial"/>
                <a:ea typeface="Arial"/>
                <a:cs typeface="Arial"/>
                <a:sym typeface="Arial"/>
              </a:defRPr>
            </a:pPr>
            <a:r>
              <a:t>Adapted from Source: Real </a:t>
            </a:r>
            <a:r>
              <a:rPr spc="-5"/>
              <a:t>Time </a:t>
            </a:r>
            <a:r>
              <a:t>Systems </a:t>
            </a:r>
            <a:r>
              <a:rPr spc="-5"/>
              <a:t>and  </a:t>
            </a:r>
            <a:r>
              <a:t>Real –Time Operating </a:t>
            </a:r>
            <a:r>
              <a:rPr spc="-5"/>
              <a:t>System </a:t>
            </a:r>
            <a:r>
              <a:t>-</a:t>
            </a:r>
            <a:r>
              <a:rPr spc="-45"/>
              <a:t> </a:t>
            </a:r>
            <a:r>
              <a:t>CranesSoftware</a:t>
            </a:r>
          </a:p>
        </p:txBody>
      </p:sp>
      <p:sp>
        <p:nvSpPr>
          <p:cNvPr id="51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66</a:t>
            </a:fld>
            <a:endParaRPr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object 2"/>
          <p:cNvSpPr txBox="1">
            <a:spLocks noGrp="1"/>
          </p:cNvSpPr>
          <p:nvPr>
            <p:ph type="title"/>
          </p:nvPr>
        </p:nvSpPr>
        <p:spPr>
          <a:xfrm>
            <a:off x="246685" y="190245"/>
            <a:ext cx="4652010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basics - Scheduling  </a:t>
            </a:r>
            <a:r>
              <a:rPr>
                <a:solidFill>
                  <a:srgbClr val="A80062"/>
                </a:solidFill>
              </a:rPr>
              <a:t>Preemptive</a:t>
            </a:r>
            <a:r>
              <a:rPr spc="0">
                <a:solidFill>
                  <a:srgbClr val="A80062"/>
                </a:solidFill>
              </a:rPr>
              <a:t> </a:t>
            </a:r>
            <a:r>
              <a:rPr>
                <a:solidFill>
                  <a:srgbClr val="A80062"/>
                </a:solidFill>
              </a:rPr>
              <a:t>scheduling</a:t>
            </a:r>
          </a:p>
        </p:txBody>
      </p:sp>
      <p:sp>
        <p:nvSpPr>
          <p:cNvPr id="518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67</a:t>
            </a:fld>
            <a:endParaRPr/>
          </a:p>
        </p:txBody>
      </p:sp>
      <p:sp>
        <p:nvSpPr>
          <p:cNvPr id="519" name="object 3"/>
          <p:cNvSpPr txBox="1"/>
          <p:nvPr/>
        </p:nvSpPr>
        <p:spPr>
          <a:xfrm>
            <a:off x="246683" y="1335023"/>
            <a:ext cx="9905368" cy="315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317500" algn="l"/>
              </a:tabLst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	</a:t>
            </a:r>
            <a:r>
              <a:rPr sz="1800" spc="-25"/>
              <a:t>Temporarily </a:t>
            </a:r>
            <a:r>
              <a:rPr sz="1800" spc="0"/>
              <a:t>suspends </a:t>
            </a:r>
            <a:r>
              <a:rPr sz="1800" spc="-5"/>
              <a:t>the current task and enables the next “eligible” task </a:t>
            </a:r>
            <a:r>
              <a:rPr sz="1800" spc="0"/>
              <a:t>to</a:t>
            </a:r>
            <a:r>
              <a:rPr sz="1800" spc="20"/>
              <a:t> </a:t>
            </a:r>
            <a:r>
              <a:rPr sz="1800" spc="-10"/>
              <a:t>execute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1800" spc="-10"/>
          </a:p>
          <a:p>
            <a:pPr indent="12700">
              <a:spcBef>
                <a:spcPts val="1300"/>
              </a:spcBef>
              <a:tabLst>
                <a:tab pos="317500" algn="l"/>
              </a:tabLst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	</a:t>
            </a:r>
            <a:r>
              <a:rPr sz="1800" spc="-5"/>
              <a:t>The criteria for </a:t>
            </a:r>
            <a:r>
              <a:rPr sz="1800" spc="0"/>
              <a:t>suspension </a:t>
            </a:r>
            <a:r>
              <a:rPr sz="1800" spc="-5"/>
              <a:t>and eligibility determination </a:t>
            </a:r>
            <a:r>
              <a:rPr sz="1800" spc="0"/>
              <a:t>is provided by </a:t>
            </a:r>
            <a:r>
              <a:rPr sz="1800" spc="-5"/>
              <a:t>the Scheduling</a:t>
            </a:r>
            <a:r>
              <a:rPr sz="1800" spc="-150"/>
              <a:t> </a:t>
            </a:r>
            <a:r>
              <a:rPr sz="1800" spc="-5"/>
              <a:t>Algorithm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1800" spc="-5"/>
          </a:p>
          <a:p>
            <a:pPr indent="12700">
              <a:spcBef>
                <a:spcPts val="1300"/>
              </a:spcBef>
              <a:tabLst>
                <a:tab pos="317500" algn="l"/>
              </a:tabLst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	</a:t>
            </a:r>
            <a:r>
              <a:rPr sz="1800" spc="-5"/>
              <a:t>The highest priority </a:t>
            </a:r>
            <a:r>
              <a:rPr sz="1800" spc="0"/>
              <a:t>task will be eligible </a:t>
            </a:r>
            <a:r>
              <a:rPr sz="1800" spc="-5"/>
              <a:t>to</a:t>
            </a:r>
            <a:r>
              <a:rPr sz="1800" spc="-75"/>
              <a:t> </a:t>
            </a:r>
            <a:r>
              <a:rPr sz="1800" spc="-5"/>
              <a:t>run.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1800" spc="-5"/>
          </a:p>
          <a:p>
            <a:pPr indent="12700">
              <a:spcBef>
                <a:spcPts val="1300"/>
              </a:spcBef>
              <a:tabLst>
                <a:tab pos="304800" algn="l"/>
              </a:tabLst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	</a:t>
            </a:r>
            <a:r>
              <a:rPr sz="1800" spc="-5"/>
              <a:t>Advantages: Responsiveness </a:t>
            </a:r>
            <a:r>
              <a:rPr sz="1800" spc="0"/>
              <a:t>is </a:t>
            </a:r>
            <a:r>
              <a:rPr sz="1800" spc="-5"/>
              <a:t>optimal </a:t>
            </a:r>
            <a:r>
              <a:rPr sz="1800" spc="0"/>
              <a:t>&amp;</a:t>
            </a:r>
            <a:r>
              <a:rPr sz="1800" spc="-5"/>
              <a:t> deterministic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1800" spc="-5"/>
          </a:p>
          <a:p>
            <a:pPr indent="12700">
              <a:spcBef>
                <a:spcPts val="1300"/>
              </a:spcBef>
              <a:tabLst>
                <a:tab pos="317500" algn="l"/>
              </a:tabLst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	</a:t>
            </a:r>
            <a:r>
              <a:rPr sz="1800" spc="-5"/>
              <a:t>Disadvantages: Shared resources </a:t>
            </a:r>
            <a:r>
              <a:rPr sz="1800" spc="0"/>
              <a:t>must be </a:t>
            </a:r>
            <a:r>
              <a:rPr sz="1800" spc="-5"/>
              <a:t>properly</a:t>
            </a:r>
            <a:r>
              <a:rPr sz="1800" spc="-50"/>
              <a:t> </a:t>
            </a:r>
            <a:r>
              <a:rPr sz="1800" spc="-5"/>
              <a:t>guarded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object 2"/>
          <p:cNvSpPr txBox="1">
            <a:spLocks noGrp="1"/>
          </p:cNvSpPr>
          <p:nvPr>
            <p:ph type="title"/>
          </p:nvPr>
        </p:nvSpPr>
        <p:spPr>
          <a:xfrm>
            <a:off x="246685" y="190245"/>
            <a:ext cx="4652010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basics - Scheduling  </a:t>
            </a:r>
            <a:r>
              <a:rPr>
                <a:solidFill>
                  <a:srgbClr val="A80062"/>
                </a:solidFill>
              </a:rPr>
              <a:t>Sharing task</a:t>
            </a:r>
            <a:r>
              <a:rPr spc="0">
                <a:solidFill>
                  <a:srgbClr val="A80062"/>
                </a:solidFill>
              </a:rPr>
              <a:t> </a:t>
            </a:r>
            <a:r>
              <a:rPr>
                <a:solidFill>
                  <a:srgbClr val="A80062"/>
                </a:solidFill>
              </a:rPr>
              <a:t>priorities</a:t>
            </a:r>
          </a:p>
        </p:txBody>
      </p:sp>
      <p:sp>
        <p:nvSpPr>
          <p:cNvPr id="522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68</a:t>
            </a:fld>
            <a:endParaRPr/>
          </a:p>
        </p:txBody>
      </p:sp>
      <p:sp>
        <p:nvSpPr>
          <p:cNvPr id="523" name="object 3"/>
          <p:cNvSpPr txBox="1"/>
          <p:nvPr/>
        </p:nvSpPr>
        <p:spPr>
          <a:xfrm>
            <a:off x="254000" y="1239900"/>
            <a:ext cx="9448800" cy="972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z="1800" spc="-45"/>
              <a:t>Tasks </a:t>
            </a:r>
            <a:r>
              <a:rPr sz="1800" spc="-5"/>
              <a:t>of </a:t>
            </a:r>
            <a:r>
              <a:rPr sz="1800" spc="0"/>
              <a:t>same </a:t>
            </a:r>
            <a:r>
              <a:rPr sz="1800" spc="-5"/>
              <a:t>priority </a:t>
            </a:r>
            <a:r>
              <a:rPr sz="1800" spc="0"/>
              <a:t>run in </a:t>
            </a:r>
            <a:r>
              <a:rPr sz="1800" spc="-5"/>
              <a:t>mutual exclusion from </a:t>
            </a:r>
            <a:r>
              <a:rPr sz="1800" spc="-10"/>
              <a:t>each</a:t>
            </a:r>
            <a:r>
              <a:rPr sz="1800" spc="40"/>
              <a:t> </a:t>
            </a:r>
            <a:r>
              <a:rPr sz="1800" spc="-10"/>
              <a:t>other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1800" spc="-10"/>
          </a:p>
          <a:p>
            <a:pPr indent="12700">
              <a:spcBef>
                <a:spcPts val="1100"/>
              </a:spcBef>
              <a:defRPr sz="1400" spc="260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z="1800" spc="-45"/>
              <a:t>Tasks </a:t>
            </a:r>
            <a:r>
              <a:rPr sz="1800" spc="-10"/>
              <a:t>that </a:t>
            </a:r>
            <a:r>
              <a:rPr sz="1800" spc="-5"/>
              <a:t>share priorities are released from </a:t>
            </a:r>
            <a:r>
              <a:rPr sz="1800" spc="-10"/>
              <a:t>the </a:t>
            </a:r>
            <a:r>
              <a:rPr sz="1800" spc="-5"/>
              <a:t>ready state </a:t>
            </a:r>
            <a:r>
              <a:rPr sz="1800" spc="0"/>
              <a:t>in first-in, </a:t>
            </a:r>
            <a:r>
              <a:rPr sz="1800" spc="-5"/>
              <a:t>first-out (FIFO)</a:t>
            </a:r>
            <a:r>
              <a:rPr sz="1800" spc="220"/>
              <a:t> </a:t>
            </a:r>
            <a:r>
              <a:rPr sz="1800" spc="-40"/>
              <a:t>order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object 2"/>
          <p:cNvSpPr txBox="1">
            <a:spLocks noGrp="1"/>
          </p:cNvSpPr>
          <p:nvPr>
            <p:ph type="title"/>
          </p:nvPr>
        </p:nvSpPr>
        <p:spPr>
          <a:xfrm>
            <a:off x="246683" y="190245"/>
            <a:ext cx="6711952" cy="840740"/>
          </a:xfrm>
          <a:prstGeom prst="rect">
            <a:avLst/>
          </a:prstGeom>
        </p:spPr>
        <p:txBody>
          <a:bodyPr/>
          <a:lstStyle/>
          <a:p>
            <a:pPr indent="12700">
              <a:lnSpc>
                <a:spcPts val="3200"/>
              </a:lnSpc>
              <a:defRPr spc="-100"/>
            </a:pPr>
            <a:r>
              <a:t>Multicore basics -</a:t>
            </a:r>
            <a:r>
              <a:rPr spc="100"/>
              <a:t> </a:t>
            </a:r>
            <a:r>
              <a:t>Scheduling</a:t>
            </a:r>
          </a:p>
          <a:p>
            <a:pPr indent="12700">
              <a:lnSpc>
                <a:spcPts val="3200"/>
              </a:lnSpc>
              <a:defRPr spc="-100">
                <a:solidFill>
                  <a:srgbClr val="A80062"/>
                </a:solidFill>
              </a:defRPr>
            </a:pPr>
            <a:r>
              <a:t>Pre-emptive &amp; Non-preemptive</a:t>
            </a:r>
            <a:r>
              <a:rPr spc="0"/>
              <a:t> </a:t>
            </a:r>
            <a:r>
              <a:t>scheduling</a:t>
            </a:r>
          </a:p>
        </p:txBody>
      </p:sp>
      <p:grpSp>
        <p:nvGrpSpPr>
          <p:cNvPr id="532" name="object 3"/>
          <p:cNvGrpSpPr/>
          <p:nvPr/>
        </p:nvGrpSpPr>
        <p:grpSpPr>
          <a:xfrm>
            <a:off x="262128" y="1315338"/>
            <a:ext cx="10230613" cy="3553969"/>
            <a:chOff x="0" y="0"/>
            <a:chExt cx="10230611" cy="3553967"/>
          </a:xfrm>
        </p:grpSpPr>
        <p:sp>
          <p:nvSpPr>
            <p:cNvPr id="526" name="object 4"/>
            <p:cNvSpPr/>
            <p:nvPr/>
          </p:nvSpPr>
          <p:spPr>
            <a:xfrm>
              <a:off x="1523" y="1773936"/>
              <a:ext cx="10229089" cy="83058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7" name="object 5"/>
            <p:cNvSpPr/>
            <p:nvPr/>
          </p:nvSpPr>
          <p:spPr>
            <a:xfrm>
              <a:off x="0" y="2596896"/>
              <a:ext cx="10230612" cy="586740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8" name="object 6"/>
            <p:cNvSpPr/>
            <p:nvPr/>
          </p:nvSpPr>
          <p:spPr>
            <a:xfrm>
              <a:off x="1523" y="371855"/>
              <a:ext cx="10229089" cy="83058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9" name="object 7"/>
            <p:cNvSpPr/>
            <p:nvPr/>
          </p:nvSpPr>
          <p:spPr>
            <a:xfrm>
              <a:off x="0" y="1194816"/>
              <a:ext cx="10230612" cy="586741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0" name="object 8"/>
            <p:cNvSpPr/>
            <p:nvPr/>
          </p:nvSpPr>
          <p:spPr>
            <a:xfrm>
              <a:off x="0" y="0"/>
              <a:ext cx="10230612" cy="379475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1" name="object 9"/>
            <p:cNvSpPr/>
            <p:nvPr/>
          </p:nvSpPr>
          <p:spPr>
            <a:xfrm>
              <a:off x="0" y="3176016"/>
              <a:ext cx="10230612" cy="377952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aphicFrame>
        <p:nvGraphicFramePr>
          <p:cNvPr id="533" name="object 10"/>
          <p:cNvGraphicFramePr/>
          <p:nvPr>
            <p:extLst>
              <p:ext uri="{D42A27DB-BD31-4B8C-83A1-F6EECF244321}">
                <p14:modId xmlns:p14="http://schemas.microsoft.com/office/powerpoint/2010/main" val="867413597"/>
              </p:ext>
            </p:extLst>
          </p:nvPr>
        </p:nvGraphicFramePr>
        <p:xfrm>
          <a:off x="480060" y="1439917"/>
          <a:ext cx="9998074" cy="342939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21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6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0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5309">
                <a:tc>
                  <a:txBody>
                    <a:bodyPr/>
                    <a:lstStyle/>
                    <a:p>
                      <a:pPr indent="0">
                        <a:lnSpc>
                          <a:spcPts val="1900"/>
                        </a:lnSpc>
                        <a:defRPr sz="1800"/>
                      </a:pPr>
                      <a:r>
                        <a:rPr sz="1800" b="1" spc="-5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Parameter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313054">
                        <a:lnSpc>
                          <a:spcPts val="1900"/>
                        </a:lnSpc>
                        <a:defRPr sz="1800" b="1" spc="-5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Pre-emptive</a:t>
                      </a:r>
                      <a:r>
                        <a:rPr sz="1800" spc="-10"/>
                        <a:t> </a:t>
                      </a:r>
                      <a:r>
                        <a:rPr sz="1800"/>
                        <a:t>scheduling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140335">
                        <a:lnSpc>
                          <a:spcPts val="1900"/>
                        </a:lnSpc>
                        <a:defRPr sz="1800" b="1" spc="-5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Non Pre-emptive</a:t>
                      </a:r>
                      <a:r>
                        <a:rPr sz="1800" spc="0"/>
                        <a:t> </a:t>
                      </a:r>
                      <a:r>
                        <a:rPr sz="1800"/>
                        <a:t>scheduling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7552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200"/>
                        </a:spcBef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</a:rPr>
                        <a:t>Approach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R="332740" indent="313054">
                        <a:lnSpc>
                          <a:spcPct val="100000"/>
                        </a:lnSpc>
                        <a:spcBef>
                          <a:spcPts val="200"/>
                        </a:spcBef>
                        <a:defRPr sz="1600" spc="-50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600"/>
                        <a:t>Task </a:t>
                      </a:r>
                      <a:r>
                        <a:rPr sz="1600" spc="-5"/>
                        <a:t>is allocated the core </a:t>
                      </a:r>
                      <a:r>
                        <a:rPr sz="1600" spc="0"/>
                        <a:t>for </a:t>
                      </a:r>
                      <a:r>
                        <a:rPr sz="1600" spc="-5"/>
                        <a:t>a limited  period </a:t>
                      </a:r>
                      <a:r>
                        <a:rPr sz="1600" spc="0"/>
                        <a:t>of</a:t>
                      </a:r>
                      <a:r>
                        <a:rPr sz="1600" spc="-20"/>
                        <a:t> </a:t>
                      </a:r>
                      <a:r>
                        <a:rPr sz="1600" spc="0"/>
                        <a:t>time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R="119379" indent="140335">
                        <a:lnSpc>
                          <a:spcPct val="100000"/>
                        </a:lnSpc>
                        <a:spcBef>
                          <a:spcPts val="200"/>
                        </a:spcBef>
                        <a:defRPr sz="1600" spc="-5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600"/>
                        <a:t>Once a core is allocated to a task, the </a:t>
                      </a:r>
                      <a:r>
                        <a:rPr sz="1600" spc="0"/>
                        <a:t>task </a:t>
                      </a:r>
                      <a:r>
                        <a:rPr sz="1600"/>
                        <a:t>holds  it until it finishes </a:t>
                      </a:r>
                      <a:r>
                        <a:rPr sz="1600" spc="0"/>
                        <a:t>or </a:t>
                      </a:r>
                      <a:r>
                        <a:rPr sz="1600"/>
                        <a:t>it goes to wait </a:t>
                      </a:r>
                      <a:r>
                        <a:rPr sz="1600" spc="0"/>
                        <a:t>state  </a:t>
                      </a:r>
                      <a:r>
                        <a:rPr sz="1600"/>
                        <a:t>(relinquishes control </a:t>
                      </a:r>
                      <a:r>
                        <a:rPr sz="1600" spc="0"/>
                        <a:t>of </a:t>
                      </a:r>
                      <a:r>
                        <a:rPr sz="1600"/>
                        <a:t>the core</a:t>
                      </a:r>
                      <a:r>
                        <a:rPr sz="1600" spc="-35"/>
                        <a:t> </a:t>
                      </a:r>
                      <a:r>
                        <a:rPr sz="1600"/>
                        <a:t>voluntarily)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664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200"/>
                        </a:spcBef>
                        <a:defRPr sz="1800"/>
                      </a:pPr>
                      <a:r>
                        <a:rPr sz="1600" spc="-10">
                          <a:latin typeface="Arial"/>
                          <a:ea typeface="Arial"/>
                          <a:cs typeface="Arial"/>
                        </a:rPr>
                        <a:t>Interrupt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R="132714" indent="313054">
                        <a:lnSpc>
                          <a:spcPct val="100000"/>
                        </a:lnSpc>
                        <a:spcBef>
                          <a:spcPts val="200"/>
                        </a:spcBef>
                        <a:defRPr sz="1600" spc="-5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600"/>
                        <a:t>Interruption </a:t>
                      </a:r>
                      <a:r>
                        <a:rPr sz="1600" spc="0"/>
                        <a:t>of low </a:t>
                      </a:r>
                      <a:r>
                        <a:rPr sz="1600"/>
                        <a:t>priority </a:t>
                      </a:r>
                      <a:r>
                        <a:rPr sz="1600" spc="0"/>
                        <a:t>task </a:t>
                      </a:r>
                      <a:r>
                        <a:rPr sz="1600"/>
                        <a:t>by a </a:t>
                      </a:r>
                      <a:r>
                        <a:rPr sz="1600" spc="-10"/>
                        <a:t>high  </a:t>
                      </a:r>
                      <a:r>
                        <a:rPr sz="1600"/>
                        <a:t>priority </a:t>
                      </a:r>
                      <a:r>
                        <a:rPr sz="1600" spc="0"/>
                        <a:t>task </a:t>
                      </a:r>
                      <a:r>
                        <a:rPr sz="1600"/>
                        <a:t>is</a:t>
                      </a:r>
                      <a:r>
                        <a:rPr sz="1600" spc="-15"/>
                        <a:t> </a:t>
                      </a:r>
                      <a:r>
                        <a:rPr sz="1600"/>
                        <a:t>possible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R="532130" indent="140335">
                        <a:lnSpc>
                          <a:spcPct val="100000"/>
                        </a:lnSpc>
                        <a:spcBef>
                          <a:spcPts val="200"/>
                        </a:spcBef>
                        <a:defRPr sz="1600" spc="-50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600"/>
                        <a:t>Task </a:t>
                      </a:r>
                      <a:r>
                        <a:rPr sz="1600" spc="-5"/>
                        <a:t>cannot be interrupted until it finishes </a:t>
                      </a:r>
                      <a:r>
                        <a:rPr sz="1600" spc="0"/>
                        <a:t>or  </a:t>
                      </a:r>
                      <a:r>
                        <a:rPr sz="1600" spc="-5"/>
                        <a:t>voluntarily relinquishes</a:t>
                      </a:r>
                      <a:r>
                        <a:rPr sz="1600" spc="-60"/>
                        <a:t> </a:t>
                      </a:r>
                      <a:r>
                        <a:rPr sz="1600" spc="-5"/>
                        <a:t>control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552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200"/>
                        </a:spcBef>
                        <a:defRPr sz="1800"/>
                      </a:pPr>
                      <a:r>
                        <a:rPr sz="1600">
                          <a:latin typeface="Arial"/>
                          <a:ea typeface="Arial"/>
                          <a:cs typeface="Arial"/>
                        </a:rPr>
                        <a:t>Starvation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R="379095" indent="313054">
                        <a:lnSpc>
                          <a:spcPct val="100000"/>
                        </a:lnSpc>
                        <a:spcBef>
                          <a:spcPts val="200"/>
                        </a:spcBef>
                        <a:defRPr sz="1600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600" dirty="0"/>
                        <a:t>Starvation of low </a:t>
                      </a:r>
                      <a:r>
                        <a:rPr sz="1600" spc="-5" dirty="0"/>
                        <a:t>priority tasks </a:t>
                      </a:r>
                      <a:r>
                        <a:rPr sz="1600" dirty="0"/>
                        <a:t>can  </a:t>
                      </a:r>
                      <a:r>
                        <a:rPr sz="1600" spc="-5" dirty="0"/>
                        <a:t>happen if </a:t>
                      </a:r>
                      <a:r>
                        <a:rPr sz="1600" spc="-10" dirty="0"/>
                        <a:t>high </a:t>
                      </a:r>
                      <a:r>
                        <a:rPr sz="1600" spc="-5" dirty="0"/>
                        <a:t>priority tasks are </a:t>
                      </a:r>
                      <a:r>
                        <a:rPr sz="1600" dirty="0"/>
                        <a:t>more  </a:t>
                      </a:r>
                      <a:r>
                        <a:rPr sz="1600" spc="-5" dirty="0"/>
                        <a:t>and are </a:t>
                      </a:r>
                      <a:r>
                        <a:rPr sz="1600" spc="-10" dirty="0"/>
                        <a:t>triggered</a:t>
                      </a:r>
                      <a:r>
                        <a:rPr sz="1600" spc="35" dirty="0"/>
                        <a:t> </a:t>
                      </a:r>
                      <a:r>
                        <a:rPr sz="1600" dirty="0"/>
                        <a:t>often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R="238759" indent="140335">
                        <a:lnSpc>
                          <a:spcPct val="100000"/>
                        </a:lnSpc>
                        <a:spcBef>
                          <a:spcPts val="200"/>
                        </a:spcBef>
                        <a:defRPr sz="1600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600"/>
                        <a:t>Starvation could </a:t>
                      </a:r>
                      <a:r>
                        <a:rPr sz="1600" spc="-5"/>
                        <a:t>happen if </a:t>
                      </a:r>
                      <a:r>
                        <a:rPr sz="1600"/>
                        <a:t>low </a:t>
                      </a:r>
                      <a:r>
                        <a:rPr sz="1600" spc="-5"/>
                        <a:t>priority tasks are  not provided enough CPU</a:t>
                      </a:r>
                      <a:r>
                        <a:rPr sz="1600" spc="-30"/>
                        <a:t> </a:t>
                      </a:r>
                      <a:r>
                        <a:rPr sz="1600" spc="-5"/>
                        <a:t>resources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664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200"/>
                        </a:spcBef>
                        <a:defRPr sz="1800"/>
                      </a:pPr>
                      <a:r>
                        <a:rPr sz="1600" spc="-10">
                          <a:latin typeface="Arial"/>
                          <a:ea typeface="Arial"/>
                          <a:cs typeface="Arial"/>
                        </a:rPr>
                        <a:t>Overhead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R="297815" indent="313054">
                        <a:lnSpc>
                          <a:spcPct val="100000"/>
                        </a:lnSpc>
                        <a:spcBef>
                          <a:spcPts val="200"/>
                        </a:spcBef>
                        <a:defRPr sz="1600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600"/>
                        <a:t>Both </a:t>
                      </a:r>
                      <a:r>
                        <a:rPr sz="1600" spc="-5"/>
                        <a:t>run </a:t>
                      </a:r>
                      <a:r>
                        <a:rPr sz="1600"/>
                        <a:t>time </a:t>
                      </a:r>
                      <a:r>
                        <a:rPr sz="1600" spc="-5"/>
                        <a:t>and </a:t>
                      </a:r>
                      <a:r>
                        <a:rPr sz="1600"/>
                        <a:t>memory </a:t>
                      </a:r>
                      <a:r>
                        <a:rPr sz="1600" spc="-5"/>
                        <a:t>overhead -  </a:t>
                      </a:r>
                      <a:r>
                        <a:rPr sz="1600"/>
                        <a:t>more </a:t>
                      </a:r>
                      <a:r>
                        <a:rPr sz="1600" spc="-5"/>
                        <a:t>context</a:t>
                      </a:r>
                      <a:r>
                        <a:rPr sz="1600" spc="-30"/>
                        <a:t> </a:t>
                      </a:r>
                      <a:r>
                        <a:rPr sz="1600" spc="-5"/>
                        <a:t>switches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140335">
                        <a:lnSpc>
                          <a:spcPct val="100000"/>
                        </a:lnSpc>
                        <a:spcBef>
                          <a:spcPts val="200"/>
                        </a:spcBef>
                        <a:defRPr sz="1600" spc="-5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600"/>
                        <a:t>Relatively less</a:t>
                      </a:r>
                      <a:r>
                        <a:rPr sz="1600" spc="-40"/>
                        <a:t> </a:t>
                      </a:r>
                      <a:r>
                        <a:rPr sz="1600"/>
                        <a:t>overhead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94">
                <a:tc>
                  <a:txBody>
                    <a:bodyPr/>
                    <a:lstStyle/>
                    <a:p>
                      <a:pPr indent="0">
                        <a:lnSpc>
                          <a:spcPts val="1800"/>
                        </a:lnSpc>
                        <a:spcBef>
                          <a:spcPts val="200"/>
                        </a:spcBef>
                        <a:defRPr sz="1800"/>
                      </a:pPr>
                      <a:r>
                        <a:rPr sz="1600" spc="-5">
                          <a:latin typeface="Arial"/>
                          <a:ea typeface="Arial"/>
                          <a:cs typeface="Arial"/>
                        </a:rPr>
                        <a:t>Advantages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313054">
                        <a:lnSpc>
                          <a:spcPts val="1800"/>
                        </a:lnSpc>
                        <a:spcBef>
                          <a:spcPts val="200"/>
                        </a:spcBef>
                        <a:defRPr sz="1600" spc="-5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600"/>
                        <a:t>Faster response</a:t>
                      </a:r>
                      <a:r>
                        <a:rPr sz="1600" spc="-10"/>
                        <a:t> </a:t>
                      </a:r>
                      <a:r>
                        <a:rPr sz="1600" spc="0"/>
                        <a:t>time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140335">
                        <a:lnSpc>
                          <a:spcPts val="1800"/>
                        </a:lnSpc>
                        <a:spcBef>
                          <a:spcPts val="200"/>
                        </a:spcBef>
                        <a:defRPr sz="1600" spc="-5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600" dirty="0"/>
                        <a:t>Relatively slower response</a:t>
                      </a:r>
                      <a:r>
                        <a:rPr sz="1600" spc="-40" dirty="0"/>
                        <a:t> </a:t>
                      </a:r>
                      <a:r>
                        <a:rPr sz="1600" spc="0" dirty="0"/>
                        <a:t>time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34" name="object 12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69</a:t>
            </a:fld>
            <a:endParaRPr/>
          </a:p>
        </p:txBody>
      </p:sp>
      <p:sp>
        <p:nvSpPr>
          <p:cNvPr id="535" name="object 11"/>
          <p:cNvSpPr txBox="1"/>
          <p:nvPr/>
        </p:nvSpPr>
        <p:spPr>
          <a:xfrm>
            <a:off x="7393305" y="5457139"/>
            <a:ext cx="3454402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800" spc="-5">
                <a:latin typeface="Arial"/>
                <a:ea typeface="Arial"/>
                <a:cs typeface="Arial"/>
                <a:sym typeface="Arial"/>
              </a:defRPr>
            </a:pPr>
            <a:r>
              <a:t>http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s://www.geeksforgeeks.org/preemptive-and-non-preemptive-scheduling/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2"/>
          <p:cNvSpPr/>
          <p:nvPr/>
        </p:nvSpPr>
        <p:spPr>
          <a:xfrm>
            <a:off x="1190245" y="1127760"/>
            <a:ext cx="8589265" cy="441045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1" name="object 3"/>
          <p:cNvSpPr txBox="1">
            <a:spLocks noGrp="1"/>
          </p:cNvSpPr>
          <p:nvPr>
            <p:ph type="title"/>
          </p:nvPr>
        </p:nvSpPr>
        <p:spPr>
          <a:xfrm>
            <a:off x="246683" y="190245"/>
            <a:ext cx="6949442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Automotive E/E architecture – Future trends  </a:t>
            </a:r>
            <a:r>
              <a:rPr>
                <a:solidFill>
                  <a:srgbClr val="A80062"/>
                </a:solidFill>
              </a:rPr>
              <a:t>Challenges and</a:t>
            </a:r>
            <a:r>
              <a:rPr spc="0">
                <a:solidFill>
                  <a:srgbClr val="A80062"/>
                </a:solidFill>
              </a:rPr>
              <a:t> </a:t>
            </a:r>
            <a:r>
              <a:rPr>
                <a:solidFill>
                  <a:srgbClr val="A80062"/>
                </a:solidFill>
              </a:rPr>
              <a:t>Bottlenecks</a:t>
            </a:r>
          </a:p>
        </p:txBody>
      </p:sp>
      <p:sp>
        <p:nvSpPr>
          <p:cNvPr id="112" name="object 4"/>
          <p:cNvSpPr txBox="1"/>
          <p:nvPr/>
        </p:nvSpPr>
        <p:spPr>
          <a:xfrm>
            <a:off x="6411595" y="5474661"/>
            <a:ext cx="4279901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800">
                <a:latin typeface="Arial"/>
                <a:ea typeface="Arial"/>
                <a:cs typeface="Arial"/>
                <a:sym typeface="Arial"/>
              </a:defRPr>
            </a:pPr>
            <a:r>
              <a:t>http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s://www.gsaglobal.org/wp-content/uploads/2019/05/Trends-of-Future-EE-Architectures.pdf</a:t>
            </a:r>
          </a:p>
        </p:txBody>
      </p:sp>
      <p:sp>
        <p:nvSpPr>
          <p:cNvPr id="113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123432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object 2"/>
          <p:cNvSpPr txBox="1"/>
          <p:nvPr/>
        </p:nvSpPr>
        <p:spPr>
          <a:xfrm>
            <a:off x="246684" y="202312"/>
            <a:ext cx="6907532" cy="820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200"/>
              </a:lnSpc>
              <a:defRPr sz="2800" spc="-10">
                <a:latin typeface="Arial"/>
                <a:ea typeface="Arial"/>
                <a:cs typeface="Arial"/>
                <a:sym typeface="Arial"/>
              </a:defRPr>
            </a:pPr>
            <a:r>
              <a:t>Multicore basics </a:t>
            </a:r>
            <a:r>
              <a:rPr spc="-5"/>
              <a:t>-</a:t>
            </a:r>
            <a:r>
              <a:rPr spc="130"/>
              <a:t> </a:t>
            </a:r>
            <a:r>
              <a:t>Scheduling</a:t>
            </a:r>
          </a:p>
          <a:p>
            <a:pPr indent="12700">
              <a:lnSpc>
                <a:spcPts val="3200"/>
              </a:lnSpc>
              <a:defRPr sz="2800" spc="-5">
                <a:solidFill>
                  <a:srgbClr val="A8006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Pre-emptive Vs Non Preemptive</a:t>
            </a:r>
            <a:r>
              <a:rPr spc="85"/>
              <a:t> </a:t>
            </a:r>
            <a:r>
              <a:rPr spc="-10"/>
              <a:t>scheduling</a:t>
            </a:r>
          </a:p>
        </p:txBody>
      </p:sp>
      <p:sp>
        <p:nvSpPr>
          <p:cNvPr id="538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70</a:t>
            </a:fld>
            <a:endParaRPr/>
          </a:p>
        </p:txBody>
      </p:sp>
      <p:sp>
        <p:nvSpPr>
          <p:cNvPr id="539" name="object 3"/>
          <p:cNvSpPr txBox="1"/>
          <p:nvPr/>
        </p:nvSpPr>
        <p:spPr>
          <a:xfrm>
            <a:off x="6675882" y="2491994"/>
            <a:ext cx="308610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5875" algn="ctr">
              <a:spcBef>
                <a:spcPts val="1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Mixture of Non-Preemptive  </a:t>
            </a:r>
            <a:r>
              <a:rPr spc="-10"/>
              <a:t>and </a:t>
            </a:r>
            <a:r>
              <a:t>Pre-emptive scheduling </a:t>
            </a:r>
            <a:r>
              <a:rPr spc="0"/>
              <a:t>is  used in </a:t>
            </a:r>
            <a:r>
              <a:t>many</a:t>
            </a:r>
            <a:r>
              <a:rPr spc="-65"/>
              <a:t> </a:t>
            </a:r>
            <a:r>
              <a:t>applications</a:t>
            </a:r>
          </a:p>
        </p:txBody>
      </p:sp>
      <p:sp>
        <p:nvSpPr>
          <p:cNvPr id="540" name="object 4"/>
          <p:cNvSpPr txBox="1"/>
          <p:nvPr/>
        </p:nvSpPr>
        <p:spPr>
          <a:xfrm>
            <a:off x="9470517" y="5077028"/>
            <a:ext cx="601346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1000" spc="-4">
                <a:latin typeface="Arial"/>
                <a:ea typeface="Arial"/>
                <a:cs typeface="Arial"/>
                <a:sym typeface="Arial"/>
              </a:defRPr>
            </a:pPr>
            <a:r>
              <a:t>Refer</a:t>
            </a:r>
            <a:r>
              <a:rPr spc="-60"/>
              <a:t> </a:t>
            </a:r>
            <a:r>
              <a:rPr u="sng" spc="-9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Link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object 2"/>
          <p:cNvSpPr txBox="1">
            <a:spLocks noGrp="1"/>
          </p:cNvSpPr>
          <p:nvPr>
            <p:ph type="title"/>
          </p:nvPr>
        </p:nvSpPr>
        <p:spPr>
          <a:xfrm>
            <a:off x="246683" y="190245"/>
            <a:ext cx="5306698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basics - Scheduling  </a:t>
            </a:r>
            <a:r>
              <a:rPr>
                <a:solidFill>
                  <a:srgbClr val="A80062"/>
                </a:solidFill>
              </a:rPr>
              <a:t>Different Types of Tasks</a:t>
            </a:r>
          </a:p>
        </p:txBody>
      </p:sp>
      <p:sp>
        <p:nvSpPr>
          <p:cNvPr id="543" name="object 3"/>
          <p:cNvSpPr txBox="1"/>
          <p:nvPr/>
        </p:nvSpPr>
        <p:spPr>
          <a:xfrm>
            <a:off x="245160" y="1128995"/>
            <a:ext cx="10227310" cy="3348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700"/>
              </a:spcBef>
              <a:defRPr spc="340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95"/>
              <a:t> </a:t>
            </a:r>
            <a:r>
              <a:rPr spc="0"/>
              <a:t>Basic </a:t>
            </a:r>
            <a:r>
              <a:rPr spc="-45"/>
              <a:t>Tasks</a:t>
            </a:r>
          </a:p>
          <a:p>
            <a:pPr marL="514350" indent="-286384">
              <a:spcBef>
                <a:spcPts val="600"/>
              </a:spcBef>
              <a:buSzPct val="100000"/>
              <a:buFont typeface="Courier New"/>
              <a:buChar char="o"/>
              <a:tabLst>
                <a:tab pos="508000" algn="l"/>
              </a:tabLst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Start, Execute and </a:t>
            </a:r>
            <a:r>
              <a:rPr spc="-25"/>
              <a:t>Terminate </a:t>
            </a:r>
            <a:r>
              <a:t>– Single shot tasking</a:t>
            </a:r>
            <a:r>
              <a:rPr spc="-20"/>
              <a:t> </a:t>
            </a:r>
            <a:r>
              <a:t>model</a:t>
            </a:r>
          </a:p>
          <a:p>
            <a:pPr marL="514350" marR="4456429" indent="-285750">
              <a:lnSpc>
                <a:spcPct val="103099"/>
              </a:lnSpc>
              <a:spcBef>
                <a:spcPts val="400"/>
              </a:spcBef>
              <a:buSzPct val="100000"/>
              <a:buFont typeface="Courier New"/>
              <a:buChar char="o"/>
              <a:tabLst>
                <a:tab pos="508000" algn="l"/>
              </a:tabLst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Relinquishes processor only </a:t>
            </a:r>
            <a:r>
              <a:rPr spc="-10"/>
              <a:t>when </a:t>
            </a:r>
            <a:r>
              <a:rPr spc="0"/>
              <a:t>task </a:t>
            </a:r>
            <a:r>
              <a:t>is complete </a:t>
            </a:r>
            <a:r>
              <a:rPr spc="0"/>
              <a:t>or pre-  </a:t>
            </a:r>
            <a:r>
              <a:t>empted</a:t>
            </a:r>
          </a:p>
          <a:p>
            <a:pPr marL="514350" indent="-286384">
              <a:spcBef>
                <a:spcPts val="500"/>
              </a:spcBef>
              <a:buSzPct val="100000"/>
              <a:buFont typeface="Courier New"/>
              <a:buChar char="o"/>
              <a:tabLst>
                <a:tab pos="5080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Fast </a:t>
            </a:r>
            <a:r>
              <a:rPr spc="-5"/>
              <a:t>and</a:t>
            </a:r>
            <a:r>
              <a:rPr spc="-20"/>
              <a:t> </a:t>
            </a:r>
            <a:r>
              <a:rPr spc="-10"/>
              <a:t>Efficient</a:t>
            </a:r>
          </a:p>
          <a:p>
            <a:pPr>
              <a:buSzPct val="100000"/>
              <a:buFont typeface="Courier New"/>
              <a:buChar char="o"/>
              <a:defRPr sz="2600">
                <a:latin typeface="Arial"/>
                <a:ea typeface="Arial"/>
                <a:cs typeface="Arial"/>
                <a:sym typeface="Arial"/>
              </a:defRPr>
            </a:pPr>
            <a:endParaRPr spc="-10"/>
          </a:p>
          <a:p>
            <a:pPr indent="12700"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60"/>
              <a:t> </a:t>
            </a:r>
            <a:r>
              <a:rPr spc="-5"/>
              <a:t>Extended </a:t>
            </a:r>
            <a:r>
              <a:rPr spc="-45"/>
              <a:t>Tasks</a:t>
            </a:r>
          </a:p>
          <a:p>
            <a:pPr marL="514350" indent="-286384">
              <a:spcBef>
                <a:spcPts val="500"/>
              </a:spcBef>
              <a:buSzPct val="100000"/>
              <a:buFont typeface="Courier New"/>
              <a:buChar char="o"/>
              <a:tabLst>
                <a:tab pos="508000" algn="l"/>
              </a:tabLst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Start, execute, wait </a:t>
            </a:r>
            <a:r>
              <a:rPr spc="0"/>
              <a:t>for </a:t>
            </a:r>
            <a:r>
              <a:rPr spc="-10"/>
              <a:t>events </a:t>
            </a:r>
            <a:r>
              <a:t>and (optionally)</a:t>
            </a:r>
            <a:r>
              <a:rPr spc="10"/>
              <a:t> </a:t>
            </a:r>
            <a:r>
              <a:t>terminate</a:t>
            </a:r>
          </a:p>
          <a:p>
            <a:pPr marL="514350" indent="-286384">
              <a:spcBef>
                <a:spcPts val="500"/>
              </a:spcBef>
              <a:buSzPct val="100000"/>
              <a:buFont typeface="Courier New"/>
              <a:buChar char="o"/>
              <a:tabLst>
                <a:tab pos="508000" algn="l"/>
              </a:tabLst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Can voluntarily suspend </a:t>
            </a:r>
            <a:r>
              <a:rPr spc="0"/>
              <a:t>itself. </a:t>
            </a:r>
            <a:r>
              <a:t>Useful </a:t>
            </a:r>
            <a:r>
              <a:rPr spc="-10"/>
              <a:t>when</a:t>
            </a:r>
            <a:r>
              <a:rPr spc="-65"/>
              <a:t> </a:t>
            </a:r>
            <a:r>
              <a:t>synchronization</a:t>
            </a:r>
          </a:p>
          <a:p>
            <a:pPr indent="514350">
              <a:lnSpc>
                <a:spcPts val="1800"/>
              </a:lnSpc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points are</a:t>
            </a:r>
            <a:r>
              <a:rPr spc="-15"/>
              <a:t> </a:t>
            </a:r>
            <a:r>
              <a:rPr spc="-10"/>
              <a:t>needed</a:t>
            </a:r>
          </a:p>
          <a:p>
            <a:pPr indent="6174104" algn="ctr">
              <a:lnSpc>
                <a:spcPts val="1300"/>
              </a:lnSpc>
              <a:defRPr sz="1200" spc="-5">
                <a:latin typeface="Arial"/>
                <a:ea typeface="Arial"/>
                <a:cs typeface="Arial"/>
                <a:sym typeface="Arial"/>
              </a:defRPr>
            </a:pPr>
            <a:r>
              <a:t>Basic/Extended </a:t>
            </a:r>
            <a:r>
              <a:rPr spc="0"/>
              <a:t>tasks is a </a:t>
            </a:r>
            <a:r>
              <a:t>nomenclature </a:t>
            </a:r>
            <a:r>
              <a:rPr spc="0"/>
              <a:t>used in</a:t>
            </a:r>
            <a:r>
              <a:rPr spc="-125"/>
              <a:t> </a:t>
            </a:r>
            <a:r>
              <a:t>Automotive</a:t>
            </a:r>
          </a:p>
          <a:p>
            <a:pPr indent="6172200" algn="ctr">
              <a:defRPr sz="1200" spc="-5">
                <a:latin typeface="Arial"/>
                <a:ea typeface="Arial"/>
                <a:cs typeface="Arial"/>
                <a:sym typeface="Arial"/>
              </a:defRPr>
            </a:pPr>
            <a:r>
              <a:t>standards </a:t>
            </a:r>
            <a:r>
              <a:rPr spc="0"/>
              <a:t>like</a:t>
            </a:r>
            <a:r>
              <a:rPr spc="-45"/>
              <a:t> </a:t>
            </a:r>
            <a:r>
              <a:t>OSEK/AUTOSAR</a:t>
            </a:r>
          </a:p>
        </p:txBody>
      </p:sp>
      <p:sp>
        <p:nvSpPr>
          <p:cNvPr id="544" name="object 4"/>
          <p:cNvSpPr/>
          <p:nvPr/>
        </p:nvSpPr>
        <p:spPr>
          <a:xfrm>
            <a:off x="6711885" y="973678"/>
            <a:ext cx="3610166" cy="29855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5" name="object 5"/>
          <p:cNvSpPr txBox="1"/>
          <p:nvPr/>
        </p:nvSpPr>
        <p:spPr>
          <a:xfrm>
            <a:off x="5910834" y="5543397"/>
            <a:ext cx="4958716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800" spc="-5">
                <a:latin typeface="Arial"/>
                <a:ea typeface="Arial"/>
                <a:cs typeface="Arial"/>
                <a:sym typeface="Arial"/>
              </a:defRPr>
            </a:pPr>
            <a:r>
              <a:t>http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s://www.researchgate.net/figure/Basic-and-extended-task-model-adapted-from-OSE05_fig17_261989601</a:t>
            </a:r>
          </a:p>
        </p:txBody>
      </p:sp>
      <p:sp>
        <p:nvSpPr>
          <p:cNvPr id="54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71</a:t>
            </a:fld>
            <a:endParaRPr/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object 2"/>
          <p:cNvSpPr txBox="1">
            <a:spLocks noGrp="1"/>
          </p:cNvSpPr>
          <p:nvPr>
            <p:ph type="title"/>
          </p:nvPr>
        </p:nvSpPr>
        <p:spPr>
          <a:xfrm>
            <a:off x="246685" y="190245"/>
            <a:ext cx="4652010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basics - Scheduling  </a:t>
            </a:r>
            <a:r>
              <a:rPr>
                <a:solidFill>
                  <a:srgbClr val="A80062"/>
                </a:solidFill>
              </a:rPr>
              <a:t>Task Vs Interrupt</a:t>
            </a:r>
            <a:r>
              <a:rPr spc="100">
                <a:solidFill>
                  <a:srgbClr val="A80062"/>
                </a:solidFill>
              </a:rPr>
              <a:t> </a:t>
            </a:r>
            <a:r>
              <a:rPr>
                <a:solidFill>
                  <a:srgbClr val="A80062"/>
                </a:solidFill>
              </a:rPr>
              <a:t>priorities</a:t>
            </a:r>
          </a:p>
        </p:txBody>
      </p:sp>
      <p:graphicFrame>
        <p:nvGraphicFramePr>
          <p:cNvPr id="549" name="object 3"/>
          <p:cNvGraphicFramePr/>
          <p:nvPr/>
        </p:nvGraphicFramePr>
        <p:xfrm>
          <a:off x="8109204" y="787909"/>
          <a:ext cx="1325880" cy="451560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325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3117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1000"/>
                        </a:spcBef>
                        <a:defRPr sz="1800"/>
                      </a:pPr>
                      <a:r>
                        <a:rPr sz="1800" spc="-5">
                          <a:latin typeface="Arial"/>
                          <a:ea typeface="Arial"/>
                          <a:cs typeface="Arial"/>
                        </a:rPr>
                        <a:t>NMI/Trap</a:t>
                      </a:r>
                    </a:p>
                  </a:txBody>
                  <a:tcPr marL="0" marR="0" marT="0" marB="0" horzOverflow="overflow">
                    <a:lnL>
                      <a:solidFill>
                        <a:srgbClr val="3E126C"/>
                      </a:solidFill>
                    </a:lnL>
                    <a:lnR>
                      <a:solidFill>
                        <a:srgbClr val="3E126C"/>
                      </a:solidFill>
                    </a:lnR>
                    <a:lnT>
                      <a:solidFill>
                        <a:srgbClr val="3E126C"/>
                      </a:solidFill>
                    </a:lnT>
                    <a:lnB w="12700">
                      <a:solidFill>
                        <a:srgbClr val="3E126C"/>
                      </a:solidFill>
                    </a:lnB>
                    <a:solidFill>
                      <a:srgbClr val="FF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642">
                <a:tc>
                  <a:txBody>
                    <a:bodyPr/>
                    <a:lstStyle/>
                    <a:p>
                      <a:pPr indent="1270" algn="ctr">
                        <a:lnSpc>
                          <a:spcPct val="100000"/>
                        </a:lnSpc>
                        <a:spcBef>
                          <a:spcPts val="1000"/>
                        </a:spcBef>
                        <a:defRPr sz="1800" spc="-5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Interrupt</a:t>
                      </a:r>
                      <a:r>
                        <a:rPr sz="1800" spc="-34"/>
                        <a:t> </a:t>
                      </a:r>
                      <a:r>
                        <a:rPr sz="1800" spc="0"/>
                        <a:t>Z</a:t>
                      </a:r>
                    </a:p>
                  </a:txBody>
                  <a:tcPr marL="0" marR="0" marT="0" marB="0" horzOverflow="overflow">
                    <a:lnL>
                      <a:solidFill>
                        <a:srgbClr val="3E126C"/>
                      </a:solidFill>
                    </a:lnL>
                    <a:lnR>
                      <a:solidFill>
                        <a:srgbClr val="3E126C"/>
                      </a:solidFill>
                    </a:lnR>
                    <a:lnT w="12700">
                      <a:solidFill>
                        <a:srgbClr val="3E126C"/>
                      </a:solidFill>
                    </a:lnT>
                    <a:lnB>
                      <a:solidFill>
                        <a:srgbClr val="3E126C"/>
                      </a:solidFill>
                    </a:lnB>
                    <a:solidFill>
                      <a:srgbClr val="D7B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879">
                <a:tc>
                  <a:txBody>
                    <a:bodyPr/>
                    <a:lstStyle/>
                    <a:p>
                      <a:pPr indent="1905" algn="ctr">
                        <a:lnSpc>
                          <a:spcPct val="100000"/>
                        </a:lnSpc>
                        <a:spcBef>
                          <a:spcPts val="1000"/>
                        </a:spcBef>
                        <a:defRPr sz="1800" spc="-5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Interrupt</a:t>
                      </a:r>
                      <a:r>
                        <a:rPr sz="1800" spc="-25"/>
                        <a:t> </a:t>
                      </a:r>
                      <a:r>
                        <a:rPr sz="1800" spc="0"/>
                        <a:t>Y</a:t>
                      </a:r>
                    </a:p>
                  </a:txBody>
                  <a:tcPr marL="0" marR="0" marT="0" marB="0" horzOverflow="overflow">
                    <a:lnL>
                      <a:solidFill>
                        <a:srgbClr val="3E126C"/>
                      </a:solidFill>
                    </a:lnL>
                    <a:lnR>
                      <a:solidFill>
                        <a:srgbClr val="3E126C"/>
                      </a:solidFill>
                    </a:lnR>
                    <a:lnT>
                      <a:solidFill>
                        <a:srgbClr val="3E126C"/>
                      </a:solidFill>
                    </a:lnT>
                    <a:lnB>
                      <a:solidFill>
                        <a:srgbClr val="3E126C"/>
                      </a:solidFill>
                    </a:lnB>
                    <a:solidFill>
                      <a:srgbClr val="D7B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403">
                <a:tc>
                  <a:txBody>
                    <a:bodyPr/>
                    <a:lstStyle/>
                    <a:p>
                      <a:pPr indent="635" algn="ctr">
                        <a:lnSpc>
                          <a:spcPct val="100000"/>
                        </a:lnSpc>
                        <a:spcBef>
                          <a:spcPts val="1100"/>
                        </a:spcBef>
                        <a:defRPr sz="1800" spc="-5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Interrupt</a:t>
                      </a:r>
                      <a:r>
                        <a:rPr sz="1800" spc="-34"/>
                        <a:t> </a:t>
                      </a:r>
                      <a:r>
                        <a:rPr sz="1800" spc="0"/>
                        <a:t>X</a:t>
                      </a:r>
                    </a:p>
                  </a:txBody>
                  <a:tcPr marL="0" marR="0" marT="0" marB="0" horzOverflow="overflow">
                    <a:lnL>
                      <a:solidFill>
                        <a:srgbClr val="3E126C"/>
                      </a:solidFill>
                    </a:lnL>
                    <a:lnR>
                      <a:solidFill>
                        <a:srgbClr val="3E126C"/>
                      </a:solidFill>
                    </a:lnR>
                    <a:lnT>
                      <a:solidFill>
                        <a:srgbClr val="3E126C"/>
                      </a:solidFill>
                    </a:lnT>
                    <a:lnB>
                      <a:solidFill>
                        <a:srgbClr val="3E126C"/>
                      </a:solidFill>
                    </a:lnB>
                    <a:solidFill>
                      <a:srgbClr val="D7B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403">
                <a:tc>
                  <a:txBody>
                    <a:bodyPr/>
                    <a:lstStyle/>
                    <a:p>
                      <a:pPr indent="2540" algn="ctr">
                        <a:lnSpc>
                          <a:spcPct val="100000"/>
                        </a:lnSpc>
                        <a:spcBef>
                          <a:spcPts val="1100"/>
                        </a:spcBef>
                        <a:defRPr sz="1800" spc="-5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Task</a:t>
                      </a:r>
                      <a:r>
                        <a:rPr sz="1800" spc="-20"/>
                        <a:t> </a:t>
                      </a:r>
                      <a:r>
                        <a:rPr sz="1800" spc="0"/>
                        <a:t>A</a:t>
                      </a:r>
                    </a:p>
                  </a:txBody>
                  <a:tcPr marL="0" marR="0" marT="0" marB="0" horzOverflow="overflow">
                    <a:lnL>
                      <a:solidFill>
                        <a:srgbClr val="3E126C"/>
                      </a:solidFill>
                    </a:lnL>
                    <a:lnR>
                      <a:solidFill>
                        <a:srgbClr val="3E126C"/>
                      </a:solidFill>
                    </a:lnR>
                    <a:lnT>
                      <a:solidFill>
                        <a:srgbClr val="3E126C"/>
                      </a:solidFill>
                    </a:lnT>
                    <a:lnB>
                      <a:solidFill>
                        <a:srgbClr val="3E126C"/>
                      </a:solidFill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indent="635" algn="ctr">
                        <a:lnSpc>
                          <a:spcPct val="100000"/>
                        </a:lnSpc>
                        <a:spcBef>
                          <a:spcPts val="1100"/>
                        </a:spcBef>
                        <a:defRPr sz="1800" spc="-5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Task</a:t>
                      </a:r>
                      <a:r>
                        <a:rPr sz="1800" spc="-15"/>
                        <a:t> </a:t>
                      </a:r>
                      <a:r>
                        <a:rPr sz="1800" spc="0"/>
                        <a:t>B</a:t>
                      </a:r>
                    </a:p>
                  </a:txBody>
                  <a:tcPr marL="0" marR="0" marT="0" marB="0" horzOverflow="overflow">
                    <a:lnL>
                      <a:solidFill>
                        <a:srgbClr val="3E126C"/>
                      </a:solidFill>
                    </a:lnL>
                    <a:lnR>
                      <a:solidFill>
                        <a:srgbClr val="3E126C"/>
                      </a:solidFill>
                    </a:lnR>
                    <a:lnT>
                      <a:solidFill>
                        <a:srgbClr val="3E126C"/>
                      </a:solidFill>
                    </a:lnT>
                    <a:lnB>
                      <a:solidFill>
                        <a:srgbClr val="3E126C"/>
                      </a:solidFill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5404">
                <a:tc>
                  <a:txBody>
                    <a:bodyPr/>
                    <a:lstStyle/>
                    <a:p>
                      <a:pPr indent="635" algn="ctr">
                        <a:lnSpc>
                          <a:spcPct val="100000"/>
                        </a:lnSpc>
                        <a:spcBef>
                          <a:spcPts val="1100"/>
                        </a:spcBef>
                        <a:defRPr sz="1800" spc="-5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Task</a:t>
                      </a:r>
                      <a:r>
                        <a:rPr sz="1800" spc="-20"/>
                        <a:t> </a:t>
                      </a:r>
                      <a:r>
                        <a:rPr sz="1800" spc="0"/>
                        <a:t>D</a:t>
                      </a:r>
                    </a:p>
                  </a:txBody>
                  <a:tcPr marL="0" marR="0" marT="0" marB="0" horzOverflow="overflow">
                    <a:lnL>
                      <a:solidFill>
                        <a:srgbClr val="3E126C"/>
                      </a:solidFill>
                    </a:lnL>
                    <a:lnR>
                      <a:solidFill>
                        <a:srgbClr val="3E126C"/>
                      </a:solidFill>
                    </a:lnR>
                    <a:lnT>
                      <a:solidFill>
                        <a:srgbClr val="3E126C"/>
                      </a:solidFill>
                    </a:lnT>
                    <a:lnB>
                      <a:solidFill>
                        <a:srgbClr val="3E126C"/>
                      </a:solidFill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3879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1100"/>
                        </a:spcBef>
                        <a:defRPr sz="1800" spc="-5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Task</a:t>
                      </a:r>
                      <a:r>
                        <a:rPr sz="1800" spc="-20"/>
                        <a:t> </a:t>
                      </a:r>
                      <a:r>
                        <a:rPr sz="1800" spc="0"/>
                        <a:t>C</a:t>
                      </a:r>
                    </a:p>
                  </a:txBody>
                  <a:tcPr marL="0" marR="0" marT="0" marB="0" horzOverflow="overflow">
                    <a:lnL>
                      <a:solidFill>
                        <a:srgbClr val="3E126C"/>
                      </a:solidFill>
                    </a:lnL>
                    <a:lnR>
                      <a:solidFill>
                        <a:srgbClr val="3E126C"/>
                      </a:solidFill>
                    </a:lnR>
                    <a:lnT>
                      <a:solidFill>
                        <a:srgbClr val="3E126C"/>
                      </a:solidFill>
                    </a:lnT>
                    <a:lnB>
                      <a:solidFill>
                        <a:srgbClr val="3E126C"/>
                      </a:solidFill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554" name="object 4"/>
          <p:cNvGrpSpPr/>
          <p:nvPr/>
        </p:nvGrpSpPr>
        <p:grpSpPr>
          <a:xfrm>
            <a:off x="7651879" y="791718"/>
            <a:ext cx="114301" cy="4517683"/>
            <a:chOff x="0" y="0"/>
            <a:chExt cx="114300" cy="4517682"/>
          </a:xfrm>
        </p:grpSpPr>
        <p:sp>
          <p:nvSpPr>
            <p:cNvPr id="550" name="Shape"/>
            <p:cNvSpPr/>
            <p:nvPr/>
          </p:nvSpPr>
          <p:spPr>
            <a:xfrm>
              <a:off x="3174" y="114129"/>
              <a:ext cx="73002" cy="4403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27" y="0"/>
                  </a:moveTo>
                  <a:lnTo>
                    <a:pt x="0" y="21599"/>
                  </a:lnTo>
                  <a:lnTo>
                    <a:pt x="11273" y="21600"/>
                  </a:lnTo>
                  <a:lnTo>
                    <a:pt x="21600" y="2"/>
                  </a:lnTo>
                  <a:lnTo>
                    <a:pt x="10327" y="0"/>
                  </a:lnTo>
                  <a:close/>
                </a:path>
              </a:pathLst>
            </a:custGeom>
            <a:solidFill>
              <a:srgbClr val="2E0D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1" name="Shape"/>
            <p:cNvSpPr/>
            <p:nvPr/>
          </p:nvSpPr>
          <p:spPr>
            <a:xfrm>
              <a:off x="38225" y="95123"/>
              <a:ext cx="76075" cy="19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1" y="0"/>
                  </a:moveTo>
                  <a:lnTo>
                    <a:pt x="0" y="0"/>
                  </a:lnTo>
                  <a:lnTo>
                    <a:pt x="10818" y="279"/>
                  </a:lnTo>
                  <a:lnTo>
                    <a:pt x="10775" y="21228"/>
                  </a:lnTo>
                  <a:lnTo>
                    <a:pt x="21600" y="21600"/>
                  </a:lnTo>
                  <a:lnTo>
                    <a:pt x="18861" y="0"/>
                  </a:lnTo>
                  <a:close/>
                </a:path>
              </a:pathLst>
            </a:custGeom>
            <a:solidFill>
              <a:srgbClr val="2E0D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2" name="Shape"/>
            <p:cNvSpPr/>
            <p:nvPr/>
          </p:nvSpPr>
          <p:spPr>
            <a:xfrm>
              <a:off x="38076" y="95123"/>
              <a:ext cx="38251" cy="19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" y="0"/>
                  </a:moveTo>
                  <a:lnTo>
                    <a:pt x="0" y="21222"/>
                  </a:lnTo>
                  <a:lnTo>
                    <a:pt x="21515" y="21600"/>
                  </a:lnTo>
                  <a:lnTo>
                    <a:pt x="21600" y="28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2E0D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3" name="Shape"/>
            <p:cNvSpPr/>
            <p:nvPr/>
          </p:nvSpPr>
          <p:spPr>
            <a:xfrm>
              <a:off x="0" y="0"/>
              <a:ext cx="104653" cy="114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79" y="0"/>
                  </a:moveTo>
                  <a:lnTo>
                    <a:pt x="0" y="21536"/>
                  </a:lnTo>
                  <a:lnTo>
                    <a:pt x="7859" y="21600"/>
                  </a:lnTo>
                  <a:lnTo>
                    <a:pt x="7890" y="18003"/>
                  </a:lnTo>
                  <a:lnTo>
                    <a:pt x="21600" y="18003"/>
                  </a:lnTo>
                  <a:lnTo>
                    <a:pt x="11979" y="0"/>
                  </a:lnTo>
                  <a:close/>
                </a:path>
              </a:pathLst>
            </a:custGeom>
            <a:solidFill>
              <a:srgbClr val="2E0D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55" name="object 5"/>
          <p:cNvSpPr txBox="1"/>
          <p:nvPr/>
        </p:nvSpPr>
        <p:spPr>
          <a:xfrm rot="16200000">
            <a:off x="6376128" y="3098043"/>
            <a:ext cx="1829436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2000"/>
              </a:lnSpc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Increasing</a:t>
            </a:r>
            <a:r>
              <a:rPr spc="-45"/>
              <a:t> </a:t>
            </a:r>
            <a:r>
              <a:t>priority</a:t>
            </a:r>
          </a:p>
        </p:txBody>
      </p:sp>
      <p:sp>
        <p:nvSpPr>
          <p:cNvPr id="556" name="object 6"/>
          <p:cNvSpPr/>
          <p:nvPr/>
        </p:nvSpPr>
        <p:spPr>
          <a:xfrm>
            <a:off x="411480" y="1246633"/>
            <a:ext cx="6431280" cy="3648455"/>
          </a:xfrm>
          <a:prstGeom prst="rect">
            <a:avLst/>
          </a:prstGeom>
          <a:ln w="12192">
            <a:solidFill>
              <a:srgbClr val="A80062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57" name="object 7"/>
          <p:cNvSpPr txBox="1"/>
          <p:nvPr/>
        </p:nvSpPr>
        <p:spPr>
          <a:xfrm>
            <a:off x="398171" y="1265884"/>
            <a:ext cx="6364606" cy="3607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340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225"/>
              <a:t> </a:t>
            </a:r>
            <a:r>
              <a:rPr spc="0"/>
              <a:t>A </a:t>
            </a:r>
            <a:r>
              <a:rPr spc="-5"/>
              <a:t>system </a:t>
            </a:r>
            <a:r>
              <a:rPr spc="-10"/>
              <a:t>can contain:</a:t>
            </a:r>
          </a:p>
          <a:p>
            <a:pPr marL="709294" indent="-285750">
              <a:spcBef>
                <a:spcPts val="1100"/>
              </a:spcBef>
              <a:buSzPct val="100000"/>
              <a:buFont typeface="Courier New"/>
              <a:buChar char="o"/>
              <a:tabLst>
                <a:tab pos="698500" algn="l"/>
              </a:tabLst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Planned</a:t>
            </a:r>
            <a:r>
              <a:rPr spc="-30"/>
              <a:t> </a:t>
            </a:r>
            <a:r>
              <a:t>Tasks</a:t>
            </a:r>
          </a:p>
          <a:p>
            <a:pPr marL="709294" indent="-285750">
              <a:spcBef>
                <a:spcPts val="1100"/>
              </a:spcBef>
              <a:buSzPct val="100000"/>
              <a:buFont typeface="Courier New"/>
              <a:buChar char="o"/>
              <a:tabLst>
                <a:tab pos="698500" algn="l"/>
              </a:tabLst>
              <a:defRPr sz="1600" spc="-10">
                <a:latin typeface="Arial"/>
                <a:ea typeface="Arial"/>
                <a:cs typeface="Arial"/>
                <a:sym typeface="Arial"/>
              </a:defRPr>
            </a:pPr>
            <a:r>
              <a:t>Interrupts </a:t>
            </a:r>
            <a:r>
              <a:rPr spc="0"/>
              <a:t>as </a:t>
            </a:r>
            <a:r>
              <a:rPr spc="-5"/>
              <a:t>a response to external</a:t>
            </a:r>
            <a:r>
              <a:rPr spc="60"/>
              <a:t> </a:t>
            </a:r>
            <a:r>
              <a:t>events</a:t>
            </a:r>
          </a:p>
          <a:p>
            <a:pPr marL="709294" indent="-285750">
              <a:spcBef>
                <a:spcPts val="1100"/>
              </a:spcBef>
              <a:buSzPct val="100000"/>
              <a:buFont typeface="Courier New"/>
              <a:buChar char="o"/>
              <a:tabLst>
                <a:tab pos="698500" algn="l"/>
              </a:tabLst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NMI (Non-Maskable Interrupts)/Traps arising from</a:t>
            </a:r>
            <a:r>
              <a:rPr spc="25"/>
              <a:t> </a:t>
            </a:r>
            <a:r>
              <a:t>errors</a:t>
            </a:r>
          </a:p>
          <a:p>
            <a:pPr indent="12700">
              <a:spcBef>
                <a:spcPts val="9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39"/>
              <a:t> </a:t>
            </a:r>
            <a:r>
              <a:rPr spc="-5"/>
              <a:t>High priority </a:t>
            </a:r>
            <a:r>
              <a:rPr spc="0"/>
              <a:t>task </a:t>
            </a:r>
            <a:r>
              <a:rPr spc="-10"/>
              <a:t>can </a:t>
            </a:r>
            <a:r>
              <a:rPr spc="-5"/>
              <a:t>interrupt </a:t>
            </a:r>
            <a:r>
              <a:rPr spc="0"/>
              <a:t>low prio </a:t>
            </a:r>
            <a:r>
              <a:rPr spc="-5"/>
              <a:t>tasks</a:t>
            </a:r>
          </a:p>
          <a:p>
            <a:pPr indent="12700">
              <a:spcBef>
                <a:spcPts val="9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04"/>
              <a:t> </a:t>
            </a:r>
            <a:r>
              <a:rPr spc="-45"/>
              <a:t>Tasks </a:t>
            </a:r>
            <a:r>
              <a:rPr spc="-10"/>
              <a:t>can </a:t>
            </a:r>
            <a:r>
              <a:rPr spc="0"/>
              <a:t>be </a:t>
            </a:r>
            <a:r>
              <a:rPr spc="-5"/>
              <a:t>pre-empted </a:t>
            </a:r>
            <a:r>
              <a:rPr spc="0"/>
              <a:t>by </a:t>
            </a:r>
            <a:r>
              <a:rPr spc="-5"/>
              <a:t>Interrupts</a:t>
            </a:r>
          </a:p>
          <a:p>
            <a:pPr indent="12700">
              <a:spcBef>
                <a:spcPts val="900"/>
              </a:spcBef>
              <a:defRPr spc="340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35"/>
              <a:t> </a:t>
            </a:r>
            <a:r>
              <a:rPr spc="-5"/>
              <a:t>High </a:t>
            </a:r>
            <a:r>
              <a:rPr spc="0"/>
              <a:t>priority </a:t>
            </a:r>
            <a:r>
              <a:rPr spc="-5"/>
              <a:t>interrupts </a:t>
            </a:r>
            <a:r>
              <a:rPr spc="-10"/>
              <a:t>can </a:t>
            </a:r>
            <a:r>
              <a:rPr spc="0"/>
              <a:t>pre-empt </a:t>
            </a:r>
            <a:r>
              <a:rPr spc="-5"/>
              <a:t>low priority interrupts</a:t>
            </a:r>
          </a:p>
          <a:p>
            <a:pPr marL="251459" marR="5080" indent="-238759">
              <a:lnSpc>
                <a:spcPct val="150000"/>
              </a:lnSpc>
              <a:spcBef>
                <a:spcPts val="3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50"/>
              <a:t> </a:t>
            </a:r>
            <a:r>
              <a:rPr spc="-15"/>
              <a:t>NMI/Trap </a:t>
            </a:r>
            <a:r>
              <a:rPr spc="-5"/>
              <a:t>has the highest priority and </a:t>
            </a:r>
            <a:r>
              <a:rPr spc="5"/>
              <a:t>is </a:t>
            </a:r>
            <a:r>
              <a:rPr spc="-10"/>
              <a:t>always </a:t>
            </a:r>
            <a:r>
              <a:rPr spc="-5"/>
              <a:t>serviced </a:t>
            </a:r>
            <a:r>
              <a:rPr spc="-90"/>
              <a:t>first  </a:t>
            </a:r>
            <a:r>
              <a:rPr spc="0"/>
              <a:t>by </a:t>
            </a:r>
            <a:r>
              <a:rPr spc="-5"/>
              <a:t>the</a:t>
            </a:r>
            <a:r>
              <a:rPr spc="-15"/>
              <a:t> </a:t>
            </a:r>
            <a:r>
              <a:rPr spc="-5"/>
              <a:t>hardware</a:t>
            </a:r>
          </a:p>
        </p:txBody>
      </p:sp>
      <p:sp>
        <p:nvSpPr>
          <p:cNvPr id="55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72</a:t>
            </a:fld>
            <a:endParaRPr/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object 2"/>
          <p:cNvSpPr txBox="1">
            <a:spLocks noGrp="1"/>
          </p:cNvSpPr>
          <p:nvPr>
            <p:ph type="title"/>
          </p:nvPr>
        </p:nvSpPr>
        <p:spPr>
          <a:xfrm>
            <a:off x="246685" y="190245"/>
            <a:ext cx="4652010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basics - Scheduling  </a:t>
            </a:r>
            <a:r>
              <a:rPr>
                <a:solidFill>
                  <a:srgbClr val="A80062"/>
                </a:solidFill>
              </a:rPr>
              <a:t>Activation of</a:t>
            </a:r>
            <a:r>
              <a:rPr spc="0">
                <a:solidFill>
                  <a:srgbClr val="A80062"/>
                </a:solidFill>
              </a:rPr>
              <a:t> </a:t>
            </a:r>
            <a:r>
              <a:rPr>
                <a:solidFill>
                  <a:srgbClr val="A80062"/>
                </a:solidFill>
              </a:rPr>
              <a:t>Tasks</a:t>
            </a:r>
          </a:p>
        </p:txBody>
      </p:sp>
      <p:sp>
        <p:nvSpPr>
          <p:cNvPr id="561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73</a:t>
            </a:fld>
            <a:endParaRPr/>
          </a:p>
        </p:txBody>
      </p:sp>
      <p:sp>
        <p:nvSpPr>
          <p:cNvPr id="562" name="object 3"/>
          <p:cNvSpPr txBox="1"/>
          <p:nvPr/>
        </p:nvSpPr>
        <p:spPr>
          <a:xfrm>
            <a:off x="246685" y="1286001"/>
            <a:ext cx="6525894" cy="2446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7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85"/>
              <a:t> </a:t>
            </a:r>
            <a:r>
              <a:rPr spc="-45"/>
              <a:t>Tasks </a:t>
            </a:r>
            <a:r>
              <a:rPr spc="-5"/>
              <a:t>are </a:t>
            </a:r>
            <a:r>
              <a:rPr spc="-10"/>
              <a:t>activated:</a:t>
            </a:r>
          </a:p>
          <a:p>
            <a:pPr marL="708659" indent="-285115">
              <a:spcBef>
                <a:spcPts val="600"/>
              </a:spcBef>
              <a:buSzPct val="100000"/>
              <a:buFont typeface="Courier New"/>
              <a:buChar char="o"/>
              <a:tabLst>
                <a:tab pos="6985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Periodically </a:t>
            </a:r>
            <a:r>
              <a:rPr spc="0"/>
              <a:t>– </a:t>
            </a:r>
            <a:r>
              <a:t>Time triggered </a:t>
            </a:r>
            <a:r>
              <a:rPr spc="0"/>
              <a:t>using </a:t>
            </a:r>
            <a:r>
              <a:t>an Alarm or </a:t>
            </a:r>
            <a:r>
              <a:rPr spc="0"/>
              <a:t>a</a:t>
            </a:r>
            <a:r>
              <a:rPr spc="-30"/>
              <a:t> </a:t>
            </a:r>
            <a:r>
              <a:rPr spc="-10"/>
              <a:t>counter</a:t>
            </a:r>
          </a:p>
          <a:p>
            <a:pPr marL="708659" indent="-285115">
              <a:spcBef>
                <a:spcPts val="600"/>
              </a:spcBef>
              <a:buSzPct val="100000"/>
              <a:buFont typeface="Courier New"/>
              <a:buChar char="o"/>
              <a:tabLst>
                <a:tab pos="6985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Event triggered </a:t>
            </a:r>
            <a:r>
              <a:rPr spc="0"/>
              <a:t>- </a:t>
            </a:r>
            <a:r>
              <a:t>External</a:t>
            </a:r>
            <a:r>
              <a:rPr spc="30"/>
              <a:t> </a:t>
            </a:r>
            <a:r>
              <a:rPr spc="-10"/>
              <a:t>events</a:t>
            </a:r>
          </a:p>
          <a:p>
            <a:pPr>
              <a:defRPr sz="3000">
                <a:latin typeface="Arial"/>
                <a:ea typeface="Arial"/>
                <a:cs typeface="Arial"/>
                <a:sym typeface="Arial"/>
              </a:defRPr>
            </a:pPr>
            <a:endParaRPr spc="-10"/>
          </a:p>
          <a:p>
            <a:pPr indent="12700">
              <a:defRPr spc="340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75"/>
              <a:t> </a:t>
            </a:r>
            <a:r>
              <a:rPr spc="-45"/>
              <a:t>Tasks </a:t>
            </a:r>
            <a:r>
              <a:rPr spc="-5"/>
              <a:t>are scheduled </a:t>
            </a:r>
            <a:r>
              <a:rPr spc="0"/>
              <a:t>by </a:t>
            </a:r>
            <a:r>
              <a:rPr spc="-10"/>
              <a:t>the </a:t>
            </a:r>
            <a:r>
              <a:rPr spc="0"/>
              <a:t>OS </a:t>
            </a:r>
            <a:r>
              <a:rPr spc="-10"/>
              <a:t>after </a:t>
            </a:r>
            <a:r>
              <a:rPr spc="-5"/>
              <a:t>activation</a:t>
            </a:r>
          </a:p>
          <a:p>
            <a:pPr>
              <a:defRPr sz="2900">
                <a:latin typeface="Arial"/>
                <a:ea typeface="Arial"/>
                <a:cs typeface="Arial"/>
                <a:sym typeface="Arial"/>
              </a:defRPr>
            </a:pPr>
            <a:endParaRPr spc="-5"/>
          </a:p>
          <a:p>
            <a:pPr indent="12700"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20"/>
              <a:t> </a:t>
            </a:r>
            <a:r>
              <a:rPr spc="-5"/>
              <a:t>The scheduler determines the next task </a:t>
            </a:r>
            <a:r>
              <a:rPr spc="-10"/>
              <a:t>and </a:t>
            </a:r>
            <a:r>
              <a:rPr spc="0"/>
              <a:t>starts/resumes </a:t>
            </a:r>
            <a:r>
              <a:rPr spc="-125"/>
              <a:t>it.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object 2"/>
          <p:cNvGrpSpPr/>
          <p:nvPr/>
        </p:nvGrpSpPr>
        <p:grpSpPr>
          <a:xfrm>
            <a:off x="554737" y="1972055"/>
            <a:ext cx="906781" cy="519686"/>
            <a:chOff x="0" y="0"/>
            <a:chExt cx="906780" cy="519685"/>
          </a:xfrm>
        </p:grpSpPr>
        <p:sp>
          <p:nvSpPr>
            <p:cNvPr id="673" name="object 3"/>
            <p:cNvSpPr/>
            <p:nvPr/>
          </p:nvSpPr>
          <p:spPr>
            <a:xfrm>
              <a:off x="0" y="0"/>
              <a:ext cx="906781" cy="519685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4" name="object 4"/>
            <p:cNvSpPr/>
            <p:nvPr/>
          </p:nvSpPr>
          <p:spPr>
            <a:xfrm>
              <a:off x="0" y="0"/>
              <a:ext cx="906781" cy="519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37" y="21600"/>
                  </a:moveTo>
                  <a:lnTo>
                    <a:pt x="19948" y="18718"/>
                  </a:lnTo>
                  <a:lnTo>
                    <a:pt x="21600" y="18000"/>
                  </a:lnTo>
                  <a:lnTo>
                    <a:pt x="19537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18000"/>
                  </a:lnTo>
                </a:path>
              </a:pathLst>
            </a:custGeom>
            <a:noFill/>
            <a:ln w="6096" cap="flat">
              <a:solidFill>
                <a:srgbClr val="957BB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76" name="object 5"/>
          <p:cNvSpPr txBox="1">
            <a:spLocks noGrp="1"/>
          </p:cNvSpPr>
          <p:nvPr>
            <p:ph type="title"/>
          </p:nvPr>
        </p:nvSpPr>
        <p:spPr>
          <a:xfrm>
            <a:off x="246685" y="190245"/>
            <a:ext cx="4652010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basics - Scheduling  </a:t>
            </a:r>
            <a:r>
              <a:rPr>
                <a:solidFill>
                  <a:srgbClr val="A80062"/>
                </a:solidFill>
              </a:rPr>
              <a:t>Scheduling in</a:t>
            </a:r>
            <a:r>
              <a:rPr spc="0">
                <a:solidFill>
                  <a:srgbClr val="A80062"/>
                </a:solidFill>
              </a:rPr>
              <a:t> </a:t>
            </a:r>
            <a:r>
              <a:rPr>
                <a:solidFill>
                  <a:srgbClr val="A80062"/>
                </a:solidFill>
              </a:rPr>
              <a:t>Multicore</a:t>
            </a:r>
          </a:p>
        </p:txBody>
      </p:sp>
      <p:sp>
        <p:nvSpPr>
          <p:cNvPr id="677" name="object 6"/>
          <p:cNvSpPr txBox="1"/>
          <p:nvPr/>
        </p:nvSpPr>
        <p:spPr>
          <a:xfrm>
            <a:off x="652677" y="2045791"/>
            <a:ext cx="71183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Task</a:t>
            </a:r>
            <a:r>
              <a:rPr spc="-75"/>
              <a:t> </a:t>
            </a:r>
            <a:r>
              <a:rPr spc="0"/>
              <a:t>1</a:t>
            </a:r>
          </a:p>
        </p:txBody>
      </p:sp>
      <p:grpSp>
        <p:nvGrpSpPr>
          <p:cNvPr id="680" name="object 7"/>
          <p:cNvGrpSpPr/>
          <p:nvPr/>
        </p:nvGrpSpPr>
        <p:grpSpPr>
          <a:xfrm>
            <a:off x="554737" y="2727960"/>
            <a:ext cx="906781" cy="452628"/>
            <a:chOff x="0" y="0"/>
            <a:chExt cx="906780" cy="452627"/>
          </a:xfrm>
        </p:grpSpPr>
        <p:sp>
          <p:nvSpPr>
            <p:cNvPr id="678" name="object 8"/>
            <p:cNvSpPr/>
            <p:nvPr/>
          </p:nvSpPr>
          <p:spPr>
            <a:xfrm>
              <a:off x="0" y="0"/>
              <a:ext cx="906781" cy="452628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9" name="object 9"/>
            <p:cNvSpPr/>
            <p:nvPr/>
          </p:nvSpPr>
          <p:spPr>
            <a:xfrm>
              <a:off x="0" y="0"/>
              <a:ext cx="906781" cy="452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3" y="21600"/>
                  </a:moveTo>
                  <a:lnTo>
                    <a:pt x="20163" y="18721"/>
                  </a:lnTo>
                  <a:lnTo>
                    <a:pt x="21600" y="18000"/>
                  </a:lnTo>
                  <a:lnTo>
                    <a:pt x="19803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18000"/>
                  </a:lnTo>
                </a:path>
              </a:pathLst>
            </a:custGeom>
            <a:noFill/>
            <a:ln w="6096" cap="flat">
              <a:solidFill>
                <a:srgbClr val="957BB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81" name="object 10"/>
          <p:cNvSpPr txBox="1"/>
          <p:nvPr/>
        </p:nvSpPr>
        <p:spPr>
          <a:xfrm>
            <a:off x="651155" y="2773933"/>
            <a:ext cx="71120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Task</a:t>
            </a:r>
            <a:r>
              <a:rPr spc="-75"/>
              <a:t> </a:t>
            </a:r>
            <a:r>
              <a:rPr spc="0"/>
              <a:t>2</a:t>
            </a:r>
          </a:p>
        </p:txBody>
      </p:sp>
      <p:grpSp>
        <p:nvGrpSpPr>
          <p:cNvPr id="684" name="object 11"/>
          <p:cNvGrpSpPr/>
          <p:nvPr/>
        </p:nvGrpSpPr>
        <p:grpSpPr>
          <a:xfrm>
            <a:off x="554737" y="3416808"/>
            <a:ext cx="906781" cy="431293"/>
            <a:chOff x="0" y="0"/>
            <a:chExt cx="906780" cy="431291"/>
          </a:xfrm>
        </p:grpSpPr>
        <p:sp>
          <p:nvSpPr>
            <p:cNvPr id="682" name="object 12"/>
            <p:cNvSpPr/>
            <p:nvPr/>
          </p:nvSpPr>
          <p:spPr>
            <a:xfrm>
              <a:off x="0" y="0"/>
              <a:ext cx="906781" cy="431292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3" name="object 13"/>
            <p:cNvSpPr/>
            <p:nvPr/>
          </p:nvSpPr>
          <p:spPr>
            <a:xfrm>
              <a:off x="0" y="0"/>
              <a:ext cx="906781" cy="431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88" y="21600"/>
                  </a:moveTo>
                  <a:lnTo>
                    <a:pt x="20230" y="18719"/>
                  </a:lnTo>
                  <a:lnTo>
                    <a:pt x="21600" y="18000"/>
                  </a:lnTo>
                  <a:lnTo>
                    <a:pt x="19888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18000"/>
                  </a:lnTo>
                </a:path>
              </a:pathLst>
            </a:custGeom>
            <a:noFill/>
            <a:ln w="6096" cap="flat">
              <a:solidFill>
                <a:srgbClr val="957BB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85" name="object 14"/>
          <p:cNvSpPr txBox="1"/>
          <p:nvPr/>
        </p:nvSpPr>
        <p:spPr>
          <a:xfrm>
            <a:off x="652677" y="3454019"/>
            <a:ext cx="71120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Task</a:t>
            </a:r>
            <a:r>
              <a:rPr spc="-75"/>
              <a:t> </a:t>
            </a:r>
            <a:r>
              <a:rPr spc="0"/>
              <a:t>3</a:t>
            </a:r>
          </a:p>
        </p:txBody>
      </p:sp>
      <p:grpSp>
        <p:nvGrpSpPr>
          <p:cNvPr id="688" name="object 15"/>
          <p:cNvGrpSpPr/>
          <p:nvPr/>
        </p:nvGrpSpPr>
        <p:grpSpPr>
          <a:xfrm>
            <a:off x="2339339" y="1712975"/>
            <a:ext cx="2161034" cy="2697483"/>
            <a:chOff x="0" y="0"/>
            <a:chExt cx="2161033" cy="2697482"/>
          </a:xfrm>
        </p:grpSpPr>
        <p:sp>
          <p:nvSpPr>
            <p:cNvPr id="686" name="object 16"/>
            <p:cNvSpPr/>
            <p:nvPr/>
          </p:nvSpPr>
          <p:spPr>
            <a:xfrm>
              <a:off x="1" y="0"/>
              <a:ext cx="2161033" cy="2697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8900" y="0"/>
                  </a:lnTo>
                  <a:lnTo>
                    <a:pt x="18900" y="19434"/>
                  </a:lnTo>
                  <a:lnTo>
                    <a:pt x="2700" y="19434"/>
                  </a:lnTo>
                  <a:lnTo>
                    <a:pt x="2700" y="2166"/>
                  </a:lnTo>
                  <a:lnTo>
                    <a:pt x="18900" y="2166"/>
                  </a:lnTo>
                  <a:lnTo>
                    <a:pt x="189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F538D">
                <a:alpha val="7607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7" name="object 17"/>
            <p:cNvSpPr/>
            <p:nvPr/>
          </p:nvSpPr>
          <p:spPr>
            <a:xfrm>
              <a:off x="0" y="1"/>
              <a:ext cx="2161033" cy="2697482"/>
            </a:xfrm>
            <a:prstGeom prst="rect">
              <a:avLst/>
            </a:prstGeom>
            <a:noFill/>
            <a:ln w="12192" cap="flat">
              <a:solidFill>
                <a:srgbClr val="6C588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89" name="object 18"/>
          <p:cNvSpPr txBox="1"/>
          <p:nvPr/>
        </p:nvSpPr>
        <p:spPr>
          <a:xfrm>
            <a:off x="2609470" y="1983105"/>
            <a:ext cx="1621156" cy="1261884"/>
          </a:xfrm>
          <a:prstGeom prst="rect">
            <a:avLst/>
          </a:prstGeom>
          <a:ln w="12192">
            <a:solidFill>
              <a:srgbClr val="6C588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indent="2540" algn="ctr">
              <a:defRPr spc="-10">
                <a:latin typeface="Arial"/>
                <a:ea typeface="Arial"/>
                <a:cs typeface="Arial"/>
                <a:sym typeface="Arial"/>
              </a:defRPr>
            </a:pPr>
            <a:r>
              <a:t>CPU</a:t>
            </a:r>
          </a:p>
        </p:txBody>
      </p:sp>
      <p:grpSp>
        <p:nvGrpSpPr>
          <p:cNvPr id="692" name="object 19"/>
          <p:cNvGrpSpPr/>
          <p:nvPr/>
        </p:nvGrpSpPr>
        <p:grpSpPr>
          <a:xfrm>
            <a:off x="5890259" y="408433"/>
            <a:ext cx="906782" cy="519685"/>
            <a:chOff x="0" y="0"/>
            <a:chExt cx="906780" cy="519684"/>
          </a:xfrm>
        </p:grpSpPr>
        <p:sp>
          <p:nvSpPr>
            <p:cNvPr id="690" name="object 20"/>
            <p:cNvSpPr/>
            <p:nvPr/>
          </p:nvSpPr>
          <p:spPr>
            <a:xfrm>
              <a:off x="0" y="0"/>
              <a:ext cx="906781" cy="519685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1" name="object 21"/>
            <p:cNvSpPr/>
            <p:nvPr/>
          </p:nvSpPr>
          <p:spPr>
            <a:xfrm>
              <a:off x="0" y="0"/>
              <a:ext cx="906781" cy="519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37" y="21600"/>
                  </a:moveTo>
                  <a:lnTo>
                    <a:pt x="19948" y="18718"/>
                  </a:lnTo>
                  <a:lnTo>
                    <a:pt x="21600" y="18000"/>
                  </a:lnTo>
                  <a:lnTo>
                    <a:pt x="19537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18000"/>
                  </a:lnTo>
                </a:path>
              </a:pathLst>
            </a:custGeom>
            <a:noFill/>
            <a:ln w="6096" cap="flat">
              <a:solidFill>
                <a:srgbClr val="957BB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01" name="object 22"/>
          <p:cNvGrpSpPr/>
          <p:nvPr/>
        </p:nvGrpSpPr>
        <p:grpSpPr>
          <a:xfrm>
            <a:off x="1459738" y="2226564"/>
            <a:ext cx="8403592" cy="2836673"/>
            <a:chOff x="0" y="0"/>
            <a:chExt cx="8403589" cy="2836671"/>
          </a:xfrm>
        </p:grpSpPr>
        <p:sp>
          <p:nvSpPr>
            <p:cNvPr id="693" name="object 23"/>
            <p:cNvSpPr/>
            <p:nvPr/>
          </p:nvSpPr>
          <p:spPr>
            <a:xfrm>
              <a:off x="6242558" y="757683"/>
              <a:ext cx="2161032" cy="2078990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696" name="object 24"/>
            <p:cNvGrpSpPr/>
            <p:nvPr/>
          </p:nvGrpSpPr>
          <p:grpSpPr>
            <a:xfrm>
              <a:off x="6242558" y="757428"/>
              <a:ext cx="2161032" cy="2078738"/>
              <a:chOff x="0" y="0"/>
              <a:chExt cx="2161031" cy="2078736"/>
            </a:xfrm>
          </p:grpSpPr>
          <p:sp>
            <p:nvSpPr>
              <p:cNvPr id="694" name="Rectangle"/>
              <p:cNvSpPr/>
              <p:nvPr/>
            </p:nvSpPr>
            <p:spPr>
              <a:xfrm>
                <a:off x="0" y="0"/>
                <a:ext cx="2161032" cy="2078737"/>
              </a:xfrm>
              <a:prstGeom prst="rect">
                <a:avLst/>
              </a:prstGeom>
              <a:noFill/>
              <a:ln w="6096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95" name="Rectangle"/>
              <p:cNvSpPr/>
              <p:nvPr/>
            </p:nvSpPr>
            <p:spPr>
              <a:xfrm>
                <a:off x="259841" y="259841"/>
                <a:ext cx="1641349" cy="1559053"/>
              </a:xfrm>
              <a:prstGeom prst="rect">
                <a:avLst/>
              </a:prstGeom>
              <a:noFill/>
              <a:ln w="6096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700" name="object 25"/>
            <p:cNvGrpSpPr/>
            <p:nvPr/>
          </p:nvGrpSpPr>
          <p:grpSpPr>
            <a:xfrm>
              <a:off x="0" y="0"/>
              <a:ext cx="880365" cy="1412495"/>
              <a:chOff x="0" y="0"/>
              <a:chExt cx="880364" cy="1412494"/>
            </a:xfrm>
          </p:grpSpPr>
          <p:sp>
            <p:nvSpPr>
              <p:cNvPr id="697" name="Shape"/>
              <p:cNvSpPr/>
              <p:nvPr/>
            </p:nvSpPr>
            <p:spPr>
              <a:xfrm>
                <a:off x="0" y="0"/>
                <a:ext cx="871348" cy="2807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477"/>
                    </a:moveTo>
                    <a:lnTo>
                      <a:pt x="21279" y="19539"/>
                    </a:lnTo>
                    <a:lnTo>
                      <a:pt x="20061" y="15983"/>
                    </a:lnTo>
                    <a:lnTo>
                      <a:pt x="19834" y="18331"/>
                    </a:lnTo>
                    <a:lnTo>
                      <a:pt x="88" y="0"/>
                    </a:lnTo>
                    <a:lnTo>
                      <a:pt x="0" y="938"/>
                    </a:lnTo>
                    <a:lnTo>
                      <a:pt x="19745" y="19258"/>
                    </a:lnTo>
                    <a:lnTo>
                      <a:pt x="19519" y="21600"/>
                    </a:lnTo>
                    <a:lnTo>
                      <a:pt x="21600" y="20477"/>
                    </a:lnTo>
                    <a:close/>
                  </a:path>
                </a:pathLst>
              </a:custGeom>
              <a:solidFill>
                <a:srgbClr val="A8006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98" name="Shape"/>
              <p:cNvSpPr/>
              <p:nvPr/>
            </p:nvSpPr>
            <p:spPr>
              <a:xfrm>
                <a:off x="253" y="1171448"/>
                <a:ext cx="880112" cy="241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84"/>
                    </a:moveTo>
                    <a:lnTo>
                      <a:pt x="19558" y="0"/>
                    </a:lnTo>
                    <a:lnTo>
                      <a:pt x="19745" y="2764"/>
                    </a:lnTo>
                    <a:lnTo>
                      <a:pt x="0" y="20496"/>
                    </a:lnTo>
                    <a:lnTo>
                      <a:pt x="75" y="21600"/>
                    </a:lnTo>
                    <a:lnTo>
                      <a:pt x="19820" y="3868"/>
                    </a:lnTo>
                    <a:lnTo>
                      <a:pt x="20007" y="6635"/>
                    </a:lnTo>
                    <a:lnTo>
                      <a:pt x="21340" y="2492"/>
                    </a:lnTo>
                    <a:lnTo>
                      <a:pt x="21600" y="1684"/>
                    </a:lnTo>
                    <a:close/>
                  </a:path>
                </a:pathLst>
              </a:custGeom>
              <a:solidFill>
                <a:srgbClr val="A8006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699" name="Shape"/>
              <p:cNvSpPr/>
              <p:nvPr/>
            </p:nvSpPr>
            <p:spPr>
              <a:xfrm>
                <a:off x="1778" y="688848"/>
                <a:ext cx="878587" cy="76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lnTo>
                      <a:pt x="19727" y="0"/>
                    </a:lnTo>
                    <a:lnTo>
                      <a:pt x="19727" y="9000"/>
                    </a:lnTo>
                    <a:lnTo>
                      <a:pt x="0" y="9000"/>
                    </a:lnTo>
                    <a:lnTo>
                      <a:pt x="0" y="12600"/>
                    </a:lnTo>
                    <a:lnTo>
                      <a:pt x="19727" y="12600"/>
                    </a:lnTo>
                    <a:lnTo>
                      <a:pt x="19727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A8006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02" name="object 26"/>
          <p:cNvSpPr txBox="1"/>
          <p:nvPr/>
        </p:nvSpPr>
        <p:spPr>
          <a:xfrm>
            <a:off x="5988810" y="481838"/>
            <a:ext cx="71120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Task</a:t>
            </a:r>
            <a:r>
              <a:rPr spc="-75"/>
              <a:t> </a:t>
            </a:r>
            <a:r>
              <a:rPr spc="0"/>
              <a:t>1</a:t>
            </a:r>
          </a:p>
        </p:txBody>
      </p:sp>
      <p:grpSp>
        <p:nvGrpSpPr>
          <p:cNvPr id="705" name="object 27"/>
          <p:cNvGrpSpPr/>
          <p:nvPr/>
        </p:nvGrpSpPr>
        <p:grpSpPr>
          <a:xfrm>
            <a:off x="5890259" y="1162811"/>
            <a:ext cx="906782" cy="454152"/>
            <a:chOff x="0" y="0"/>
            <a:chExt cx="906780" cy="454151"/>
          </a:xfrm>
        </p:grpSpPr>
        <p:sp>
          <p:nvSpPr>
            <p:cNvPr id="703" name="object 28"/>
            <p:cNvSpPr/>
            <p:nvPr/>
          </p:nvSpPr>
          <p:spPr>
            <a:xfrm>
              <a:off x="0" y="0"/>
              <a:ext cx="906781" cy="454152"/>
            </a:xfrm>
            <a:prstGeom prst="rect">
              <a:avLst/>
            </a:prstGeom>
            <a:blipFill rotWithShape="1">
              <a:blip r:embed="rId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4" name="object 29"/>
            <p:cNvSpPr/>
            <p:nvPr/>
          </p:nvSpPr>
          <p:spPr>
            <a:xfrm>
              <a:off x="0" y="0"/>
              <a:ext cx="906781" cy="454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97" y="21600"/>
                  </a:moveTo>
                  <a:lnTo>
                    <a:pt x="20157" y="18719"/>
                  </a:lnTo>
                  <a:lnTo>
                    <a:pt x="21600" y="18000"/>
                  </a:lnTo>
                  <a:lnTo>
                    <a:pt x="19797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18000"/>
                  </a:lnTo>
                </a:path>
              </a:pathLst>
            </a:custGeom>
            <a:noFill/>
            <a:ln w="6096" cap="flat">
              <a:solidFill>
                <a:srgbClr val="B1B3B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06" name="object 30"/>
          <p:cNvSpPr txBox="1"/>
          <p:nvPr/>
        </p:nvSpPr>
        <p:spPr>
          <a:xfrm>
            <a:off x="6077203" y="1209421"/>
            <a:ext cx="53403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ISR2</a:t>
            </a:r>
          </a:p>
        </p:txBody>
      </p:sp>
      <p:grpSp>
        <p:nvGrpSpPr>
          <p:cNvPr id="709" name="object 31"/>
          <p:cNvGrpSpPr/>
          <p:nvPr/>
        </p:nvGrpSpPr>
        <p:grpSpPr>
          <a:xfrm>
            <a:off x="5890259" y="1851660"/>
            <a:ext cx="906782" cy="432817"/>
            <a:chOff x="0" y="0"/>
            <a:chExt cx="906780" cy="432815"/>
          </a:xfrm>
        </p:grpSpPr>
        <p:sp>
          <p:nvSpPr>
            <p:cNvPr id="707" name="object 32"/>
            <p:cNvSpPr/>
            <p:nvPr/>
          </p:nvSpPr>
          <p:spPr>
            <a:xfrm>
              <a:off x="0" y="0"/>
              <a:ext cx="906781" cy="432815"/>
            </a:xfrm>
            <a:prstGeom prst="rect">
              <a:avLst/>
            </a:prstGeom>
            <a:blipFill rotWithShape="1">
              <a:blip r:embed="rId8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8" name="object 33"/>
            <p:cNvSpPr/>
            <p:nvPr/>
          </p:nvSpPr>
          <p:spPr>
            <a:xfrm>
              <a:off x="0" y="0"/>
              <a:ext cx="906781" cy="43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82" y="21600"/>
                  </a:moveTo>
                  <a:lnTo>
                    <a:pt x="20227" y="18723"/>
                  </a:lnTo>
                  <a:lnTo>
                    <a:pt x="21600" y="18000"/>
                  </a:lnTo>
                  <a:lnTo>
                    <a:pt x="19882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18000"/>
                  </a:lnTo>
                </a:path>
              </a:pathLst>
            </a:custGeom>
            <a:noFill/>
            <a:ln w="6096" cap="flat">
              <a:solidFill>
                <a:srgbClr val="957BB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10" name="object 34"/>
          <p:cNvSpPr txBox="1"/>
          <p:nvPr/>
        </p:nvSpPr>
        <p:spPr>
          <a:xfrm>
            <a:off x="5988810" y="1889505"/>
            <a:ext cx="71120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Task</a:t>
            </a:r>
            <a:r>
              <a:rPr spc="-75"/>
              <a:t> </a:t>
            </a:r>
            <a:r>
              <a:rPr spc="0"/>
              <a:t>3</a:t>
            </a:r>
          </a:p>
        </p:txBody>
      </p:sp>
      <p:grpSp>
        <p:nvGrpSpPr>
          <p:cNvPr id="713" name="object 35"/>
          <p:cNvGrpSpPr/>
          <p:nvPr/>
        </p:nvGrpSpPr>
        <p:grpSpPr>
          <a:xfrm>
            <a:off x="7665720" y="315468"/>
            <a:ext cx="2161033" cy="2080768"/>
            <a:chOff x="0" y="0"/>
            <a:chExt cx="2161031" cy="2080768"/>
          </a:xfrm>
        </p:grpSpPr>
        <p:sp>
          <p:nvSpPr>
            <p:cNvPr id="711" name="object 36"/>
            <p:cNvSpPr/>
            <p:nvPr/>
          </p:nvSpPr>
          <p:spPr>
            <a:xfrm>
              <a:off x="0" y="507"/>
              <a:ext cx="2161032" cy="2080262"/>
            </a:xfrm>
            <a:prstGeom prst="rect">
              <a:avLst/>
            </a:prstGeom>
            <a:blipFill rotWithShape="1">
              <a:blip r:embed="rId9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2" name="object 37"/>
            <p:cNvSpPr/>
            <p:nvPr/>
          </p:nvSpPr>
          <p:spPr>
            <a:xfrm>
              <a:off x="0" y="0"/>
              <a:ext cx="2161032" cy="2080261"/>
            </a:xfrm>
            <a:prstGeom prst="rect">
              <a:avLst/>
            </a:prstGeom>
            <a:noFill/>
            <a:ln w="6096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aphicFrame>
        <p:nvGraphicFramePr>
          <p:cNvPr id="714" name="object 38"/>
          <p:cNvGraphicFramePr/>
          <p:nvPr/>
        </p:nvGraphicFramePr>
        <p:xfrm>
          <a:off x="7922769" y="572516"/>
          <a:ext cx="1640839" cy="156006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08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2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94967">
                <a:tc gridSpan="2"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defRPr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 sz="2000"/>
                    </a:p>
                    <a:p>
                      <a:pPr indent="0">
                        <a:lnSpc>
                          <a:spcPct val="100000"/>
                        </a:lnSpc>
                        <a:defRPr sz="2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 sz="2300"/>
                    </a:p>
                    <a:p>
                      <a:pPr indent="484505">
                        <a:lnSpc>
                          <a:spcPct val="100000"/>
                        </a:lnSpc>
                        <a:defRPr sz="1800" spc="-10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CPU</a:t>
                      </a:r>
                      <a:r>
                        <a:rPr sz="1800" spc="-5"/>
                        <a:t> </a:t>
                      </a:r>
                      <a:r>
                        <a:rPr sz="1800" spc="0"/>
                        <a:t>1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3E126C"/>
                      </a:solidFill>
                    </a:lnL>
                    <a:lnR w="6350">
                      <a:solidFill>
                        <a:srgbClr val="3E126C"/>
                      </a:solidFill>
                    </a:lnR>
                    <a:lnT w="6350">
                      <a:solidFill>
                        <a:srgbClr val="3E126C"/>
                      </a:solidFill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defRPr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 sz="900"/>
                    </a:p>
                  </a:txBody>
                  <a:tcPr marL="0" marR="0" marT="0" marB="0" horzOverflow="overflow">
                    <a:lnL w="6350">
                      <a:solidFill>
                        <a:srgbClr val="3E126C"/>
                      </a:solidFill>
                    </a:lnL>
                    <a:lnB w="6350">
                      <a:solidFill>
                        <a:srgbClr val="3E126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defRPr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 sz="900"/>
                    </a:p>
                  </a:txBody>
                  <a:tcPr marL="0" marR="0" marT="0" marB="0" horzOverflow="overflow">
                    <a:lnR w="6350">
                      <a:solidFill>
                        <a:srgbClr val="3E126C"/>
                      </a:solidFill>
                    </a:lnR>
                    <a:lnB w="6350">
                      <a:solidFill>
                        <a:srgbClr val="3E126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71" name="object 39"/>
          <p:cNvGrpSpPr/>
          <p:nvPr/>
        </p:nvGrpSpPr>
        <p:grpSpPr>
          <a:xfrm>
            <a:off x="6795264" y="176785"/>
            <a:ext cx="3170173" cy="2351532"/>
            <a:chOff x="0" y="0"/>
            <a:chExt cx="3170173" cy="2351531"/>
          </a:xfrm>
        </p:grpSpPr>
        <p:grpSp>
          <p:nvGrpSpPr>
            <p:cNvPr id="718" name="object 40"/>
            <p:cNvGrpSpPr/>
            <p:nvPr/>
          </p:nvGrpSpPr>
          <p:grpSpPr>
            <a:xfrm>
              <a:off x="0" y="484630"/>
              <a:ext cx="880364" cy="1412495"/>
              <a:chOff x="0" y="0"/>
              <a:chExt cx="880363" cy="1412493"/>
            </a:xfrm>
          </p:grpSpPr>
          <p:sp>
            <p:nvSpPr>
              <p:cNvPr id="715" name="Shape"/>
              <p:cNvSpPr/>
              <p:nvPr/>
            </p:nvSpPr>
            <p:spPr>
              <a:xfrm>
                <a:off x="0" y="0"/>
                <a:ext cx="871347" cy="2807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477"/>
                    </a:moveTo>
                    <a:lnTo>
                      <a:pt x="21279" y="19539"/>
                    </a:lnTo>
                    <a:lnTo>
                      <a:pt x="20061" y="15983"/>
                    </a:lnTo>
                    <a:lnTo>
                      <a:pt x="19834" y="18331"/>
                    </a:lnTo>
                    <a:lnTo>
                      <a:pt x="88" y="0"/>
                    </a:lnTo>
                    <a:lnTo>
                      <a:pt x="0" y="938"/>
                    </a:lnTo>
                    <a:lnTo>
                      <a:pt x="19745" y="19258"/>
                    </a:lnTo>
                    <a:lnTo>
                      <a:pt x="19519" y="21600"/>
                    </a:lnTo>
                    <a:lnTo>
                      <a:pt x="21600" y="20477"/>
                    </a:lnTo>
                    <a:close/>
                  </a:path>
                </a:pathLst>
              </a:custGeom>
              <a:solidFill>
                <a:srgbClr val="A8006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16" name="Shape"/>
              <p:cNvSpPr/>
              <p:nvPr/>
            </p:nvSpPr>
            <p:spPr>
              <a:xfrm>
                <a:off x="254" y="1171447"/>
                <a:ext cx="880110" cy="241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84"/>
                    </a:moveTo>
                    <a:lnTo>
                      <a:pt x="19558" y="0"/>
                    </a:lnTo>
                    <a:lnTo>
                      <a:pt x="19745" y="2764"/>
                    </a:lnTo>
                    <a:lnTo>
                      <a:pt x="0" y="20496"/>
                    </a:lnTo>
                    <a:lnTo>
                      <a:pt x="75" y="21600"/>
                    </a:lnTo>
                    <a:lnTo>
                      <a:pt x="19820" y="3868"/>
                    </a:lnTo>
                    <a:lnTo>
                      <a:pt x="20007" y="6635"/>
                    </a:lnTo>
                    <a:lnTo>
                      <a:pt x="21340" y="2492"/>
                    </a:lnTo>
                    <a:lnTo>
                      <a:pt x="21600" y="1684"/>
                    </a:lnTo>
                    <a:close/>
                  </a:path>
                </a:pathLst>
              </a:custGeom>
              <a:solidFill>
                <a:srgbClr val="A8006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17" name="Shape"/>
              <p:cNvSpPr/>
              <p:nvPr/>
            </p:nvSpPr>
            <p:spPr>
              <a:xfrm>
                <a:off x="1777" y="690371"/>
                <a:ext cx="878587" cy="76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lnTo>
                      <a:pt x="19727" y="0"/>
                    </a:lnTo>
                    <a:lnTo>
                      <a:pt x="19727" y="9000"/>
                    </a:lnTo>
                    <a:lnTo>
                      <a:pt x="0" y="9000"/>
                    </a:lnTo>
                    <a:lnTo>
                      <a:pt x="0" y="12600"/>
                    </a:lnTo>
                    <a:lnTo>
                      <a:pt x="19727" y="12600"/>
                    </a:lnTo>
                    <a:lnTo>
                      <a:pt x="19727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A8006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719" name="object 41"/>
            <p:cNvSpPr/>
            <p:nvPr/>
          </p:nvSpPr>
          <p:spPr>
            <a:xfrm>
              <a:off x="1315465" y="0"/>
              <a:ext cx="115825" cy="118872"/>
            </a:xfrm>
            <a:prstGeom prst="rect">
              <a:avLst/>
            </a:prstGeom>
            <a:blipFill rotWithShape="1">
              <a:blip r:embed="rId10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0" name="object 42"/>
            <p:cNvSpPr/>
            <p:nvPr/>
          </p:nvSpPr>
          <p:spPr>
            <a:xfrm>
              <a:off x="1315465" y="0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1" name="object 43"/>
            <p:cNvSpPr/>
            <p:nvPr/>
          </p:nvSpPr>
          <p:spPr>
            <a:xfrm>
              <a:off x="1519682" y="0"/>
              <a:ext cx="115825" cy="118872"/>
            </a:xfrm>
            <a:prstGeom prst="rect">
              <a:avLst/>
            </a:prstGeom>
            <a:blipFill rotWithShape="1">
              <a:blip r:embed="rId1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2" name="object 44"/>
            <p:cNvSpPr/>
            <p:nvPr/>
          </p:nvSpPr>
          <p:spPr>
            <a:xfrm>
              <a:off x="1519682" y="0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3" name="object 45"/>
            <p:cNvSpPr/>
            <p:nvPr/>
          </p:nvSpPr>
          <p:spPr>
            <a:xfrm>
              <a:off x="1723898" y="0"/>
              <a:ext cx="115825" cy="118872"/>
            </a:xfrm>
            <a:prstGeom prst="rect">
              <a:avLst/>
            </a:prstGeom>
            <a:blipFill rotWithShape="1">
              <a:blip r:embed="rId1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4" name="object 46"/>
            <p:cNvSpPr/>
            <p:nvPr/>
          </p:nvSpPr>
          <p:spPr>
            <a:xfrm>
              <a:off x="1723898" y="0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5" name="object 47"/>
            <p:cNvSpPr/>
            <p:nvPr/>
          </p:nvSpPr>
          <p:spPr>
            <a:xfrm>
              <a:off x="1928114" y="0"/>
              <a:ext cx="115825" cy="118872"/>
            </a:xfrm>
            <a:prstGeom prst="rect">
              <a:avLst/>
            </a:prstGeom>
            <a:blipFill rotWithShape="1">
              <a:blip r:embed="rId1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6" name="object 48"/>
            <p:cNvSpPr/>
            <p:nvPr/>
          </p:nvSpPr>
          <p:spPr>
            <a:xfrm>
              <a:off x="1928114" y="0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7" name="object 49"/>
            <p:cNvSpPr/>
            <p:nvPr/>
          </p:nvSpPr>
          <p:spPr>
            <a:xfrm>
              <a:off x="2133854" y="0"/>
              <a:ext cx="114301" cy="118872"/>
            </a:xfrm>
            <a:prstGeom prst="rect">
              <a:avLst/>
            </a:prstGeom>
            <a:blipFill rotWithShape="1">
              <a:blip r:embed="rId1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8" name="object 50"/>
            <p:cNvSpPr/>
            <p:nvPr/>
          </p:nvSpPr>
          <p:spPr>
            <a:xfrm>
              <a:off x="2133854" y="0"/>
              <a:ext cx="114301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9" name="object 51"/>
            <p:cNvSpPr/>
            <p:nvPr/>
          </p:nvSpPr>
          <p:spPr>
            <a:xfrm>
              <a:off x="2338070" y="0"/>
              <a:ext cx="115825" cy="118872"/>
            </a:xfrm>
            <a:prstGeom prst="rect">
              <a:avLst/>
            </a:prstGeom>
            <a:blipFill rotWithShape="1">
              <a:blip r:embed="rId1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0" name="object 52"/>
            <p:cNvSpPr/>
            <p:nvPr/>
          </p:nvSpPr>
          <p:spPr>
            <a:xfrm>
              <a:off x="2338070" y="0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1" name="object 53"/>
            <p:cNvSpPr/>
            <p:nvPr/>
          </p:nvSpPr>
          <p:spPr>
            <a:xfrm>
              <a:off x="2542285" y="0"/>
              <a:ext cx="115825" cy="118872"/>
            </a:xfrm>
            <a:prstGeom prst="rect">
              <a:avLst/>
            </a:prstGeom>
            <a:blipFill rotWithShape="1">
              <a:blip r:embed="rId1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2" name="object 54"/>
            <p:cNvSpPr/>
            <p:nvPr/>
          </p:nvSpPr>
          <p:spPr>
            <a:xfrm>
              <a:off x="2542285" y="0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3" name="object 55"/>
            <p:cNvSpPr/>
            <p:nvPr/>
          </p:nvSpPr>
          <p:spPr>
            <a:xfrm>
              <a:off x="1306321" y="2232659"/>
              <a:ext cx="115825" cy="118872"/>
            </a:xfrm>
            <a:prstGeom prst="rect">
              <a:avLst/>
            </a:prstGeom>
            <a:blipFill rotWithShape="1">
              <a:blip r:embed="rId1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4" name="object 56"/>
            <p:cNvSpPr/>
            <p:nvPr/>
          </p:nvSpPr>
          <p:spPr>
            <a:xfrm>
              <a:off x="1306321" y="2232659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5" name="object 57"/>
            <p:cNvSpPr/>
            <p:nvPr/>
          </p:nvSpPr>
          <p:spPr>
            <a:xfrm>
              <a:off x="1510538" y="2232659"/>
              <a:ext cx="115825" cy="118872"/>
            </a:xfrm>
            <a:prstGeom prst="rect">
              <a:avLst/>
            </a:prstGeom>
            <a:blipFill rotWithShape="1">
              <a:blip r:embed="rId18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6" name="object 58"/>
            <p:cNvSpPr/>
            <p:nvPr/>
          </p:nvSpPr>
          <p:spPr>
            <a:xfrm>
              <a:off x="1510538" y="2232659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7" name="object 59"/>
            <p:cNvSpPr/>
            <p:nvPr/>
          </p:nvSpPr>
          <p:spPr>
            <a:xfrm>
              <a:off x="1714754" y="2232659"/>
              <a:ext cx="115825" cy="118872"/>
            </a:xfrm>
            <a:prstGeom prst="rect">
              <a:avLst/>
            </a:prstGeom>
            <a:blipFill rotWithShape="1">
              <a:blip r:embed="rId19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8" name="object 60"/>
            <p:cNvSpPr/>
            <p:nvPr/>
          </p:nvSpPr>
          <p:spPr>
            <a:xfrm>
              <a:off x="1714754" y="2232659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9" name="object 61"/>
            <p:cNvSpPr/>
            <p:nvPr/>
          </p:nvSpPr>
          <p:spPr>
            <a:xfrm>
              <a:off x="1920493" y="2232659"/>
              <a:ext cx="114301" cy="118872"/>
            </a:xfrm>
            <a:prstGeom prst="rect">
              <a:avLst/>
            </a:prstGeom>
            <a:blipFill rotWithShape="1">
              <a:blip r:embed="rId20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0" name="object 62"/>
            <p:cNvSpPr/>
            <p:nvPr/>
          </p:nvSpPr>
          <p:spPr>
            <a:xfrm>
              <a:off x="1920493" y="2232659"/>
              <a:ext cx="114301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1" name="object 63"/>
            <p:cNvSpPr/>
            <p:nvPr/>
          </p:nvSpPr>
          <p:spPr>
            <a:xfrm>
              <a:off x="2124710" y="2232659"/>
              <a:ext cx="115825" cy="118872"/>
            </a:xfrm>
            <a:prstGeom prst="rect">
              <a:avLst/>
            </a:prstGeom>
            <a:blipFill rotWithShape="1">
              <a:blip r:embed="rId2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2" name="object 64"/>
            <p:cNvSpPr/>
            <p:nvPr/>
          </p:nvSpPr>
          <p:spPr>
            <a:xfrm>
              <a:off x="2124710" y="2232659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3" name="object 65"/>
            <p:cNvSpPr/>
            <p:nvPr/>
          </p:nvSpPr>
          <p:spPr>
            <a:xfrm>
              <a:off x="2328926" y="2232659"/>
              <a:ext cx="115825" cy="118872"/>
            </a:xfrm>
            <a:prstGeom prst="rect">
              <a:avLst/>
            </a:prstGeom>
            <a:blipFill rotWithShape="1">
              <a:blip r:embed="rId2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4" name="object 66"/>
            <p:cNvSpPr/>
            <p:nvPr/>
          </p:nvSpPr>
          <p:spPr>
            <a:xfrm>
              <a:off x="2328926" y="2232659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5" name="object 67"/>
            <p:cNvSpPr/>
            <p:nvPr/>
          </p:nvSpPr>
          <p:spPr>
            <a:xfrm>
              <a:off x="2533142" y="2232659"/>
              <a:ext cx="115825" cy="118872"/>
            </a:xfrm>
            <a:prstGeom prst="rect">
              <a:avLst/>
            </a:prstGeom>
            <a:blipFill rotWithShape="1">
              <a:blip r:embed="rId2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6" name="object 68"/>
            <p:cNvSpPr/>
            <p:nvPr/>
          </p:nvSpPr>
          <p:spPr>
            <a:xfrm>
              <a:off x="2533142" y="2232659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7" name="object 69"/>
            <p:cNvSpPr/>
            <p:nvPr/>
          </p:nvSpPr>
          <p:spPr>
            <a:xfrm>
              <a:off x="3034538" y="403859"/>
              <a:ext cx="135636" cy="152400"/>
            </a:xfrm>
            <a:prstGeom prst="rect">
              <a:avLst/>
            </a:prstGeom>
            <a:blipFill rotWithShape="1">
              <a:blip r:embed="rId2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8" name="object 70"/>
            <p:cNvSpPr/>
            <p:nvPr/>
          </p:nvSpPr>
          <p:spPr>
            <a:xfrm>
              <a:off x="3034538" y="403859"/>
              <a:ext cx="135636" cy="152401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9" name="object 71"/>
            <p:cNvSpPr/>
            <p:nvPr/>
          </p:nvSpPr>
          <p:spPr>
            <a:xfrm>
              <a:off x="3034538" y="675131"/>
              <a:ext cx="135636" cy="152400"/>
            </a:xfrm>
            <a:prstGeom prst="rect">
              <a:avLst/>
            </a:prstGeom>
            <a:blipFill rotWithShape="1">
              <a:blip r:embed="rId2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0" name="object 72"/>
            <p:cNvSpPr/>
            <p:nvPr/>
          </p:nvSpPr>
          <p:spPr>
            <a:xfrm>
              <a:off x="3034538" y="675131"/>
              <a:ext cx="135636" cy="152401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1" name="object 73"/>
            <p:cNvSpPr/>
            <p:nvPr/>
          </p:nvSpPr>
          <p:spPr>
            <a:xfrm>
              <a:off x="3034538" y="944879"/>
              <a:ext cx="135636" cy="153924"/>
            </a:xfrm>
            <a:prstGeom prst="rect">
              <a:avLst/>
            </a:prstGeom>
            <a:blipFill rotWithShape="1">
              <a:blip r:embed="rId2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2" name="object 74"/>
            <p:cNvSpPr/>
            <p:nvPr/>
          </p:nvSpPr>
          <p:spPr>
            <a:xfrm>
              <a:off x="3034538" y="944879"/>
              <a:ext cx="135636" cy="153925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3" name="object 75"/>
            <p:cNvSpPr/>
            <p:nvPr/>
          </p:nvSpPr>
          <p:spPr>
            <a:xfrm>
              <a:off x="3034538" y="1216151"/>
              <a:ext cx="135636" cy="153924"/>
            </a:xfrm>
            <a:prstGeom prst="rect">
              <a:avLst/>
            </a:prstGeom>
            <a:blipFill rotWithShape="1">
              <a:blip r:embed="rId2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4" name="object 76"/>
            <p:cNvSpPr/>
            <p:nvPr/>
          </p:nvSpPr>
          <p:spPr>
            <a:xfrm>
              <a:off x="3034538" y="1216151"/>
              <a:ext cx="135636" cy="153925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5" name="object 77"/>
            <p:cNvSpPr/>
            <p:nvPr/>
          </p:nvSpPr>
          <p:spPr>
            <a:xfrm>
              <a:off x="3034538" y="1487423"/>
              <a:ext cx="135636" cy="153924"/>
            </a:xfrm>
            <a:prstGeom prst="rect">
              <a:avLst/>
            </a:prstGeom>
            <a:blipFill rotWithShape="1">
              <a:blip r:embed="rId28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6" name="object 78"/>
            <p:cNvSpPr/>
            <p:nvPr/>
          </p:nvSpPr>
          <p:spPr>
            <a:xfrm>
              <a:off x="3034538" y="1487423"/>
              <a:ext cx="135636" cy="153925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7" name="object 79"/>
            <p:cNvSpPr/>
            <p:nvPr/>
          </p:nvSpPr>
          <p:spPr>
            <a:xfrm>
              <a:off x="3034538" y="1758695"/>
              <a:ext cx="135636" cy="153924"/>
            </a:xfrm>
            <a:prstGeom prst="rect">
              <a:avLst/>
            </a:prstGeom>
            <a:blipFill rotWithShape="1">
              <a:blip r:embed="rId29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8" name="object 80"/>
            <p:cNvSpPr/>
            <p:nvPr/>
          </p:nvSpPr>
          <p:spPr>
            <a:xfrm>
              <a:off x="3034538" y="1758695"/>
              <a:ext cx="135636" cy="153925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9" name="object 81"/>
            <p:cNvSpPr/>
            <p:nvPr/>
          </p:nvSpPr>
          <p:spPr>
            <a:xfrm>
              <a:off x="730249" y="438911"/>
              <a:ext cx="135636" cy="153924"/>
            </a:xfrm>
            <a:prstGeom prst="rect">
              <a:avLst/>
            </a:prstGeom>
            <a:blipFill rotWithShape="1">
              <a:blip r:embed="rId30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0" name="object 82"/>
            <p:cNvSpPr/>
            <p:nvPr/>
          </p:nvSpPr>
          <p:spPr>
            <a:xfrm>
              <a:off x="730249" y="438911"/>
              <a:ext cx="135636" cy="153926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1" name="object 83"/>
            <p:cNvSpPr/>
            <p:nvPr/>
          </p:nvSpPr>
          <p:spPr>
            <a:xfrm>
              <a:off x="730249" y="710183"/>
              <a:ext cx="135636" cy="153924"/>
            </a:xfrm>
            <a:prstGeom prst="rect">
              <a:avLst/>
            </a:prstGeom>
            <a:blipFill rotWithShape="1">
              <a:blip r:embed="rId3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2" name="object 84"/>
            <p:cNvSpPr/>
            <p:nvPr/>
          </p:nvSpPr>
          <p:spPr>
            <a:xfrm>
              <a:off x="730249" y="710183"/>
              <a:ext cx="135636" cy="153925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3" name="object 85"/>
            <p:cNvSpPr/>
            <p:nvPr/>
          </p:nvSpPr>
          <p:spPr>
            <a:xfrm>
              <a:off x="730249" y="981455"/>
              <a:ext cx="135636" cy="153924"/>
            </a:xfrm>
            <a:prstGeom prst="rect">
              <a:avLst/>
            </a:prstGeom>
            <a:blipFill rotWithShape="1">
              <a:blip r:embed="rId3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4" name="object 86"/>
            <p:cNvSpPr/>
            <p:nvPr/>
          </p:nvSpPr>
          <p:spPr>
            <a:xfrm>
              <a:off x="730249" y="981455"/>
              <a:ext cx="135636" cy="153925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5" name="object 87"/>
            <p:cNvSpPr/>
            <p:nvPr/>
          </p:nvSpPr>
          <p:spPr>
            <a:xfrm>
              <a:off x="730249" y="1252727"/>
              <a:ext cx="135636" cy="152400"/>
            </a:xfrm>
            <a:prstGeom prst="rect">
              <a:avLst/>
            </a:prstGeom>
            <a:blipFill rotWithShape="1">
              <a:blip r:embed="rId3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6" name="object 88"/>
            <p:cNvSpPr/>
            <p:nvPr/>
          </p:nvSpPr>
          <p:spPr>
            <a:xfrm>
              <a:off x="730249" y="1252727"/>
              <a:ext cx="135636" cy="152401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7" name="object 89"/>
            <p:cNvSpPr/>
            <p:nvPr/>
          </p:nvSpPr>
          <p:spPr>
            <a:xfrm>
              <a:off x="730249" y="1523999"/>
              <a:ext cx="135636" cy="152400"/>
            </a:xfrm>
            <a:prstGeom prst="rect">
              <a:avLst/>
            </a:prstGeom>
            <a:blipFill rotWithShape="1">
              <a:blip r:embed="rId3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8" name="object 90"/>
            <p:cNvSpPr/>
            <p:nvPr/>
          </p:nvSpPr>
          <p:spPr>
            <a:xfrm>
              <a:off x="730249" y="1523999"/>
              <a:ext cx="135636" cy="152401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9" name="object 91"/>
            <p:cNvSpPr/>
            <p:nvPr/>
          </p:nvSpPr>
          <p:spPr>
            <a:xfrm>
              <a:off x="730249" y="1793747"/>
              <a:ext cx="135636" cy="153924"/>
            </a:xfrm>
            <a:prstGeom prst="rect">
              <a:avLst/>
            </a:prstGeom>
            <a:blipFill rotWithShape="1">
              <a:blip r:embed="rId3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70" name="object 92"/>
            <p:cNvSpPr/>
            <p:nvPr/>
          </p:nvSpPr>
          <p:spPr>
            <a:xfrm>
              <a:off x="730249" y="1793747"/>
              <a:ext cx="135636" cy="153925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72" name="object 93"/>
          <p:cNvSpPr txBox="1"/>
          <p:nvPr/>
        </p:nvSpPr>
        <p:spPr>
          <a:xfrm>
            <a:off x="8447280" y="3881373"/>
            <a:ext cx="6858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100"/>
              </a:spcBef>
              <a:defRPr spc="-10">
                <a:latin typeface="Arial"/>
                <a:ea typeface="Arial"/>
                <a:cs typeface="Arial"/>
                <a:sym typeface="Arial"/>
              </a:defRPr>
            </a:pPr>
            <a:r>
              <a:t>CPU</a:t>
            </a:r>
            <a:r>
              <a:rPr spc="-69"/>
              <a:t> </a:t>
            </a:r>
            <a:r>
              <a:rPr spc="0"/>
              <a:t>2</a:t>
            </a:r>
          </a:p>
        </p:txBody>
      </p:sp>
      <p:grpSp>
        <p:nvGrpSpPr>
          <p:cNvPr id="775" name="object 94"/>
          <p:cNvGrpSpPr/>
          <p:nvPr/>
        </p:nvGrpSpPr>
        <p:grpSpPr>
          <a:xfrm>
            <a:off x="5919215" y="3014472"/>
            <a:ext cx="906782" cy="519686"/>
            <a:chOff x="0" y="0"/>
            <a:chExt cx="906780" cy="519685"/>
          </a:xfrm>
        </p:grpSpPr>
        <p:sp>
          <p:nvSpPr>
            <p:cNvPr id="773" name="object 95"/>
            <p:cNvSpPr/>
            <p:nvPr/>
          </p:nvSpPr>
          <p:spPr>
            <a:xfrm>
              <a:off x="0" y="0"/>
              <a:ext cx="906781" cy="519685"/>
            </a:xfrm>
            <a:prstGeom prst="rect">
              <a:avLst/>
            </a:prstGeom>
            <a:blipFill rotWithShape="1">
              <a:blip r:embed="rId3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74" name="object 96"/>
            <p:cNvSpPr/>
            <p:nvPr/>
          </p:nvSpPr>
          <p:spPr>
            <a:xfrm>
              <a:off x="0" y="0"/>
              <a:ext cx="906781" cy="519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37" y="21600"/>
                  </a:moveTo>
                  <a:lnTo>
                    <a:pt x="19948" y="18718"/>
                  </a:lnTo>
                  <a:lnTo>
                    <a:pt x="21600" y="18000"/>
                  </a:lnTo>
                  <a:lnTo>
                    <a:pt x="19537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18000"/>
                  </a:lnTo>
                </a:path>
              </a:pathLst>
            </a:custGeom>
            <a:noFill/>
            <a:ln w="6096" cap="flat">
              <a:solidFill>
                <a:srgbClr val="B1B3B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76" name="object 97"/>
          <p:cNvSpPr txBox="1"/>
          <p:nvPr/>
        </p:nvSpPr>
        <p:spPr>
          <a:xfrm>
            <a:off x="6106795" y="3088513"/>
            <a:ext cx="53403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ISR1</a:t>
            </a:r>
          </a:p>
        </p:txBody>
      </p:sp>
      <p:grpSp>
        <p:nvGrpSpPr>
          <p:cNvPr id="779" name="object 98"/>
          <p:cNvGrpSpPr/>
          <p:nvPr/>
        </p:nvGrpSpPr>
        <p:grpSpPr>
          <a:xfrm>
            <a:off x="5919215" y="3768853"/>
            <a:ext cx="906782" cy="454152"/>
            <a:chOff x="0" y="0"/>
            <a:chExt cx="906780" cy="454151"/>
          </a:xfrm>
        </p:grpSpPr>
        <p:sp>
          <p:nvSpPr>
            <p:cNvPr id="777" name="object 99"/>
            <p:cNvSpPr/>
            <p:nvPr/>
          </p:nvSpPr>
          <p:spPr>
            <a:xfrm>
              <a:off x="0" y="0"/>
              <a:ext cx="906781" cy="454152"/>
            </a:xfrm>
            <a:prstGeom prst="rect">
              <a:avLst/>
            </a:prstGeom>
            <a:blipFill rotWithShape="1">
              <a:blip r:embed="rId3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78" name="object 100"/>
            <p:cNvSpPr/>
            <p:nvPr/>
          </p:nvSpPr>
          <p:spPr>
            <a:xfrm>
              <a:off x="0" y="0"/>
              <a:ext cx="906781" cy="454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97" y="21600"/>
                  </a:moveTo>
                  <a:lnTo>
                    <a:pt x="20157" y="18719"/>
                  </a:lnTo>
                  <a:lnTo>
                    <a:pt x="21600" y="18000"/>
                  </a:lnTo>
                  <a:lnTo>
                    <a:pt x="19797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18000"/>
                  </a:lnTo>
                </a:path>
              </a:pathLst>
            </a:custGeom>
            <a:noFill/>
            <a:ln w="6096" cap="flat">
              <a:solidFill>
                <a:srgbClr val="957BB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80" name="object 101"/>
          <p:cNvSpPr txBox="1"/>
          <p:nvPr/>
        </p:nvSpPr>
        <p:spPr>
          <a:xfrm>
            <a:off x="6016878" y="3816096"/>
            <a:ext cx="71120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Task</a:t>
            </a:r>
            <a:r>
              <a:rPr spc="-75"/>
              <a:t> </a:t>
            </a:r>
            <a:r>
              <a:rPr spc="0"/>
              <a:t>2</a:t>
            </a:r>
          </a:p>
        </p:txBody>
      </p:sp>
      <p:grpSp>
        <p:nvGrpSpPr>
          <p:cNvPr id="783" name="object 102"/>
          <p:cNvGrpSpPr/>
          <p:nvPr/>
        </p:nvGrpSpPr>
        <p:grpSpPr>
          <a:xfrm>
            <a:off x="5919215" y="4457701"/>
            <a:ext cx="906782" cy="432816"/>
            <a:chOff x="0" y="0"/>
            <a:chExt cx="906780" cy="432815"/>
          </a:xfrm>
        </p:grpSpPr>
        <p:sp>
          <p:nvSpPr>
            <p:cNvPr id="781" name="object 103"/>
            <p:cNvSpPr/>
            <p:nvPr/>
          </p:nvSpPr>
          <p:spPr>
            <a:xfrm>
              <a:off x="0" y="0"/>
              <a:ext cx="906781" cy="432816"/>
            </a:xfrm>
            <a:prstGeom prst="rect">
              <a:avLst/>
            </a:prstGeom>
            <a:blipFill rotWithShape="1">
              <a:blip r:embed="rId38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2" name="object 104"/>
            <p:cNvSpPr/>
            <p:nvPr/>
          </p:nvSpPr>
          <p:spPr>
            <a:xfrm>
              <a:off x="0" y="0"/>
              <a:ext cx="906781" cy="43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82" y="21600"/>
                  </a:moveTo>
                  <a:lnTo>
                    <a:pt x="20227" y="18722"/>
                  </a:lnTo>
                  <a:lnTo>
                    <a:pt x="21600" y="18000"/>
                  </a:lnTo>
                  <a:lnTo>
                    <a:pt x="19882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18000"/>
                  </a:lnTo>
                </a:path>
              </a:pathLst>
            </a:custGeom>
            <a:noFill/>
            <a:ln w="6096" cap="flat">
              <a:solidFill>
                <a:srgbClr val="957BB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84" name="object 105"/>
          <p:cNvSpPr txBox="1"/>
          <p:nvPr/>
        </p:nvSpPr>
        <p:spPr>
          <a:xfrm>
            <a:off x="6018403" y="4496054"/>
            <a:ext cx="71120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Task</a:t>
            </a:r>
            <a:r>
              <a:rPr spc="-75"/>
              <a:t> </a:t>
            </a:r>
            <a:r>
              <a:rPr spc="0"/>
              <a:t>4</a:t>
            </a:r>
          </a:p>
        </p:txBody>
      </p:sp>
      <p:grpSp>
        <p:nvGrpSpPr>
          <p:cNvPr id="788" name="object 106"/>
          <p:cNvGrpSpPr/>
          <p:nvPr/>
        </p:nvGrpSpPr>
        <p:grpSpPr>
          <a:xfrm>
            <a:off x="2433821" y="4739641"/>
            <a:ext cx="1763284" cy="647675"/>
            <a:chOff x="0" y="0"/>
            <a:chExt cx="1763282" cy="647673"/>
          </a:xfrm>
        </p:grpSpPr>
        <p:sp>
          <p:nvSpPr>
            <p:cNvPr id="785" name="object 107"/>
            <p:cNvSpPr/>
            <p:nvPr/>
          </p:nvSpPr>
          <p:spPr>
            <a:xfrm>
              <a:off x="0" y="47134"/>
              <a:ext cx="1763283" cy="496946"/>
            </a:xfrm>
            <a:prstGeom prst="rect">
              <a:avLst/>
            </a:prstGeom>
            <a:blipFill rotWithShape="1">
              <a:blip r:embed="rId39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6" name="object 108"/>
            <p:cNvSpPr/>
            <p:nvPr/>
          </p:nvSpPr>
          <p:spPr>
            <a:xfrm>
              <a:off x="35060" y="0"/>
              <a:ext cx="1691641" cy="647674"/>
            </a:xfrm>
            <a:prstGeom prst="rect">
              <a:avLst/>
            </a:prstGeom>
            <a:blipFill rotWithShape="1">
              <a:blip r:embed="rId40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7" name="object 109"/>
            <p:cNvSpPr/>
            <p:nvPr/>
          </p:nvSpPr>
          <p:spPr>
            <a:xfrm>
              <a:off x="50300" y="77723"/>
              <a:ext cx="1667257" cy="393193"/>
            </a:xfrm>
            <a:prstGeom prst="rect">
              <a:avLst/>
            </a:prstGeom>
            <a:blipFill rotWithShape="1">
              <a:blip r:embed="rId4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95" name="object 110"/>
          <p:cNvGrpSpPr/>
          <p:nvPr/>
        </p:nvGrpSpPr>
        <p:grpSpPr>
          <a:xfrm>
            <a:off x="6824219" y="3267454"/>
            <a:ext cx="2613916" cy="2624303"/>
            <a:chOff x="0" y="0"/>
            <a:chExt cx="2613913" cy="2624301"/>
          </a:xfrm>
        </p:grpSpPr>
        <p:sp>
          <p:nvSpPr>
            <p:cNvPr id="789" name="object 111"/>
            <p:cNvSpPr/>
            <p:nvPr/>
          </p:nvSpPr>
          <p:spPr>
            <a:xfrm>
              <a:off x="1173695" y="2046643"/>
              <a:ext cx="1429590" cy="452718"/>
            </a:xfrm>
            <a:prstGeom prst="rect">
              <a:avLst/>
            </a:prstGeom>
            <a:blipFill rotWithShape="1">
              <a:blip r:embed="rId4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0" name="object 112"/>
            <p:cNvSpPr/>
            <p:nvPr/>
          </p:nvSpPr>
          <p:spPr>
            <a:xfrm>
              <a:off x="1163066" y="1976627"/>
              <a:ext cx="1450848" cy="647675"/>
            </a:xfrm>
            <a:prstGeom prst="rect">
              <a:avLst/>
            </a:prstGeom>
            <a:blipFill rotWithShape="1">
              <a:blip r:embed="rId4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794" name="object 113"/>
            <p:cNvGrpSpPr/>
            <p:nvPr/>
          </p:nvGrpSpPr>
          <p:grpSpPr>
            <a:xfrm>
              <a:off x="0" y="0"/>
              <a:ext cx="880364" cy="1412495"/>
              <a:chOff x="0" y="0"/>
              <a:chExt cx="880363" cy="1412494"/>
            </a:xfrm>
          </p:grpSpPr>
          <p:sp>
            <p:nvSpPr>
              <p:cNvPr id="791" name="Shape"/>
              <p:cNvSpPr/>
              <p:nvPr/>
            </p:nvSpPr>
            <p:spPr>
              <a:xfrm>
                <a:off x="0" y="0"/>
                <a:ext cx="871347" cy="2807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477"/>
                    </a:moveTo>
                    <a:lnTo>
                      <a:pt x="21279" y="19539"/>
                    </a:lnTo>
                    <a:lnTo>
                      <a:pt x="20061" y="15983"/>
                    </a:lnTo>
                    <a:lnTo>
                      <a:pt x="19834" y="18331"/>
                    </a:lnTo>
                    <a:lnTo>
                      <a:pt x="88" y="0"/>
                    </a:lnTo>
                    <a:lnTo>
                      <a:pt x="0" y="938"/>
                    </a:lnTo>
                    <a:lnTo>
                      <a:pt x="19745" y="19258"/>
                    </a:lnTo>
                    <a:lnTo>
                      <a:pt x="19519" y="21600"/>
                    </a:lnTo>
                    <a:lnTo>
                      <a:pt x="21600" y="20477"/>
                    </a:lnTo>
                    <a:close/>
                  </a:path>
                </a:pathLst>
              </a:custGeom>
              <a:solidFill>
                <a:srgbClr val="A8006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92" name="Shape"/>
              <p:cNvSpPr/>
              <p:nvPr/>
            </p:nvSpPr>
            <p:spPr>
              <a:xfrm>
                <a:off x="254" y="1171448"/>
                <a:ext cx="880110" cy="241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684"/>
                    </a:moveTo>
                    <a:lnTo>
                      <a:pt x="19558" y="0"/>
                    </a:lnTo>
                    <a:lnTo>
                      <a:pt x="19745" y="2764"/>
                    </a:lnTo>
                    <a:lnTo>
                      <a:pt x="0" y="20496"/>
                    </a:lnTo>
                    <a:lnTo>
                      <a:pt x="75" y="21600"/>
                    </a:lnTo>
                    <a:lnTo>
                      <a:pt x="19820" y="3868"/>
                    </a:lnTo>
                    <a:lnTo>
                      <a:pt x="20007" y="6635"/>
                    </a:lnTo>
                    <a:lnTo>
                      <a:pt x="21340" y="2492"/>
                    </a:lnTo>
                    <a:lnTo>
                      <a:pt x="21600" y="1684"/>
                    </a:lnTo>
                    <a:close/>
                  </a:path>
                </a:pathLst>
              </a:custGeom>
              <a:solidFill>
                <a:srgbClr val="A8006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93" name="Shape"/>
              <p:cNvSpPr/>
              <p:nvPr/>
            </p:nvSpPr>
            <p:spPr>
              <a:xfrm>
                <a:off x="1777" y="690372"/>
                <a:ext cx="878587" cy="76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lnTo>
                      <a:pt x="19727" y="0"/>
                    </a:lnTo>
                    <a:lnTo>
                      <a:pt x="19727" y="9000"/>
                    </a:lnTo>
                    <a:lnTo>
                      <a:pt x="0" y="9000"/>
                    </a:lnTo>
                    <a:lnTo>
                      <a:pt x="0" y="12600"/>
                    </a:lnTo>
                    <a:lnTo>
                      <a:pt x="19727" y="12600"/>
                    </a:lnTo>
                    <a:lnTo>
                      <a:pt x="19727" y="21600"/>
                    </a:lnTo>
                    <a:lnTo>
                      <a:pt x="21600" y="10800"/>
                    </a:lnTo>
                    <a:close/>
                  </a:path>
                </a:pathLst>
              </a:custGeom>
              <a:solidFill>
                <a:srgbClr val="A8006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796" name="object 114"/>
          <p:cNvSpPr txBox="1"/>
          <p:nvPr/>
        </p:nvSpPr>
        <p:spPr>
          <a:xfrm>
            <a:off x="2484120" y="4849749"/>
            <a:ext cx="166751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96214">
              <a:spcBef>
                <a:spcPts val="200"/>
              </a:spcBef>
              <a:defRPr sz="2000" spc="-4">
                <a:latin typeface="Arial"/>
                <a:ea typeface="Arial"/>
                <a:cs typeface="Arial"/>
                <a:sym typeface="Arial"/>
              </a:defRPr>
            </a:pPr>
            <a:r>
              <a:t>Single</a:t>
            </a:r>
            <a:r>
              <a:rPr spc="-35"/>
              <a:t> </a:t>
            </a:r>
            <a:r>
              <a:rPr spc="0"/>
              <a:t>core</a:t>
            </a:r>
          </a:p>
        </p:txBody>
      </p:sp>
      <p:sp>
        <p:nvSpPr>
          <p:cNvPr id="797" name="object 115"/>
          <p:cNvSpPr txBox="1"/>
          <p:nvPr/>
        </p:nvSpPr>
        <p:spPr>
          <a:xfrm>
            <a:off x="8048244" y="5344668"/>
            <a:ext cx="1333501" cy="307777"/>
          </a:xfrm>
          <a:prstGeom prst="rect">
            <a:avLst/>
          </a:prstGeom>
          <a:solidFill>
            <a:srgbClr val="E2A3C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51129"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Multicore</a:t>
            </a:r>
          </a:p>
        </p:txBody>
      </p:sp>
      <p:grpSp>
        <p:nvGrpSpPr>
          <p:cNvPr id="902" name="object 116"/>
          <p:cNvGrpSpPr/>
          <p:nvPr/>
        </p:nvGrpSpPr>
        <p:grpSpPr>
          <a:xfrm>
            <a:off x="2200654" y="1594104"/>
            <a:ext cx="7799834" cy="3614930"/>
            <a:chOff x="0" y="0"/>
            <a:chExt cx="7799832" cy="3614927"/>
          </a:xfrm>
        </p:grpSpPr>
        <p:sp>
          <p:nvSpPr>
            <p:cNvPr id="798" name="object 117"/>
            <p:cNvSpPr/>
            <p:nvPr/>
          </p:nvSpPr>
          <p:spPr>
            <a:xfrm>
              <a:off x="5891784" y="1254252"/>
              <a:ext cx="115825" cy="118873"/>
            </a:xfrm>
            <a:prstGeom prst="rect">
              <a:avLst/>
            </a:prstGeom>
            <a:blipFill rotWithShape="1">
              <a:blip r:embed="rId4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9" name="object 118"/>
            <p:cNvSpPr/>
            <p:nvPr/>
          </p:nvSpPr>
          <p:spPr>
            <a:xfrm>
              <a:off x="5891784" y="1254252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0" name="object 119"/>
            <p:cNvSpPr/>
            <p:nvPr/>
          </p:nvSpPr>
          <p:spPr>
            <a:xfrm>
              <a:off x="6096000" y="1254252"/>
              <a:ext cx="115824" cy="118873"/>
            </a:xfrm>
            <a:prstGeom prst="rect">
              <a:avLst/>
            </a:prstGeom>
            <a:blipFill rotWithShape="1">
              <a:blip r:embed="rId4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1" name="object 120"/>
            <p:cNvSpPr/>
            <p:nvPr/>
          </p:nvSpPr>
          <p:spPr>
            <a:xfrm>
              <a:off x="6096000" y="1254252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2" name="object 121"/>
            <p:cNvSpPr/>
            <p:nvPr/>
          </p:nvSpPr>
          <p:spPr>
            <a:xfrm>
              <a:off x="6301740" y="1254252"/>
              <a:ext cx="114301" cy="118873"/>
            </a:xfrm>
            <a:prstGeom prst="rect">
              <a:avLst/>
            </a:prstGeom>
            <a:blipFill rotWithShape="1">
              <a:blip r:embed="rId4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3" name="object 122"/>
            <p:cNvSpPr/>
            <p:nvPr/>
          </p:nvSpPr>
          <p:spPr>
            <a:xfrm>
              <a:off x="6301740" y="1254252"/>
              <a:ext cx="114301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4" name="object 123"/>
            <p:cNvSpPr/>
            <p:nvPr/>
          </p:nvSpPr>
          <p:spPr>
            <a:xfrm>
              <a:off x="6505957" y="1254252"/>
              <a:ext cx="115825" cy="118873"/>
            </a:xfrm>
            <a:prstGeom prst="rect">
              <a:avLst/>
            </a:prstGeom>
            <a:blipFill rotWithShape="1">
              <a:blip r:embed="rId4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5" name="object 124"/>
            <p:cNvSpPr/>
            <p:nvPr/>
          </p:nvSpPr>
          <p:spPr>
            <a:xfrm>
              <a:off x="6505957" y="1254252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6" name="object 125"/>
            <p:cNvSpPr/>
            <p:nvPr/>
          </p:nvSpPr>
          <p:spPr>
            <a:xfrm>
              <a:off x="6710171" y="1254252"/>
              <a:ext cx="115825" cy="118873"/>
            </a:xfrm>
            <a:prstGeom prst="rect">
              <a:avLst/>
            </a:prstGeom>
            <a:blipFill rotWithShape="1">
              <a:blip r:embed="rId48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7" name="object 126"/>
            <p:cNvSpPr/>
            <p:nvPr/>
          </p:nvSpPr>
          <p:spPr>
            <a:xfrm>
              <a:off x="6710171" y="1254252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8" name="object 127"/>
            <p:cNvSpPr/>
            <p:nvPr/>
          </p:nvSpPr>
          <p:spPr>
            <a:xfrm>
              <a:off x="6914388" y="1254252"/>
              <a:ext cx="115825" cy="118873"/>
            </a:xfrm>
            <a:prstGeom prst="rect">
              <a:avLst/>
            </a:prstGeom>
            <a:blipFill rotWithShape="1">
              <a:blip r:embed="rId49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9" name="object 128"/>
            <p:cNvSpPr/>
            <p:nvPr/>
          </p:nvSpPr>
          <p:spPr>
            <a:xfrm>
              <a:off x="6914388" y="1254252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0" name="object 129"/>
            <p:cNvSpPr/>
            <p:nvPr/>
          </p:nvSpPr>
          <p:spPr>
            <a:xfrm>
              <a:off x="7118605" y="1254252"/>
              <a:ext cx="115825" cy="118873"/>
            </a:xfrm>
            <a:prstGeom prst="rect">
              <a:avLst/>
            </a:prstGeom>
            <a:blipFill rotWithShape="1">
              <a:blip r:embed="rId50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1" name="object 130"/>
            <p:cNvSpPr/>
            <p:nvPr/>
          </p:nvSpPr>
          <p:spPr>
            <a:xfrm>
              <a:off x="7118605" y="1254252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2" name="object 131"/>
            <p:cNvSpPr/>
            <p:nvPr/>
          </p:nvSpPr>
          <p:spPr>
            <a:xfrm>
              <a:off x="5900928" y="3496055"/>
              <a:ext cx="115825" cy="118873"/>
            </a:xfrm>
            <a:prstGeom prst="rect">
              <a:avLst/>
            </a:prstGeom>
            <a:blipFill rotWithShape="1">
              <a:blip r:embed="rId5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3" name="object 132"/>
            <p:cNvSpPr/>
            <p:nvPr/>
          </p:nvSpPr>
          <p:spPr>
            <a:xfrm>
              <a:off x="5900928" y="3496055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4" name="object 133"/>
            <p:cNvSpPr/>
            <p:nvPr/>
          </p:nvSpPr>
          <p:spPr>
            <a:xfrm>
              <a:off x="6105144" y="3496055"/>
              <a:ext cx="115825" cy="118873"/>
            </a:xfrm>
            <a:prstGeom prst="rect">
              <a:avLst/>
            </a:prstGeom>
            <a:blipFill rotWithShape="1">
              <a:blip r:embed="rId5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5" name="object 134"/>
            <p:cNvSpPr/>
            <p:nvPr/>
          </p:nvSpPr>
          <p:spPr>
            <a:xfrm>
              <a:off x="6105144" y="3496055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6" name="object 135"/>
            <p:cNvSpPr/>
            <p:nvPr/>
          </p:nvSpPr>
          <p:spPr>
            <a:xfrm>
              <a:off x="6309361" y="3496055"/>
              <a:ext cx="115825" cy="118873"/>
            </a:xfrm>
            <a:prstGeom prst="rect">
              <a:avLst/>
            </a:prstGeom>
            <a:blipFill rotWithShape="1">
              <a:blip r:embed="rId5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7" name="object 136"/>
            <p:cNvSpPr/>
            <p:nvPr/>
          </p:nvSpPr>
          <p:spPr>
            <a:xfrm>
              <a:off x="6309361" y="3496055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8" name="object 137"/>
            <p:cNvSpPr/>
            <p:nvPr/>
          </p:nvSpPr>
          <p:spPr>
            <a:xfrm>
              <a:off x="6515100" y="3496055"/>
              <a:ext cx="114300" cy="118873"/>
            </a:xfrm>
            <a:prstGeom prst="rect">
              <a:avLst/>
            </a:prstGeom>
            <a:blipFill rotWithShape="1">
              <a:blip r:embed="rId5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9" name="object 138"/>
            <p:cNvSpPr/>
            <p:nvPr/>
          </p:nvSpPr>
          <p:spPr>
            <a:xfrm>
              <a:off x="6515100" y="3496055"/>
              <a:ext cx="114300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0" name="object 139"/>
            <p:cNvSpPr/>
            <p:nvPr/>
          </p:nvSpPr>
          <p:spPr>
            <a:xfrm>
              <a:off x="6719316" y="3496055"/>
              <a:ext cx="115825" cy="118873"/>
            </a:xfrm>
            <a:prstGeom prst="rect">
              <a:avLst/>
            </a:prstGeom>
            <a:blipFill rotWithShape="1">
              <a:blip r:embed="rId5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1" name="object 140"/>
            <p:cNvSpPr/>
            <p:nvPr/>
          </p:nvSpPr>
          <p:spPr>
            <a:xfrm>
              <a:off x="6719316" y="3496055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2" name="object 141"/>
            <p:cNvSpPr/>
            <p:nvPr/>
          </p:nvSpPr>
          <p:spPr>
            <a:xfrm>
              <a:off x="6923533" y="3496055"/>
              <a:ext cx="115825" cy="118873"/>
            </a:xfrm>
            <a:prstGeom prst="rect">
              <a:avLst/>
            </a:prstGeom>
            <a:blipFill rotWithShape="1">
              <a:blip r:embed="rId5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3" name="object 142"/>
            <p:cNvSpPr/>
            <p:nvPr/>
          </p:nvSpPr>
          <p:spPr>
            <a:xfrm>
              <a:off x="6923533" y="3496055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4" name="object 143"/>
            <p:cNvSpPr/>
            <p:nvPr/>
          </p:nvSpPr>
          <p:spPr>
            <a:xfrm>
              <a:off x="7127747" y="3496055"/>
              <a:ext cx="115825" cy="118873"/>
            </a:xfrm>
            <a:prstGeom prst="rect">
              <a:avLst/>
            </a:prstGeom>
            <a:blipFill rotWithShape="1">
              <a:blip r:embed="rId5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5" name="object 144"/>
            <p:cNvSpPr/>
            <p:nvPr/>
          </p:nvSpPr>
          <p:spPr>
            <a:xfrm>
              <a:off x="7127747" y="3496055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6" name="object 145"/>
            <p:cNvSpPr/>
            <p:nvPr/>
          </p:nvSpPr>
          <p:spPr>
            <a:xfrm>
              <a:off x="7665721" y="1693163"/>
              <a:ext cx="134112" cy="153925"/>
            </a:xfrm>
            <a:prstGeom prst="rect">
              <a:avLst/>
            </a:prstGeom>
            <a:blipFill rotWithShape="1">
              <a:blip r:embed="rId58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7" name="object 146"/>
            <p:cNvSpPr/>
            <p:nvPr/>
          </p:nvSpPr>
          <p:spPr>
            <a:xfrm>
              <a:off x="7665721" y="1693162"/>
              <a:ext cx="134112" cy="153925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8" name="object 147"/>
            <p:cNvSpPr/>
            <p:nvPr/>
          </p:nvSpPr>
          <p:spPr>
            <a:xfrm>
              <a:off x="7665721" y="1964435"/>
              <a:ext cx="134112" cy="153925"/>
            </a:xfrm>
            <a:prstGeom prst="rect">
              <a:avLst/>
            </a:prstGeom>
            <a:blipFill rotWithShape="1">
              <a:blip r:embed="rId59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9" name="object 148"/>
            <p:cNvSpPr/>
            <p:nvPr/>
          </p:nvSpPr>
          <p:spPr>
            <a:xfrm>
              <a:off x="7665721" y="1964434"/>
              <a:ext cx="134112" cy="153926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0" name="object 149"/>
            <p:cNvSpPr/>
            <p:nvPr/>
          </p:nvSpPr>
          <p:spPr>
            <a:xfrm>
              <a:off x="7665721" y="2235706"/>
              <a:ext cx="134112" cy="152401"/>
            </a:xfrm>
            <a:prstGeom prst="rect">
              <a:avLst/>
            </a:prstGeom>
            <a:blipFill rotWithShape="1">
              <a:blip r:embed="rId60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1" name="object 150"/>
            <p:cNvSpPr/>
            <p:nvPr/>
          </p:nvSpPr>
          <p:spPr>
            <a:xfrm>
              <a:off x="7665721" y="2235706"/>
              <a:ext cx="134112" cy="152401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2" name="object 151"/>
            <p:cNvSpPr/>
            <p:nvPr/>
          </p:nvSpPr>
          <p:spPr>
            <a:xfrm>
              <a:off x="7665721" y="2506978"/>
              <a:ext cx="134112" cy="152401"/>
            </a:xfrm>
            <a:prstGeom prst="rect">
              <a:avLst/>
            </a:prstGeom>
            <a:blipFill rotWithShape="1">
              <a:blip r:embed="rId6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3" name="object 152"/>
            <p:cNvSpPr/>
            <p:nvPr/>
          </p:nvSpPr>
          <p:spPr>
            <a:xfrm>
              <a:off x="7665721" y="2506978"/>
              <a:ext cx="134112" cy="152401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4" name="object 153"/>
            <p:cNvSpPr/>
            <p:nvPr/>
          </p:nvSpPr>
          <p:spPr>
            <a:xfrm>
              <a:off x="7665721" y="2778250"/>
              <a:ext cx="134112" cy="152401"/>
            </a:xfrm>
            <a:prstGeom prst="rect">
              <a:avLst/>
            </a:prstGeom>
            <a:blipFill rotWithShape="1">
              <a:blip r:embed="rId6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5" name="object 154"/>
            <p:cNvSpPr/>
            <p:nvPr/>
          </p:nvSpPr>
          <p:spPr>
            <a:xfrm>
              <a:off x="7665721" y="2778250"/>
              <a:ext cx="134112" cy="152401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6" name="object 155"/>
            <p:cNvSpPr/>
            <p:nvPr/>
          </p:nvSpPr>
          <p:spPr>
            <a:xfrm>
              <a:off x="7665721" y="3048000"/>
              <a:ext cx="134112" cy="153924"/>
            </a:xfrm>
            <a:prstGeom prst="rect">
              <a:avLst/>
            </a:prstGeom>
            <a:blipFill rotWithShape="1">
              <a:blip r:embed="rId6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7" name="object 156"/>
            <p:cNvSpPr/>
            <p:nvPr/>
          </p:nvSpPr>
          <p:spPr>
            <a:xfrm>
              <a:off x="7665721" y="3048000"/>
              <a:ext cx="134112" cy="153926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8" name="object 157"/>
            <p:cNvSpPr/>
            <p:nvPr/>
          </p:nvSpPr>
          <p:spPr>
            <a:xfrm>
              <a:off x="5361432" y="1746504"/>
              <a:ext cx="134112" cy="153925"/>
            </a:xfrm>
            <a:prstGeom prst="rect">
              <a:avLst/>
            </a:prstGeom>
            <a:blipFill rotWithShape="1">
              <a:blip r:embed="rId6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9" name="object 158"/>
            <p:cNvSpPr/>
            <p:nvPr/>
          </p:nvSpPr>
          <p:spPr>
            <a:xfrm>
              <a:off x="5361432" y="1746504"/>
              <a:ext cx="134112" cy="153926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0" name="object 159"/>
            <p:cNvSpPr/>
            <p:nvPr/>
          </p:nvSpPr>
          <p:spPr>
            <a:xfrm>
              <a:off x="5361432" y="2017776"/>
              <a:ext cx="134112" cy="153925"/>
            </a:xfrm>
            <a:prstGeom prst="rect">
              <a:avLst/>
            </a:prstGeom>
            <a:blipFill rotWithShape="1">
              <a:blip r:embed="rId6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1" name="object 160"/>
            <p:cNvSpPr/>
            <p:nvPr/>
          </p:nvSpPr>
          <p:spPr>
            <a:xfrm>
              <a:off x="5361432" y="2017776"/>
              <a:ext cx="134112" cy="153926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2" name="object 161"/>
            <p:cNvSpPr/>
            <p:nvPr/>
          </p:nvSpPr>
          <p:spPr>
            <a:xfrm>
              <a:off x="5361432" y="2289048"/>
              <a:ext cx="134112" cy="153925"/>
            </a:xfrm>
            <a:prstGeom prst="rect">
              <a:avLst/>
            </a:prstGeom>
            <a:blipFill rotWithShape="1">
              <a:blip r:embed="rId6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3" name="object 162"/>
            <p:cNvSpPr/>
            <p:nvPr/>
          </p:nvSpPr>
          <p:spPr>
            <a:xfrm>
              <a:off x="5361432" y="2289048"/>
              <a:ext cx="134112" cy="153926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4" name="object 163"/>
            <p:cNvSpPr/>
            <p:nvPr/>
          </p:nvSpPr>
          <p:spPr>
            <a:xfrm>
              <a:off x="5361432" y="2560320"/>
              <a:ext cx="134112" cy="153925"/>
            </a:xfrm>
            <a:prstGeom prst="rect">
              <a:avLst/>
            </a:prstGeom>
            <a:blipFill rotWithShape="1">
              <a:blip r:embed="rId6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5" name="object 164"/>
            <p:cNvSpPr/>
            <p:nvPr/>
          </p:nvSpPr>
          <p:spPr>
            <a:xfrm>
              <a:off x="5361432" y="2560320"/>
              <a:ext cx="134112" cy="153926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6" name="object 165"/>
            <p:cNvSpPr/>
            <p:nvPr/>
          </p:nvSpPr>
          <p:spPr>
            <a:xfrm>
              <a:off x="5361432" y="2831592"/>
              <a:ext cx="134112" cy="152401"/>
            </a:xfrm>
            <a:prstGeom prst="rect">
              <a:avLst/>
            </a:prstGeom>
            <a:blipFill rotWithShape="1">
              <a:blip r:embed="rId68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7" name="object 166"/>
            <p:cNvSpPr/>
            <p:nvPr/>
          </p:nvSpPr>
          <p:spPr>
            <a:xfrm>
              <a:off x="5361432" y="2831592"/>
              <a:ext cx="134112" cy="152400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8" name="object 167"/>
            <p:cNvSpPr/>
            <p:nvPr/>
          </p:nvSpPr>
          <p:spPr>
            <a:xfrm>
              <a:off x="5361432" y="3102863"/>
              <a:ext cx="134112" cy="152401"/>
            </a:xfrm>
            <a:prstGeom prst="rect">
              <a:avLst/>
            </a:prstGeom>
            <a:blipFill rotWithShape="1">
              <a:blip r:embed="rId69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9" name="object 168"/>
            <p:cNvSpPr/>
            <p:nvPr/>
          </p:nvSpPr>
          <p:spPr>
            <a:xfrm>
              <a:off x="5361432" y="3102863"/>
              <a:ext cx="134112" cy="152401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0" name="object 169"/>
            <p:cNvSpPr/>
            <p:nvPr/>
          </p:nvSpPr>
          <p:spPr>
            <a:xfrm>
              <a:off x="2304288" y="582168"/>
              <a:ext cx="134114" cy="152401"/>
            </a:xfrm>
            <a:prstGeom prst="rect">
              <a:avLst/>
            </a:prstGeom>
            <a:blipFill rotWithShape="1">
              <a:blip r:embed="rId70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1" name="object 170"/>
            <p:cNvSpPr/>
            <p:nvPr/>
          </p:nvSpPr>
          <p:spPr>
            <a:xfrm>
              <a:off x="2304288" y="582168"/>
              <a:ext cx="134114" cy="152401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2" name="object 171"/>
            <p:cNvSpPr/>
            <p:nvPr/>
          </p:nvSpPr>
          <p:spPr>
            <a:xfrm>
              <a:off x="2304288" y="853440"/>
              <a:ext cx="134114" cy="152401"/>
            </a:xfrm>
            <a:prstGeom prst="rect">
              <a:avLst/>
            </a:prstGeom>
            <a:blipFill rotWithShape="1">
              <a:blip r:embed="rId7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3" name="object 172"/>
            <p:cNvSpPr/>
            <p:nvPr/>
          </p:nvSpPr>
          <p:spPr>
            <a:xfrm>
              <a:off x="2304288" y="853440"/>
              <a:ext cx="134114" cy="152401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4" name="object 173"/>
            <p:cNvSpPr/>
            <p:nvPr/>
          </p:nvSpPr>
          <p:spPr>
            <a:xfrm>
              <a:off x="2304288" y="1123188"/>
              <a:ext cx="134114" cy="153925"/>
            </a:xfrm>
            <a:prstGeom prst="rect">
              <a:avLst/>
            </a:prstGeom>
            <a:blipFill rotWithShape="1">
              <a:blip r:embed="rId7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5" name="object 174"/>
            <p:cNvSpPr/>
            <p:nvPr/>
          </p:nvSpPr>
          <p:spPr>
            <a:xfrm>
              <a:off x="2304288" y="1123188"/>
              <a:ext cx="134114" cy="153925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6" name="object 175"/>
            <p:cNvSpPr/>
            <p:nvPr/>
          </p:nvSpPr>
          <p:spPr>
            <a:xfrm>
              <a:off x="2304288" y="1394460"/>
              <a:ext cx="134114" cy="153925"/>
            </a:xfrm>
            <a:prstGeom prst="rect">
              <a:avLst/>
            </a:prstGeom>
            <a:blipFill rotWithShape="1">
              <a:blip r:embed="rId7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7" name="object 176"/>
            <p:cNvSpPr/>
            <p:nvPr/>
          </p:nvSpPr>
          <p:spPr>
            <a:xfrm>
              <a:off x="2304288" y="1394460"/>
              <a:ext cx="134114" cy="153925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8" name="object 177"/>
            <p:cNvSpPr/>
            <p:nvPr/>
          </p:nvSpPr>
          <p:spPr>
            <a:xfrm>
              <a:off x="2304288" y="1665732"/>
              <a:ext cx="134114" cy="153925"/>
            </a:xfrm>
            <a:prstGeom prst="rect">
              <a:avLst/>
            </a:prstGeom>
            <a:blipFill rotWithShape="1">
              <a:blip r:embed="rId7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9" name="object 178"/>
            <p:cNvSpPr/>
            <p:nvPr/>
          </p:nvSpPr>
          <p:spPr>
            <a:xfrm>
              <a:off x="2304288" y="1665732"/>
              <a:ext cx="134114" cy="153926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0" name="object 179"/>
            <p:cNvSpPr/>
            <p:nvPr/>
          </p:nvSpPr>
          <p:spPr>
            <a:xfrm>
              <a:off x="2304288" y="1937004"/>
              <a:ext cx="134114" cy="153925"/>
            </a:xfrm>
            <a:prstGeom prst="rect">
              <a:avLst/>
            </a:prstGeom>
            <a:blipFill rotWithShape="1">
              <a:blip r:embed="rId7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1" name="object 180"/>
            <p:cNvSpPr/>
            <p:nvPr/>
          </p:nvSpPr>
          <p:spPr>
            <a:xfrm>
              <a:off x="2304288" y="1937004"/>
              <a:ext cx="134114" cy="153926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2" name="object 181"/>
            <p:cNvSpPr/>
            <p:nvPr/>
          </p:nvSpPr>
          <p:spPr>
            <a:xfrm>
              <a:off x="0" y="617220"/>
              <a:ext cx="135637" cy="153925"/>
            </a:xfrm>
            <a:prstGeom prst="rect">
              <a:avLst/>
            </a:prstGeom>
            <a:blipFill rotWithShape="1">
              <a:blip r:embed="rId7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3" name="object 182"/>
            <p:cNvSpPr/>
            <p:nvPr/>
          </p:nvSpPr>
          <p:spPr>
            <a:xfrm>
              <a:off x="0" y="617220"/>
              <a:ext cx="135638" cy="153925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4" name="object 183"/>
            <p:cNvSpPr/>
            <p:nvPr/>
          </p:nvSpPr>
          <p:spPr>
            <a:xfrm>
              <a:off x="0" y="888491"/>
              <a:ext cx="135637" cy="153925"/>
            </a:xfrm>
            <a:prstGeom prst="rect">
              <a:avLst/>
            </a:prstGeom>
            <a:blipFill rotWithShape="1">
              <a:blip r:embed="rId7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5" name="object 184"/>
            <p:cNvSpPr/>
            <p:nvPr/>
          </p:nvSpPr>
          <p:spPr>
            <a:xfrm>
              <a:off x="0" y="888491"/>
              <a:ext cx="135638" cy="153925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6" name="object 185"/>
            <p:cNvSpPr/>
            <p:nvPr/>
          </p:nvSpPr>
          <p:spPr>
            <a:xfrm>
              <a:off x="0" y="1159763"/>
              <a:ext cx="135637" cy="153925"/>
            </a:xfrm>
            <a:prstGeom prst="rect">
              <a:avLst/>
            </a:prstGeom>
            <a:blipFill rotWithShape="1">
              <a:blip r:embed="rId78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7" name="object 186"/>
            <p:cNvSpPr/>
            <p:nvPr/>
          </p:nvSpPr>
          <p:spPr>
            <a:xfrm>
              <a:off x="0" y="1159763"/>
              <a:ext cx="135638" cy="153925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8" name="object 187"/>
            <p:cNvSpPr/>
            <p:nvPr/>
          </p:nvSpPr>
          <p:spPr>
            <a:xfrm>
              <a:off x="0" y="1431036"/>
              <a:ext cx="135637" cy="152401"/>
            </a:xfrm>
            <a:prstGeom prst="rect">
              <a:avLst/>
            </a:prstGeom>
            <a:blipFill rotWithShape="1">
              <a:blip r:embed="rId79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9" name="object 188"/>
            <p:cNvSpPr/>
            <p:nvPr/>
          </p:nvSpPr>
          <p:spPr>
            <a:xfrm>
              <a:off x="0" y="1431036"/>
              <a:ext cx="135638" cy="152401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0" name="object 189"/>
            <p:cNvSpPr/>
            <p:nvPr/>
          </p:nvSpPr>
          <p:spPr>
            <a:xfrm>
              <a:off x="0" y="1702306"/>
              <a:ext cx="135637" cy="152401"/>
            </a:xfrm>
            <a:prstGeom prst="rect">
              <a:avLst/>
            </a:prstGeom>
            <a:blipFill rotWithShape="1">
              <a:blip r:embed="rId80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1" name="object 190"/>
            <p:cNvSpPr/>
            <p:nvPr/>
          </p:nvSpPr>
          <p:spPr>
            <a:xfrm>
              <a:off x="0" y="1702306"/>
              <a:ext cx="135638" cy="152401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2" name="object 191"/>
            <p:cNvSpPr/>
            <p:nvPr/>
          </p:nvSpPr>
          <p:spPr>
            <a:xfrm>
              <a:off x="0" y="1973578"/>
              <a:ext cx="135637" cy="152401"/>
            </a:xfrm>
            <a:prstGeom prst="rect">
              <a:avLst/>
            </a:prstGeom>
            <a:blipFill rotWithShape="1">
              <a:blip r:embed="rId8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3" name="object 192"/>
            <p:cNvSpPr/>
            <p:nvPr/>
          </p:nvSpPr>
          <p:spPr>
            <a:xfrm>
              <a:off x="0" y="1973578"/>
              <a:ext cx="135638" cy="152401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4" name="object 193"/>
            <p:cNvSpPr/>
            <p:nvPr/>
          </p:nvSpPr>
          <p:spPr>
            <a:xfrm>
              <a:off x="513588" y="2823972"/>
              <a:ext cx="115825" cy="118873"/>
            </a:xfrm>
            <a:prstGeom prst="rect">
              <a:avLst/>
            </a:prstGeom>
            <a:blipFill rotWithShape="1">
              <a:blip r:embed="rId8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5" name="object 194"/>
            <p:cNvSpPr/>
            <p:nvPr/>
          </p:nvSpPr>
          <p:spPr>
            <a:xfrm>
              <a:off x="513587" y="2823972"/>
              <a:ext cx="115826" cy="118874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6" name="object 195"/>
            <p:cNvSpPr/>
            <p:nvPr/>
          </p:nvSpPr>
          <p:spPr>
            <a:xfrm>
              <a:off x="717804" y="2823972"/>
              <a:ext cx="115825" cy="118873"/>
            </a:xfrm>
            <a:prstGeom prst="rect">
              <a:avLst/>
            </a:prstGeom>
            <a:blipFill rotWithShape="1">
              <a:blip r:embed="rId8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7" name="object 196"/>
            <p:cNvSpPr/>
            <p:nvPr/>
          </p:nvSpPr>
          <p:spPr>
            <a:xfrm>
              <a:off x="717804" y="2823972"/>
              <a:ext cx="115825" cy="118874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8" name="object 197"/>
            <p:cNvSpPr/>
            <p:nvPr/>
          </p:nvSpPr>
          <p:spPr>
            <a:xfrm>
              <a:off x="922019" y="2823972"/>
              <a:ext cx="115825" cy="118873"/>
            </a:xfrm>
            <a:prstGeom prst="rect">
              <a:avLst/>
            </a:prstGeom>
            <a:blipFill rotWithShape="1">
              <a:blip r:embed="rId8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9" name="object 198"/>
            <p:cNvSpPr/>
            <p:nvPr/>
          </p:nvSpPr>
          <p:spPr>
            <a:xfrm>
              <a:off x="922019" y="2823972"/>
              <a:ext cx="115826" cy="118874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0" name="object 199"/>
            <p:cNvSpPr/>
            <p:nvPr/>
          </p:nvSpPr>
          <p:spPr>
            <a:xfrm>
              <a:off x="1126236" y="2823972"/>
              <a:ext cx="115825" cy="118873"/>
            </a:xfrm>
            <a:prstGeom prst="rect">
              <a:avLst/>
            </a:prstGeom>
            <a:blipFill rotWithShape="1">
              <a:blip r:embed="rId8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1" name="object 200"/>
            <p:cNvSpPr/>
            <p:nvPr/>
          </p:nvSpPr>
          <p:spPr>
            <a:xfrm>
              <a:off x="1126236" y="2823972"/>
              <a:ext cx="115826" cy="118874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2" name="object 201"/>
            <p:cNvSpPr/>
            <p:nvPr/>
          </p:nvSpPr>
          <p:spPr>
            <a:xfrm>
              <a:off x="1330452" y="2823972"/>
              <a:ext cx="115825" cy="118873"/>
            </a:xfrm>
            <a:prstGeom prst="rect">
              <a:avLst/>
            </a:prstGeom>
            <a:blipFill rotWithShape="1">
              <a:blip r:embed="rId8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3" name="object 202"/>
            <p:cNvSpPr/>
            <p:nvPr/>
          </p:nvSpPr>
          <p:spPr>
            <a:xfrm>
              <a:off x="1330452" y="2823972"/>
              <a:ext cx="115826" cy="118874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4" name="object 203"/>
            <p:cNvSpPr/>
            <p:nvPr/>
          </p:nvSpPr>
          <p:spPr>
            <a:xfrm>
              <a:off x="1536191" y="2823972"/>
              <a:ext cx="114301" cy="118873"/>
            </a:xfrm>
            <a:prstGeom prst="rect">
              <a:avLst/>
            </a:prstGeom>
            <a:blipFill rotWithShape="1">
              <a:blip r:embed="rId8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5" name="object 204"/>
            <p:cNvSpPr/>
            <p:nvPr/>
          </p:nvSpPr>
          <p:spPr>
            <a:xfrm>
              <a:off x="1536191" y="2823972"/>
              <a:ext cx="114301" cy="118874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6" name="object 205"/>
            <p:cNvSpPr/>
            <p:nvPr/>
          </p:nvSpPr>
          <p:spPr>
            <a:xfrm>
              <a:off x="1740408" y="2823972"/>
              <a:ext cx="115825" cy="118873"/>
            </a:xfrm>
            <a:prstGeom prst="rect">
              <a:avLst/>
            </a:prstGeom>
            <a:blipFill rotWithShape="1">
              <a:blip r:embed="rId88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7" name="object 206"/>
            <p:cNvSpPr/>
            <p:nvPr/>
          </p:nvSpPr>
          <p:spPr>
            <a:xfrm>
              <a:off x="1740408" y="2823972"/>
              <a:ext cx="115826" cy="118874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8" name="object 207"/>
            <p:cNvSpPr/>
            <p:nvPr/>
          </p:nvSpPr>
          <p:spPr>
            <a:xfrm>
              <a:off x="612648" y="0"/>
              <a:ext cx="114301" cy="118873"/>
            </a:xfrm>
            <a:prstGeom prst="rect">
              <a:avLst/>
            </a:prstGeom>
            <a:blipFill rotWithShape="1">
              <a:blip r:embed="rId89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9" name="object 208"/>
            <p:cNvSpPr/>
            <p:nvPr/>
          </p:nvSpPr>
          <p:spPr>
            <a:xfrm>
              <a:off x="612648" y="0"/>
              <a:ext cx="114301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0" name="object 209"/>
            <p:cNvSpPr/>
            <p:nvPr/>
          </p:nvSpPr>
          <p:spPr>
            <a:xfrm>
              <a:off x="816863" y="0"/>
              <a:ext cx="115825" cy="118873"/>
            </a:xfrm>
            <a:prstGeom prst="rect">
              <a:avLst/>
            </a:prstGeom>
            <a:blipFill rotWithShape="1">
              <a:blip r:embed="rId90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1" name="object 210"/>
            <p:cNvSpPr/>
            <p:nvPr/>
          </p:nvSpPr>
          <p:spPr>
            <a:xfrm>
              <a:off x="816863" y="0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2" name="object 211"/>
            <p:cNvSpPr/>
            <p:nvPr/>
          </p:nvSpPr>
          <p:spPr>
            <a:xfrm>
              <a:off x="1021080" y="0"/>
              <a:ext cx="115825" cy="118873"/>
            </a:xfrm>
            <a:prstGeom prst="rect">
              <a:avLst/>
            </a:prstGeom>
            <a:blipFill rotWithShape="1">
              <a:blip r:embed="rId9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3" name="object 212"/>
            <p:cNvSpPr/>
            <p:nvPr/>
          </p:nvSpPr>
          <p:spPr>
            <a:xfrm>
              <a:off x="1021080" y="0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4" name="object 213"/>
            <p:cNvSpPr/>
            <p:nvPr/>
          </p:nvSpPr>
          <p:spPr>
            <a:xfrm>
              <a:off x="1225296" y="0"/>
              <a:ext cx="115825" cy="118873"/>
            </a:xfrm>
            <a:prstGeom prst="rect">
              <a:avLst/>
            </a:prstGeom>
            <a:blipFill rotWithShape="1">
              <a:blip r:embed="rId9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5" name="object 214"/>
            <p:cNvSpPr/>
            <p:nvPr/>
          </p:nvSpPr>
          <p:spPr>
            <a:xfrm>
              <a:off x="1225296" y="0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6" name="object 215"/>
            <p:cNvSpPr/>
            <p:nvPr/>
          </p:nvSpPr>
          <p:spPr>
            <a:xfrm>
              <a:off x="1429512" y="0"/>
              <a:ext cx="115825" cy="118873"/>
            </a:xfrm>
            <a:prstGeom prst="rect">
              <a:avLst/>
            </a:prstGeom>
            <a:blipFill rotWithShape="1">
              <a:blip r:embed="rId9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7" name="object 216"/>
            <p:cNvSpPr/>
            <p:nvPr/>
          </p:nvSpPr>
          <p:spPr>
            <a:xfrm>
              <a:off x="1429512" y="0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8" name="object 217"/>
            <p:cNvSpPr/>
            <p:nvPr/>
          </p:nvSpPr>
          <p:spPr>
            <a:xfrm>
              <a:off x="1633727" y="0"/>
              <a:ext cx="115825" cy="118873"/>
            </a:xfrm>
            <a:prstGeom prst="rect">
              <a:avLst/>
            </a:prstGeom>
            <a:blipFill rotWithShape="1">
              <a:blip r:embed="rId9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9" name="object 218"/>
            <p:cNvSpPr/>
            <p:nvPr/>
          </p:nvSpPr>
          <p:spPr>
            <a:xfrm>
              <a:off x="1633727" y="0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0" name="object 219"/>
            <p:cNvSpPr/>
            <p:nvPr/>
          </p:nvSpPr>
          <p:spPr>
            <a:xfrm>
              <a:off x="1837944" y="0"/>
              <a:ext cx="115825" cy="118873"/>
            </a:xfrm>
            <a:prstGeom prst="rect">
              <a:avLst/>
            </a:prstGeom>
            <a:blipFill rotWithShape="1">
              <a:blip r:embed="rId9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01" name="object 220"/>
            <p:cNvSpPr/>
            <p:nvPr/>
          </p:nvSpPr>
          <p:spPr>
            <a:xfrm>
              <a:off x="1837944" y="0"/>
              <a:ext cx="115826" cy="118873"/>
            </a:xfrm>
            <a:prstGeom prst="rect">
              <a:avLst/>
            </a:prstGeom>
            <a:noFill/>
            <a:ln w="9144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03" name="object 221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74</a:t>
            </a:fld>
            <a:endParaRPr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object 2"/>
          <p:cNvSpPr txBox="1">
            <a:spLocks noGrp="1"/>
          </p:cNvSpPr>
          <p:nvPr>
            <p:ph type="title"/>
          </p:nvPr>
        </p:nvSpPr>
        <p:spPr>
          <a:xfrm>
            <a:off x="246684" y="190245"/>
            <a:ext cx="4709160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basics - Scheduling  </a:t>
            </a:r>
            <a:r>
              <a:rPr>
                <a:solidFill>
                  <a:srgbClr val="A80062"/>
                </a:solidFill>
              </a:rPr>
              <a:t>Types of Multicore</a:t>
            </a:r>
            <a:r>
              <a:rPr spc="100">
                <a:solidFill>
                  <a:srgbClr val="A80062"/>
                </a:solidFill>
              </a:rPr>
              <a:t> </a:t>
            </a:r>
            <a:r>
              <a:rPr>
                <a:solidFill>
                  <a:srgbClr val="A80062"/>
                </a:solidFill>
              </a:rPr>
              <a:t>scheduling</a:t>
            </a:r>
          </a:p>
        </p:txBody>
      </p:sp>
      <p:sp>
        <p:nvSpPr>
          <p:cNvPr id="906" name="object 3"/>
          <p:cNvSpPr txBox="1"/>
          <p:nvPr/>
        </p:nvSpPr>
        <p:spPr>
          <a:xfrm>
            <a:off x="254000" y="1071116"/>
            <a:ext cx="9879332" cy="2577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35"/>
              <a:t> </a:t>
            </a:r>
            <a:r>
              <a:rPr spc="-5"/>
              <a:t>Global Scheduling</a:t>
            </a:r>
          </a:p>
          <a:p>
            <a:pPr marL="594359" indent="-170815">
              <a:buSzPct val="100000"/>
              <a:buFont typeface="Courier New"/>
              <a:buChar char="o"/>
              <a:tabLst>
                <a:tab pos="584200" algn="l"/>
              </a:tabLst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Every Task </a:t>
            </a:r>
            <a:r>
              <a:rPr spc="0"/>
              <a:t>can </a:t>
            </a:r>
            <a:r>
              <a:t>execute </a:t>
            </a:r>
            <a:r>
              <a:rPr spc="0"/>
              <a:t>on </a:t>
            </a:r>
            <a:r>
              <a:t>every available core. </a:t>
            </a:r>
            <a:r>
              <a:rPr spc="-10"/>
              <a:t>It </a:t>
            </a:r>
            <a:r>
              <a:t>has relatively </a:t>
            </a:r>
            <a:r>
              <a:rPr spc="-10"/>
              <a:t>higher </a:t>
            </a:r>
            <a:r>
              <a:t>runtime</a:t>
            </a:r>
            <a:r>
              <a:rPr spc="0"/>
              <a:t> </a:t>
            </a:r>
            <a:r>
              <a:t>overhead</a:t>
            </a:r>
          </a:p>
          <a:p>
            <a:pPr>
              <a:buSzPct val="100000"/>
              <a:buChar char="o"/>
              <a:defRPr sz="21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12700">
              <a:lnSpc>
                <a:spcPts val="2100"/>
              </a:lnSpc>
              <a:defRPr spc="340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14"/>
              <a:t> </a:t>
            </a:r>
            <a:r>
              <a:rPr spc="-5"/>
              <a:t>Partitioned Scheduling</a:t>
            </a:r>
          </a:p>
          <a:p>
            <a:pPr marL="594359" indent="-170815">
              <a:lnSpc>
                <a:spcPts val="1900"/>
              </a:lnSpc>
              <a:buSzPct val="100000"/>
              <a:buFont typeface="Courier New"/>
              <a:buChar char="o"/>
              <a:tabLst>
                <a:tab pos="584200" algn="l"/>
              </a:tabLst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Tasks are </a:t>
            </a:r>
            <a:r>
              <a:rPr spc="0"/>
              <a:t>statically </a:t>
            </a:r>
            <a:r>
              <a:t>assigned to </a:t>
            </a:r>
            <a:r>
              <a:rPr spc="0"/>
              <a:t>exactly </a:t>
            </a:r>
            <a:r>
              <a:t>one core. </a:t>
            </a:r>
            <a:r>
              <a:rPr spc="0"/>
              <a:t>Execution </a:t>
            </a:r>
            <a:r>
              <a:t>core doesn‘t change</a:t>
            </a:r>
            <a:r>
              <a:rPr spc="-95"/>
              <a:t> </a:t>
            </a:r>
            <a:r>
              <a:t>dynamically</a:t>
            </a:r>
          </a:p>
          <a:p>
            <a:pPr>
              <a:buSzPct val="100000"/>
              <a:buChar char="o"/>
              <a:defRPr sz="21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12700"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10"/>
              <a:t> </a:t>
            </a:r>
            <a:r>
              <a:rPr spc="-5"/>
              <a:t>Semi </a:t>
            </a:r>
            <a:r>
              <a:rPr spc="-10"/>
              <a:t>Partitioned </a:t>
            </a:r>
            <a:r>
              <a:rPr spc="-5"/>
              <a:t>Scheduling/Clustered scheduling</a:t>
            </a:r>
          </a:p>
          <a:p>
            <a:pPr marL="709294" marR="5080" indent="-285750">
              <a:spcBef>
                <a:spcPts val="500"/>
              </a:spcBef>
              <a:buSzPct val="100000"/>
              <a:buFont typeface="Courier New"/>
              <a:buChar char="o"/>
              <a:tabLst>
                <a:tab pos="6985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Limited Task migration within </a:t>
            </a:r>
            <a:r>
              <a:rPr spc="-10"/>
              <a:t>cores </a:t>
            </a:r>
            <a:r>
              <a:t>that belong to </a:t>
            </a:r>
            <a:r>
              <a:rPr spc="0"/>
              <a:t>a </a:t>
            </a:r>
            <a:r>
              <a:t>cluster </a:t>
            </a:r>
            <a:r>
              <a:rPr spc="5"/>
              <a:t>is </a:t>
            </a:r>
            <a:r>
              <a:t>feasible. </a:t>
            </a:r>
            <a:r>
              <a:rPr spc="0"/>
              <a:t>It </a:t>
            </a:r>
            <a:r>
              <a:t>has </a:t>
            </a:r>
            <a:r>
              <a:rPr spc="0"/>
              <a:t>some </a:t>
            </a:r>
            <a:r>
              <a:t>runtime  overhead</a:t>
            </a:r>
          </a:p>
        </p:txBody>
      </p:sp>
      <p:sp>
        <p:nvSpPr>
          <p:cNvPr id="907" name="object 4"/>
          <p:cNvSpPr/>
          <p:nvPr/>
        </p:nvSpPr>
        <p:spPr>
          <a:xfrm>
            <a:off x="2426247" y="3500629"/>
            <a:ext cx="5237164" cy="19431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8" name="object 5"/>
          <p:cNvSpPr txBox="1"/>
          <p:nvPr/>
        </p:nvSpPr>
        <p:spPr>
          <a:xfrm>
            <a:off x="8520810" y="5433975"/>
            <a:ext cx="2288542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800" spc="-5">
                <a:latin typeface="Arial"/>
                <a:ea typeface="Arial"/>
                <a:cs typeface="Arial"/>
                <a:sym typeface="Arial"/>
              </a:defRPr>
            </a:pPr>
            <a:r>
              <a:t>Pic </a:t>
            </a:r>
            <a:r>
              <a:rPr spc="0"/>
              <a:t>Source:</a:t>
            </a:r>
            <a:r>
              <a:rPr spc="45"/>
              <a:t> </a:t>
            </a:r>
            <a:r>
              <a:t>https://slideplayer.com/slide/4805759/</a:t>
            </a:r>
          </a:p>
        </p:txBody>
      </p:sp>
      <p:sp>
        <p:nvSpPr>
          <p:cNvPr id="909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75</a:t>
            </a:fld>
            <a:endParaRPr/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object 2"/>
          <p:cNvSpPr txBox="1">
            <a:spLocks noGrp="1"/>
          </p:cNvSpPr>
          <p:nvPr>
            <p:ph type="title"/>
          </p:nvPr>
        </p:nvSpPr>
        <p:spPr>
          <a:xfrm>
            <a:off x="246683" y="190245"/>
            <a:ext cx="9134476" cy="840740"/>
          </a:xfrm>
          <a:prstGeom prst="rect">
            <a:avLst/>
          </a:prstGeom>
        </p:spPr>
        <p:txBody>
          <a:bodyPr/>
          <a:lstStyle/>
          <a:p>
            <a:pPr indent="12700">
              <a:lnSpc>
                <a:spcPts val="3200"/>
              </a:lnSpc>
              <a:defRPr spc="-100"/>
            </a:pPr>
            <a:r>
              <a:t>Multicore basics -</a:t>
            </a:r>
            <a:r>
              <a:rPr spc="100"/>
              <a:t> </a:t>
            </a:r>
            <a:r>
              <a:t>Scheduling</a:t>
            </a:r>
          </a:p>
          <a:p>
            <a:pPr indent="12700">
              <a:lnSpc>
                <a:spcPts val="3200"/>
              </a:lnSpc>
              <a:defRPr spc="-100">
                <a:solidFill>
                  <a:srgbClr val="A80062"/>
                </a:solidFill>
              </a:defRPr>
            </a:pPr>
            <a:r>
              <a:t>Key differences in scheduling in Single core and</a:t>
            </a:r>
            <a:r>
              <a:rPr spc="300"/>
              <a:t> </a:t>
            </a:r>
            <a:r>
              <a:t>Multicore</a:t>
            </a:r>
          </a:p>
        </p:txBody>
      </p:sp>
      <p:grpSp>
        <p:nvGrpSpPr>
          <p:cNvPr id="977" name="object 3"/>
          <p:cNvGrpSpPr/>
          <p:nvPr/>
        </p:nvGrpSpPr>
        <p:grpSpPr>
          <a:xfrm>
            <a:off x="1250834" y="1335024"/>
            <a:ext cx="9458568" cy="1420368"/>
            <a:chOff x="0" y="0"/>
            <a:chExt cx="9458566" cy="1420367"/>
          </a:xfrm>
        </p:grpSpPr>
        <p:grpSp>
          <p:nvGrpSpPr>
            <p:cNvPr id="914" name="object 4"/>
            <p:cNvGrpSpPr/>
            <p:nvPr/>
          </p:nvGrpSpPr>
          <p:grpSpPr>
            <a:xfrm>
              <a:off x="335647" y="850392"/>
              <a:ext cx="5710430" cy="173738"/>
              <a:chOff x="0" y="0"/>
              <a:chExt cx="5710428" cy="173736"/>
            </a:xfrm>
          </p:grpSpPr>
          <p:sp>
            <p:nvSpPr>
              <p:cNvPr id="912" name="Rectangle"/>
              <p:cNvSpPr/>
              <p:nvPr/>
            </p:nvSpPr>
            <p:spPr>
              <a:xfrm>
                <a:off x="4437888" y="0"/>
                <a:ext cx="1272541" cy="172213"/>
              </a:xfrm>
              <a:prstGeom prst="rect">
                <a:avLst/>
              </a:prstGeom>
              <a:noFill/>
              <a:ln w="9144" cap="flat">
                <a:solidFill>
                  <a:srgbClr val="3E126C"/>
                </a:solidFill>
                <a:prstDash val="sysDash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13" name="Rectangle"/>
              <p:cNvSpPr/>
              <p:nvPr/>
            </p:nvSpPr>
            <p:spPr>
              <a:xfrm>
                <a:off x="0" y="1524"/>
                <a:ext cx="1091184" cy="172213"/>
              </a:xfrm>
              <a:prstGeom prst="rect">
                <a:avLst/>
              </a:prstGeom>
              <a:noFill/>
              <a:ln w="9144" cap="flat">
                <a:solidFill>
                  <a:srgbClr val="3E126C"/>
                </a:solidFill>
                <a:prstDash val="sysDash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915" name="object 5"/>
            <p:cNvSpPr/>
            <p:nvPr/>
          </p:nvSpPr>
          <p:spPr>
            <a:xfrm>
              <a:off x="56755" y="227076"/>
              <a:ext cx="132588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16" name="object 6"/>
            <p:cNvSpPr/>
            <p:nvPr/>
          </p:nvSpPr>
          <p:spPr>
            <a:xfrm>
              <a:off x="56755" y="227076"/>
              <a:ext cx="132588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17" name="object 7"/>
            <p:cNvSpPr/>
            <p:nvPr/>
          </p:nvSpPr>
          <p:spPr>
            <a:xfrm>
              <a:off x="0" y="32003"/>
              <a:ext cx="9458567" cy="1388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007"/>
                  </a:moveTo>
                  <a:lnTo>
                    <a:pt x="21426" y="20414"/>
                  </a:lnTo>
                  <a:lnTo>
                    <a:pt x="21426" y="20909"/>
                  </a:lnTo>
                  <a:lnTo>
                    <a:pt x="145" y="20910"/>
                  </a:lnTo>
                  <a:lnTo>
                    <a:pt x="102" y="1183"/>
                  </a:lnTo>
                  <a:lnTo>
                    <a:pt x="174" y="1176"/>
                  </a:lnTo>
                  <a:lnTo>
                    <a:pt x="160" y="986"/>
                  </a:lnTo>
                  <a:lnTo>
                    <a:pt x="84" y="0"/>
                  </a:lnTo>
                  <a:lnTo>
                    <a:pt x="0" y="1193"/>
                  </a:lnTo>
                  <a:lnTo>
                    <a:pt x="73" y="1186"/>
                  </a:lnTo>
                  <a:lnTo>
                    <a:pt x="116" y="21005"/>
                  </a:lnTo>
                  <a:lnTo>
                    <a:pt x="130" y="21004"/>
                  </a:lnTo>
                  <a:lnTo>
                    <a:pt x="130" y="21108"/>
                  </a:lnTo>
                  <a:lnTo>
                    <a:pt x="21426" y="21106"/>
                  </a:lnTo>
                  <a:lnTo>
                    <a:pt x="21426" y="21600"/>
                  </a:lnTo>
                  <a:lnTo>
                    <a:pt x="21600" y="21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18" name="object 8"/>
            <p:cNvSpPr/>
            <p:nvPr/>
          </p:nvSpPr>
          <p:spPr>
            <a:xfrm>
              <a:off x="960487" y="227076"/>
              <a:ext cx="131065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19" name="object 9"/>
            <p:cNvSpPr/>
            <p:nvPr/>
          </p:nvSpPr>
          <p:spPr>
            <a:xfrm>
              <a:off x="960487" y="227076"/>
              <a:ext cx="131065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0" name="object 10"/>
            <p:cNvSpPr/>
            <p:nvPr/>
          </p:nvSpPr>
          <p:spPr>
            <a:xfrm>
              <a:off x="1862696" y="227076"/>
              <a:ext cx="131065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1" name="object 11"/>
            <p:cNvSpPr/>
            <p:nvPr/>
          </p:nvSpPr>
          <p:spPr>
            <a:xfrm>
              <a:off x="1862696" y="227076"/>
              <a:ext cx="131065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2" name="object 12"/>
            <p:cNvSpPr/>
            <p:nvPr/>
          </p:nvSpPr>
          <p:spPr>
            <a:xfrm>
              <a:off x="2764903" y="227076"/>
              <a:ext cx="132589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3" name="object 13"/>
            <p:cNvSpPr/>
            <p:nvPr/>
          </p:nvSpPr>
          <p:spPr>
            <a:xfrm>
              <a:off x="2764903" y="227076"/>
              <a:ext cx="132589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4" name="object 14"/>
            <p:cNvSpPr/>
            <p:nvPr/>
          </p:nvSpPr>
          <p:spPr>
            <a:xfrm>
              <a:off x="3667111" y="227076"/>
              <a:ext cx="132589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5" name="object 15"/>
            <p:cNvSpPr/>
            <p:nvPr/>
          </p:nvSpPr>
          <p:spPr>
            <a:xfrm>
              <a:off x="3667111" y="227076"/>
              <a:ext cx="132589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6" name="object 16"/>
            <p:cNvSpPr/>
            <p:nvPr/>
          </p:nvSpPr>
          <p:spPr>
            <a:xfrm>
              <a:off x="4645519" y="227076"/>
              <a:ext cx="131064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7" name="object 17"/>
            <p:cNvSpPr/>
            <p:nvPr/>
          </p:nvSpPr>
          <p:spPr>
            <a:xfrm>
              <a:off x="4645519" y="227076"/>
              <a:ext cx="131064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8" name="object 18"/>
            <p:cNvSpPr/>
            <p:nvPr/>
          </p:nvSpPr>
          <p:spPr>
            <a:xfrm>
              <a:off x="5547728" y="227076"/>
              <a:ext cx="131065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29" name="object 19"/>
            <p:cNvSpPr/>
            <p:nvPr/>
          </p:nvSpPr>
          <p:spPr>
            <a:xfrm>
              <a:off x="5547728" y="227076"/>
              <a:ext cx="131065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0" name="object 20"/>
            <p:cNvSpPr/>
            <p:nvPr/>
          </p:nvSpPr>
          <p:spPr>
            <a:xfrm>
              <a:off x="6449936" y="227076"/>
              <a:ext cx="132589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1" name="object 21"/>
            <p:cNvSpPr/>
            <p:nvPr/>
          </p:nvSpPr>
          <p:spPr>
            <a:xfrm>
              <a:off x="6449936" y="227076"/>
              <a:ext cx="132589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2" name="object 22"/>
            <p:cNvSpPr/>
            <p:nvPr/>
          </p:nvSpPr>
          <p:spPr>
            <a:xfrm>
              <a:off x="7352144" y="227076"/>
              <a:ext cx="132589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3" name="object 23"/>
            <p:cNvSpPr/>
            <p:nvPr/>
          </p:nvSpPr>
          <p:spPr>
            <a:xfrm>
              <a:off x="7352144" y="227076"/>
              <a:ext cx="132589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4" name="object 24"/>
            <p:cNvSpPr/>
            <p:nvPr/>
          </p:nvSpPr>
          <p:spPr>
            <a:xfrm>
              <a:off x="8255875" y="227076"/>
              <a:ext cx="131065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5" name="object 25"/>
            <p:cNvSpPr/>
            <p:nvPr/>
          </p:nvSpPr>
          <p:spPr>
            <a:xfrm>
              <a:off x="8255875" y="227076"/>
              <a:ext cx="131065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6" name="object 26"/>
            <p:cNvSpPr/>
            <p:nvPr/>
          </p:nvSpPr>
          <p:spPr>
            <a:xfrm>
              <a:off x="189343" y="557784"/>
              <a:ext cx="131065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7" name="object 27"/>
            <p:cNvSpPr/>
            <p:nvPr/>
          </p:nvSpPr>
          <p:spPr>
            <a:xfrm>
              <a:off x="189343" y="557784"/>
              <a:ext cx="131065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8" name="object 28"/>
            <p:cNvSpPr/>
            <p:nvPr/>
          </p:nvSpPr>
          <p:spPr>
            <a:xfrm>
              <a:off x="1993759" y="557784"/>
              <a:ext cx="132590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9" name="object 29"/>
            <p:cNvSpPr/>
            <p:nvPr/>
          </p:nvSpPr>
          <p:spPr>
            <a:xfrm>
              <a:off x="1993759" y="557784"/>
              <a:ext cx="132590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0" name="object 30"/>
            <p:cNvSpPr/>
            <p:nvPr/>
          </p:nvSpPr>
          <p:spPr>
            <a:xfrm>
              <a:off x="3799699" y="557784"/>
              <a:ext cx="131064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1" name="object 31"/>
            <p:cNvSpPr/>
            <p:nvPr/>
          </p:nvSpPr>
          <p:spPr>
            <a:xfrm>
              <a:off x="3799699" y="557784"/>
              <a:ext cx="131064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2" name="object 32"/>
            <p:cNvSpPr/>
            <p:nvPr/>
          </p:nvSpPr>
          <p:spPr>
            <a:xfrm>
              <a:off x="5678792" y="557784"/>
              <a:ext cx="132589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3" name="object 33"/>
            <p:cNvSpPr/>
            <p:nvPr/>
          </p:nvSpPr>
          <p:spPr>
            <a:xfrm>
              <a:off x="5678792" y="557784"/>
              <a:ext cx="132589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4" name="object 34"/>
            <p:cNvSpPr/>
            <p:nvPr/>
          </p:nvSpPr>
          <p:spPr>
            <a:xfrm>
              <a:off x="7484732" y="557784"/>
              <a:ext cx="131065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5" name="object 35"/>
            <p:cNvSpPr/>
            <p:nvPr/>
          </p:nvSpPr>
          <p:spPr>
            <a:xfrm>
              <a:off x="7484732" y="557784"/>
              <a:ext cx="131065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6" name="object 36"/>
            <p:cNvSpPr/>
            <p:nvPr/>
          </p:nvSpPr>
          <p:spPr>
            <a:xfrm>
              <a:off x="335647" y="851916"/>
              <a:ext cx="624842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7" name="object 37"/>
            <p:cNvSpPr/>
            <p:nvPr/>
          </p:nvSpPr>
          <p:spPr>
            <a:xfrm>
              <a:off x="335647" y="851916"/>
              <a:ext cx="624842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8" name="object 38"/>
            <p:cNvSpPr/>
            <p:nvPr/>
          </p:nvSpPr>
          <p:spPr>
            <a:xfrm>
              <a:off x="1131175" y="851916"/>
              <a:ext cx="295657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9" name="object 39"/>
            <p:cNvSpPr/>
            <p:nvPr/>
          </p:nvSpPr>
          <p:spPr>
            <a:xfrm>
              <a:off x="1131175" y="851916"/>
              <a:ext cx="295657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0" name="object 40"/>
            <p:cNvSpPr/>
            <p:nvPr/>
          </p:nvSpPr>
          <p:spPr>
            <a:xfrm>
              <a:off x="4782679" y="851916"/>
              <a:ext cx="765048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1" name="object 41"/>
            <p:cNvSpPr/>
            <p:nvPr/>
          </p:nvSpPr>
          <p:spPr>
            <a:xfrm>
              <a:off x="4782679" y="851916"/>
              <a:ext cx="765048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2" name="object 42"/>
            <p:cNvSpPr/>
            <p:nvPr/>
          </p:nvSpPr>
          <p:spPr>
            <a:xfrm>
              <a:off x="5826619" y="850392"/>
              <a:ext cx="219457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3" name="object 43"/>
            <p:cNvSpPr/>
            <p:nvPr/>
          </p:nvSpPr>
          <p:spPr>
            <a:xfrm>
              <a:off x="5826619" y="850392"/>
              <a:ext cx="219457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4" name="object 44"/>
            <p:cNvSpPr/>
            <p:nvPr/>
          </p:nvSpPr>
          <p:spPr>
            <a:xfrm>
              <a:off x="1426831" y="1138428"/>
              <a:ext cx="5676901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5" name="object 45"/>
            <p:cNvSpPr/>
            <p:nvPr/>
          </p:nvSpPr>
          <p:spPr>
            <a:xfrm>
              <a:off x="1426831" y="1138428"/>
              <a:ext cx="435865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6" name="object 46"/>
            <p:cNvSpPr/>
            <p:nvPr/>
          </p:nvSpPr>
          <p:spPr>
            <a:xfrm>
              <a:off x="1426831" y="1138428"/>
              <a:ext cx="435865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7" name="object 47"/>
            <p:cNvSpPr/>
            <p:nvPr/>
          </p:nvSpPr>
          <p:spPr>
            <a:xfrm>
              <a:off x="2126347" y="1138428"/>
              <a:ext cx="638557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8" name="object 48"/>
            <p:cNvSpPr/>
            <p:nvPr/>
          </p:nvSpPr>
          <p:spPr>
            <a:xfrm>
              <a:off x="2126347" y="1138428"/>
              <a:ext cx="638557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9" name="object 49"/>
            <p:cNvSpPr/>
            <p:nvPr/>
          </p:nvSpPr>
          <p:spPr>
            <a:xfrm>
              <a:off x="2897491" y="1136904"/>
              <a:ext cx="769621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0" name="object 50"/>
            <p:cNvSpPr/>
            <p:nvPr/>
          </p:nvSpPr>
          <p:spPr>
            <a:xfrm>
              <a:off x="2897491" y="1136904"/>
              <a:ext cx="769621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1" name="object 51"/>
            <p:cNvSpPr/>
            <p:nvPr/>
          </p:nvSpPr>
          <p:spPr>
            <a:xfrm>
              <a:off x="3930765" y="1136904"/>
              <a:ext cx="714756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2" name="object 52"/>
            <p:cNvSpPr/>
            <p:nvPr/>
          </p:nvSpPr>
          <p:spPr>
            <a:xfrm>
              <a:off x="3930765" y="1136904"/>
              <a:ext cx="714756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3" name="object 53"/>
            <p:cNvSpPr/>
            <p:nvPr/>
          </p:nvSpPr>
          <p:spPr>
            <a:xfrm>
              <a:off x="6046075" y="1136904"/>
              <a:ext cx="403861" cy="170689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4" name="object 54"/>
            <p:cNvSpPr/>
            <p:nvPr/>
          </p:nvSpPr>
          <p:spPr>
            <a:xfrm>
              <a:off x="6046075" y="1136904"/>
              <a:ext cx="403861" cy="170689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5" name="object 55"/>
            <p:cNvSpPr/>
            <p:nvPr/>
          </p:nvSpPr>
          <p:spPr>
            <a:xfrm>
              <a:off x="6582525" y="1129284"/>
              <a:ext cx="530353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6" name="object 56"/>
            <p:cNvSpPr/>
            <p:nvPr/>
          </p:nvSpPr>
          <p:spPr>
            <a:xfrm>
              <a:off x="6582525" y="1129284"/>
              <a:ext cx="530353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976" name="object 57"/>
            <p:cNvGrpSpPr/>
            <p:nvPr/>
          </p:nvGrpSpPr>
          <p:grpSpPr>
            <a:xfrm>
              <a:off x="963536" y="-1"/>
              <a:ext cx="7327901" cy="1392684"/>
              <a:chOff x="0" y="0"/>
              <a:chExt cx="7327900" cy="1392681"/>
            </a:xfrm>
          </p:grpSpPr>
          <p:sp>
            <p:nvSpPr>
              <p:cNvPr id="967" name="Line"/>
              <p:cNvSpPr/>
              <p:nvPr/>
            </p:nvSpPr>
            <p:spPr>
              <a:xfrm flipH="1" flipV="1">
                <a:off x="-1" y="24384"/>
                <a:ext cx="20320" cy="1350010"/>
              </a:xfrm>
              <a:prstGeom prst="line">
                <a:avLst/>
              </a:prstGeom>
              <a:noFill/>
              <a:ln w="6096" cap="flat">
                <a:solidFill>
                  <a:srgbClr val="A6A6A6"/>
                </a:solidFill>
                <a:prstDash val="sysDot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68" name="Line"/>
              <p:cNvSpPr/>
              <p:nvPr/>
            </p:nvSpPr>
            <p:spPr>
              <a:xfrm flipH="1" flipV="1">
                <a:off x="888491" y="24383"/>
                <a:ext cx="20321" cy="1350012"/>
              </a:xfrm>
              <a:prstGeom prst="line">
                <a:avLst/>
              </a:prstGeom>
              <a:noFill/>
              <a:ln w="6096" cap="flat">
                <a:solidFill>
                  <a:srgbClr val="A6A6A6"/>
                </a:solidFill>
                <a:prstDash val="sysDot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69" name="Line"/>
              <p:cNvSpPr/>
              <p:nvPr/>
            </p:nvSpPr>
            <p:spPr>
              <a:xfrm flipH="1" flipV="1">
                <a:off x="1808988" y="0"/>
                <a:ext cx="20319" cy="1350012"/>
              </a:xfrm>
              <a:prstGeom prst="line">
                <a:avLst/>
              </a:prstGeom>
              <a:noFill/>
              <a:ln w="6096" cap="flat">
                <a:solidFill>
                  <a:srgbClr val="A6A6A6"/>
                </a:solidFill>
                <a:prstDash val="sysDot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70" name="Line"/>
              <p:cNvSpPr/>
              <p:nvPr/>
            </p:nvSpPr>
            <p:spPr>
              <a:xfrm flipH="1" flipV="1">
                <a:off x="2699004" y="22859"/>
                <a:ext cx="20321" cy="1350012"/>
              </a:xfrm>
              <a:prstGeom prst="line">
                <a:avLst/>
              </a:prstGeom>
              <a:noFill/>
              <a:ln w="6096" cap="flat">
                <a:solidFill>
                  <a:srgbClr val="A6A6A6"/>
                </a:solidFill>
                <a:prstDash val="sysDot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71" name="Line"/>
              <p:cNvSpPr/>
              <p:nvPr/>
            </p:nvSpPr>
            <p:spPr>
              <a:xfrm flipH="1" flipV="1">
                <a:off x="3677412" y="42672"/>
                <a:ext cx="20320" cy="1350010"/>
              </a:xfrm>
              <a:prstGeom prst="line">
                <a:avLst/>
              </a:prstGeom>
              <a:noFill/>
              <a:ln w="6096" cap="flat">
                <a:solidFill>
                  <a:srgbClr val="A6A6A6"/>
                </a:solidFill>
                <a:prstDash val="sysDot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72" name="Line"/>
              <p:cNvSpPr/>
              <p:nvPr/>
            </p:nvSpPr>
            <p:spPr>
              <a:xfrm flipH="1" flipV="1">
                <a:off x="4564380" y="38100"/>
                <a:ext cx="20321" cy="1350011"/>
              </a:xfrm>
              <a:prstGeom prst="line">
                <a:avLst/>
              </a:prstGeom>
              <a:noFill/>
              <a:ln w="6096" cap="flat">
                <a:solidFill>
                  <a:srgbClr val="A6A6A6"/>
                </a:solidFill>
                <a:prstDash val="sysDot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73" name="Line"/>
              <p:cNvSpPr/>
              <p:nvPr/>
            </p:nvSpPr>
            <p:spPr>
              <a:xfrm flipH="1" flipV="1">
                <a:off x="5469635" y="38100"/>
                <a:ext cx="20322" cy="1350011"/>
              </a:xfrm>
              <a:prstGeom prst="line">
                <a:avLst/>
              </a:prstGeom>
              <a:noFill/>
              <a:ln w="6096" cap="flat">
                <a:solidFill>
                  <a:srgbClr val="A6A6A6"/>
                </a:solidFill>
                <a:prstDash val="sysDot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74" name="Line"/>
              <p:cNvSpPr/>
              <p:nvPr/>
            </p:nvSpPr>
            <p:spPr>
              <a:xfrm flipH="1" flipV="1">
                <a:off x="6388607" y="32003"/>
                <a:ext cx="20321" cy="1350013"/>
              </a:xfrm>
              <a:prstGeom prst="line">
                <a:avLst/>
              </a:prstGeom>
              <a:noFill/>
              <a:ln w="6096" cap="flat">
                <a:solidFill>
                  <a:srgbClr val="A6A6A6"/>
                </a:solidFill>
                <a:prstDash val="sysDot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75" name="Line"/>
              <p:cNvSpPr/>
              <p:nvPr/>
            </p:nvSpPr>
            <p:spPr>
              <a:xfrm flipH="1" flipV="1">
                <a:off x="7307580" y="38100"/>
                <a:ext cx="20321" cy="1350011"/>
              </a:xfrm>
              <a:prstGeom prst="line">
                <a:avLst/>
              </a:prstGeom>
              <a:noFill/>
              <a:ln w="6096" cap="flat">
                <a:solidFill>
                  <a:srgbClr val="A6A6A6"/>
                </a:solidFill>
                <a:prstDash val="sysDot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978" name="object 58"/>
          <p:cNvSpPr txBox="1"/>
          <p:nvPr/>
        </p:nvSpPr>
        <p:spPr>
          <a:xfrm>
            <a:off x="496619" y="1583054"/>
            <a:ext cx="655322" cy="11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203200" indent="-190500">
              <a:spcBef>
                <a:spcPts val="300"/>
              </a:spcBef>
              <a:buSzPct val="100000"/>
              <a:buAutoNum type="arabicPeriod"/>
              <a:tabLst>
                <a:tab pos="203200" algn="l"/>
              </a:tabLst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ms</a:t>
            </a:r>
          </a:p>
          <a:p>
            <a:pPr marL="210820" indent="-191135">
              <a:spcBef>
                <a:spcPts val="200"/>
              </a:spcBef>
              <a:buSzPct val="100000"/>
              <a:buAutoNum type="arabicPeriod"/>
              <a:tabLst>
                <a:tab pos="203200" algn="l"/>
              </a:tabLst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ms</a:t>
            </a:r>
          </a:p>
          <a:p>
            <a:pPr indent="20320">
              <a:spcBef>
                <a:spcPts val="2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5</a:t>
            </a:r>
            <a:r>
              <a:rPr spc="-104"/>
              <a:t> </a:t>
            </a:r>
            <a:r>
              <a:t>ms</a:t>
            </a:r>
          </a:p>
          <a:p>
            <a:pPr indent="20320">
              <a:spcBef>
                <a:spcPts val="2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10</a:t>
            </a:r>
            <a:r>
              <a:rPr spc="-90"/>
              <a:t> </a:t>
            </a:r>
            <a:r>
              <a:rPr spc="0"/>
              <a:t>ms</a:t>
            </a:r>
          </a:p>
        </p:txBody>
      </p:sp>
      <p:sp>
        <p:nvSpPr>
          <p:cNvPr id="979" name="object 59"/>
          <p:cNvSpPr/>
          <p:nvPr/>
        </p:nvSpPr>
        <p:spPr>
          <a:xfrm flipH="1" flipV="1">
            <a:off x="10445496" y="1367028"/>
            <a:ext cx="20321" cy="1350011"/>
          </a:xfrm>
          <a:prstGeom prst="line">
            <a:avLst/>
          </a:prstGeom>
          <a:ln w="6096">
            <a:solidFill>
              <a:srgbClr val="000000"/>
            </a:solidFill>
            <a:prstDash val="sysDot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31" name="object 60"/>
          <p:cNvGrpSpPr/>
          <p:nvPr/>
        </p:nvGrpSpPr>
        <p:grpSpPr>
          <a:xfrm>
            <a:off x="1250834" y="3436621"/>
            <a:ext cx="9458568" cy="1423416"/>
            <a:chOff x="0" y="0"/>
            <a:chExt cx="9458566" cy="1423415"/>
          </a:xfrm>
        </p:grpSpPr>
        <p:sp>
          <p:nvSpPr>
            <p:cNvPr id="980" name="object 61"/>
            <p:cNvSpPr/>
            <p:nvPr/>
          </p:nvSpPr>
          <p:spPr>
            <a:xfrm>
              <a:off x="911719" y="1155191"/>
              <a:ext cx="5273041" cy="144781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1" name="object 62"/>
            <p:cNvSpPr/>
            <p:nvPr/>
          </p:nvSpPr>
          <p:spPr>
            <a:xfrm>
              <a:off x="56755" y="230124"/>
              <a:ext cx="132588" cy="172212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2" name="object 63"/>
            <p:cNvSpPr/>
            <p:nvPr/>
          </p:nvSpPr>
          <p:spPr>
            <a:xfrm>
              <a:off x="56755" y="230124"/>
              <a:ext cx="132588" cy="172212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3" name="object 64"/>
            <p:cNvSpPr/>
            <p:nvPr/>
          </p:nvSpPr>
          <p:spPr>
            <a:xfrm>
              <a:off x="0" y="35051"/>
              <a:ext cx="9458567" cy="1388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007"/>
                  </a:moveTo>
                  <a:lnTo>
                    <a:pt x="21426" y="20414"/>
                  </a:lnTo>
                  <a:lnTo>
                    <a:pt x="21426" y="20909"/>
                  </a:lnTo>
                  <a:lnTo>
                    <a:pt x="145" y="20910"/>
                  </a:lnTo>
                  <a:lnTo>
                    <a:pt x="102" y="1183"/>
                  </a:lnTo>
                  <a:lnTo>
                    <a:pt x="174" y="1176"/>
                  </a:lnTo>
                  <a:lnTo>
                    <a:pt x="160" y="986"/>
                  </a:lnTo>
                  <a:lnTo>
                    <a:pt x="84" y="0"/>
                  </a:lnTo>
                  <a:lnTo>
                    <a:pt x="0" y="1193"/>
                  </a:lnTo>
                  <a:lnTo>
                    <a:pt x="73" y="1186"/>
                  </a:lnTo>
                  <a:lnTo>
                    <a:pt x="116" y="21005"/>
                  </a:lnTo>
                  <a:lnTo>
                    <a:pt x="130" y="21004"/>
                  </a:lnTo>
                  <a:lnTo>
                    <a:pt x="130" y="21108"/>
                  </a:lnTo>
                  <a:lnTo>
                    <a:pt x="21426" y="21106"/>
                  </a:lnTo>
                  <a:lnTo>
                    <a:pt x="21426" y="21600"/>
                  </a:lnTo>
                  <a:lnTo>
                    <a:pt x="21600" y="21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4" name="object 65"/>
            <p:cNvSpPr/>
            <p:nvPr/>
          </p:nvSpPr>
          <p:spPr>
            <a:xfrm>
              <a:off x="960487" y="230124"/>
              <a:ext cx="131065" cy="172212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5" name="object 66"/>
            <p:cNvSpPr/>
            <p:nvPr/>
          </p:nvSpPr>
          <p:spPr>
            <a:xfrm>
              <a:off x="960487" y="230124"/>
              <a:ext cx="131065" cy="172212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6" name="object 67"/>
            <p:cNvSpPr/>
            <p:nvPr/>
          </p:nvSpPr>
          <p:spPr>
            <a:xfrm>
              <a:off x="1862696" y="230124"/>
              <a:ext cx="131065" cy="172212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7" name="object 68"/>
            <p:cNvSpPr/>
            <p:nvPr/>
          </p:nvSpPr>
          <p:spPr>
            <a:xfrm>
              <a:off x="1862696" y="230124"/>
              <a:ext cx="131065" cy="172212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8" name="object 69"/>
            <p:cNvSpPr/>
            <p:nvPr/>
          </p:nvSpPr>
          <p:spPr>
            <a:xfrm>
              <a:off x="2764903" y="230124"/>
              <a:ext cx="132589" cy="172212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9" name="object 70"/>
            <p:cNvSpPr/>
            <p:nvPr/>
          </p:nvSpPr>
          <p:spPr>
            <a:xfrm>
              <a:off x="2764903" y="230124"/>
              <a:ext cx="132589" cy="172212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0" name="object 71"/>
            <p:cNvSpPr/>
            <p:nvPr/>
          </p:nvSpPr>
          <p:spPr>
            <a:xfrm>
              <a:off x="3667111" y="230124"/>
              <a:ext cx="132589" cy="172212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1" name="object 72"/>
            <p:cNvSpPr/>
            <p:nvPr/>
          </p:nvSpPr>
          <p:spPr>
            <a:xfrm>
              <a:off x="3667111" y="230124"/>
              <a:ext cx="132589" cy="172212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2" name="object 73"/>
            <p:cNvSpPr/>
            <p:nvPr/>
          </p:nvSpPr>
          <p:spPr>
            <a:xfrm>
              <a:off x="4645519" y="230124"/>
              <a:ext cx="131064" cy="172212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3" name="object 74"/>
            <p:cNvSpPr/>
            <p:nvPr/>
          </p:nvSpPr>
          <p:spPr>
            <a:xfrm>
              <a:off x="4645519" y="230124"/>
              <a:ext cx="131064" cy="172212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4" name="object 75"/>
            <p:cNvSpPr/>
            <p:nvPr/>
          </p:nvSpPr>
          <p:spPr>
            <a:xfrm>
              <a:off x="5547728" y="230124"/>
              <a:ext cx="131065" cy="172212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5" name="object 76"/>
            <p:cNvSpPr/>
            <p:nvPr/>
          </p:nvSpPr>
          <p:spPr>
            <a:xfrm>
              <a:off x="5547728" y="230124"/>
              <a:ext cx="131065" cy="172212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6" name="object 77"/>
            <p:cNvSpPr/>
            <p:nvPr/>
          </p:nvSpPr>
          <p:spPr>
            <a:xfrm>
              <a:off x="6449936" y="230124"/>
              <a:ext cx="132589" cy="172212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7" name="object 78"/>
            <p:cNvSpPr/>
            <p:nvPr/>
          </p:nvSpPr>
          <p:spPr>
            <a:xfrm>
              <a:off x="6449936" y="230124"/>
              <a:ext cx="132589" cy="172212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8" name="object 79"/>
            <p:cNvSpPr/>
            <p:nvPr/>
          </p:nvSpPr>
          <p:spPr>
            <a:xfrm>
              <a:off x="7352144" y="230124"/>
              <a:ext cx="132589" cy="172212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9" name="object 80"/>
            <p:cNvSpPr/>
            <p:nvPr/>
          </p:nvSpPr>
          <p:spPr>
            <a:xfrm>
              <a:off x="7352144" y="230124"/>
              <a:ext cx="132589" cy="172212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0" name="object 81"/>
            <p:cNvSpPr/>
            <p:nvPr/>
          </p:nvSpPr>
          <p:spPr>
            <a:xfrm>
              <a:off x="8255875" y="230124"/>
              <a:ext cx="131065" cy="172212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1" name="object 82"/>
            <p:cNvSpPr/>
            <p:nvPr/>
          </p:nvSpPr>
          <p:spPr>
            <a:xfrm>
              <a:off x="8255875" y="230124"/>
              <a:ext cx="131065" cy="172212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2" name="object 83"/>
            <p:cNvSpPr/>
            <p:nvPr/>
          </p:nvSpPr>
          <p:spPr>
            <a:xfrm>
              <a:off x="189343" y="562356"/>
              <a:ext cx="131065" cy="170689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3" name="object 84"/>
            <p:cNvSpPr/>
            <p:nvPr/>
          </p:nvSpPr>
          <p:spPr>
            <a:xfrm>
              <a:off x="189343" y="562356"/>
              <a:ext cx="131065" cy="170689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4" name="object 85"/>
            <p:cNvSpPr/>
            <p:nvPr/>
          </p:nvSpPr>
          <p:spPr>
            <a:xfrm>
              <a:off x="1993759" y="562356"/>
              <a:ext cx="132590" cy="170689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5" name="object 86"/>
            <p:cNvSpPr/>
            <p:nvPr/>
          </p:nvSpPr>
          <p:spPr>
            <a:xfrm>
              <a:off x="1993759" y="562356"/>
              <a:ext cx="132590" cy="170689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6" name="object 87"/>
            <p:cNvSpPr/>
            <p:nvPr/>
          </p:nvSpPr>
          <p:spPr>
            <a:xfrm>
              <a:off x="3799699" y="562356"/>
              <a:ext cx="131064" cy="170689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7" name="object 88"/>
            <p:cNvSpPr/>
            <p:nvPr/>
          </p:nvSpPr>
          <p:spPr>
            <a:xfrm>
              <a:off x="3799699" y="562356"/>
              <a:ext cx="131064" cy="170689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8" name="object 89"/>
            <p:cNvSpPr/>
            <p:nvPr/>
          </p:nvSpPr>
          <p:spPr>
            <a:xfrm>
              <a:off x="5678792" y="562356"/>
              <a:ext cx="132589" cy="170689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9" name="object 90"/>
            <p:cNvSpPr/>
            <p:nvPr/>
          </p:nvSpPr>
          <p:spPr>
            <a:xfrm>
              <a:off x="5678792" y="562356"/>
              <a:ext cx="132589" cy="170689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0" name="object 91"/>
            <p:cNvSpPr/>
            <p:nvPr/>
          </p:nvSpPr>
          <p:spPr>
            <a:xfrm>
              <a:off x="7484732" y="562356"/>
              <a:ext cx="131065" cy="170689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1" name="object 92"/>
            <p:cNvSpPr/>
            <p:nvPr/>
          </p:nvSpPr>
          <p:spPr>
            <a:xfrm>
              <a:off x="7484732" y="562356"/>
              <a:ext cx="131065" cy="170689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2" name="object 93"/>
            <p:cNvSpPr/>
            <p:nvPr/>
          </p:nvSpPr>
          <p:spPr>
            <a:xfrm>
              <a:off x="67423" y="871727"/>
              <a:ext cx="850392" cy="153926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3" name="object 94"/>
            <p:cNvSpPr/>
            <p:nvPr/>
          </p:nvSpPr>
          <p:spPr>
            <a:xfrm>
              <a:off x="67423" y="871727"/>
              <a:ext cx="850392" cy="153926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4" name="object 95"/>
            <p:cNvSpPr/>
            <p:nvPr/>
          </p:nvSpPr>
          <p:spPr>
            <a:xfrm>
              <a:off x="4648567" y="854963"/>
              <a:ext cx="766574" cy="172214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5" name="object 96"/>
            <p:cNvSpPr/>
            <p:nvPr/>
          </p:nvSpPr>
          <p:spPr>
            <a:xfrm>
              <a:off x="4648567" y="854963"/>
              <a:ext cx="766574" cy="172214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6" name="object 97"/>
            <p:cNvSpPr/>
            <p:nvPr/>
          </p:nvSpPr>
          <p:spPr>
            <a:xfrm flipH="1" flipV="1">
              <a:off x="9194660" y="35051"/>
              <a:ext cx="20321" cy="1350011"/>
            </a:xfrm>
            <a:prstGeom prst="line">
              <a:avLst/>
            </a:prstGeom>
            <a:noFill/>
            <a:ln w="6096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7" name="object 98"/>
            <p:cNvSpPr/>
            <p:nvPr/>
          </p:nvSpPr>
          <p:spPr>
            <a:xfrm>
              <a:off x="973695" y="24384"/>
              <a:ext cx="888492" cy="1356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09"/>
                  </a:moveTo>
                  <a:lnTo>
                    <a:pt x="0" y="21600"/>
                  </a:lnTo>
                  <a:moveTo>
                    <a:pt x="0" y="0"/>
                  </a:moveTo>
                  <a:lnTo>
                    <a:pt x="0" y="17963"/>
                  </a:lnTo>
                  <a:moveTo>
                    <a:pt x="21600" y="20609"/>
                  </a:moveTo>
                  <a:lnTo>
                    <a:pt x="21600" y="21600"/>
                  </a:lnTo>
                  <a:moveTo>
                    <a:pt x="21600" y="0"/>
                  </a:moveTo>
                  <a:lnTo>
                    <a:pt x="21600" y="17963"/>
                  </a:lnTo>
                </a:path>
              </a:pathLst>
            </a:custGeom>
            <a:noFill/>
            <a:ln w="26416" cap="flat">
              <a:solidFill>
                <a:srgbClr val="A6A6A6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8" name="object 99"/>
            <p:cNvSpPr/>
            <p:nvPr/>
          </p:nvSpPr>
          <p:spPr>
            <a:xfrm>
              <a:off x="2782684" y="0"/>
              <a:ext cx="1" cy="1356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h="21600" extrusionOk="0">
                  <a:moveTo>
                    <a:pt x="0" y="20997"/>
                  </a:moveTo>
                  <a:lnTo>
                    <a:pt x="0" y="21600"/>
                  </a:lnTo>
                  <a:moveTo>
                    <a:pt x="0" y="0"/>
                  </a:moveTo>
                  <a:lnTo>
                    <a:pt x="0" y="18351"/>
                  </a:lnTo>
                </a:path>
              </a:pathLst>
            </a:custGeom>
            <a:noFill/>
            <a:ln w="26416" cap="flat">
              <a:solidFill>
                <a:srgbClr val="A6A6A6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19" name="object 100"/>
            <p:cNvSpPr/>
            <p:nvPr/>
          </p:nvSpPr>
          <p:spPr>
            <a:xfrm>
              <a:off x="3672699" y="24384"/>
              <a:ext cx="1" cy="1356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h="21600" extrusionOk="0">
                  <a:moveTo>
                    <a:pt x="0" y="20609"/>
                  </a:moveTo>
                  <a:lnTo>
                    <a:pt x="0" y="21600"/>
                  </a:lnTo>
                  <a:moveTo>
                    <a:pt x="0" y="0"/>
                  </a:moveTo>
                  <a:lnTo>
                    <a:pt x="0" y="17963"/>
                  </a:lnTo>
                </a:path>
              </a:pathLst>
            </a:custGeom>
            <a:noFill/>
            <a:ln w="26416" cap="flat">
              <a:solidFill>
                <a:srgbClr val="A6A6A6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0" name="object 101"/>
            <p:cNvSpPr/>
            <p:nvPr/>
          </p:nvSpPr>
          <p:spPr>
            <a:xfrm flipH="1" flipV="1">
              <a:off x="4640947" y="47243"/>
              <a:ext cx="20320" cy="1350012"/>
            </a:xfrm>
            <a:prstGeom prst="line">
              <a:avLst/>
            </a:prstGeom>
            <a:noFill/>
            <a:ln w="6096" cap="flat">
              <a:solidFill>
                <a:srgbClr val="A6A6A6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1" name="object 102"/>
            <p:cNvSpPr/>
            <p:nvPr/>
          </p:nvSpPr>
          <p:spPr>
            <a:xfrm>
              <a:off x="5538075" y="38100"/>
              <a:ext cx="1" cy="1356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h="21600" extrusionOk="0">
                  <a:moveTo>
                    <a:pt x="0" y="20366"/>
                  </a:moveTo>
                  <a:lnTo>
                    <a:pt x="0" y="21600"/>
                  </a:lnTo>
                  <a:moveTo>
                    <a:pt x="0" y="0"/>
                  </a:moveTo>
                  <a:lnTo>
                    <a:pt x="0" y="17575"/>
                  </a:lnTo>
                </a:path>
              </a:pathLst>
            </a:custGeom>
            <a:noFill/>
            <a:ln w="26416" cap="flat">
              <a:solidFill>
                <a:srgbClr val="A6A6A6"/>
              </a:solidFill>
              <a:prstDash val="sysDot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025" name="object 103"/>
            <p:cNvGrpSpPr/>
            <p:nvPr/>
          </p:nvGrpSpPr>
          <p:grpSpPr>
            <a:xfrm>
              <a:off x="6433172" y="35051"/>
              <a:ext cx="1858265" cy="1356107"/>
              <a:chOff x="0" y="0"/>
              <a:chExt cx="1858264" cy="1356105"/>
            </a:xfrm>
          </p:grpSpPr>
          <p:sp>
            <p:nvSpPr>
              <p:cNvPr id="1022" name="Line"/>
              <p:cNvSpPr/>
              <p:nvPr/>
            </p:nvSpPr>
            <p:spPr>
              <a:xfrm flipH="1" flipV="1">
                <a:off x="0" y="6094"/>
                <a:ext cx="20320" cy="1350012"/>
              </a:xfrm>
              <a:prstGeom prst="line">
                <a:avLst/>
              </a:prstGeom>
              <a:noFill/>
              <a:ln w="6096" cap="flat">
                <a:solidFill>
                  <a:srgbClr val="A6A6A6"/>
                </a:solidFill>
                <a:prstDash val="sysDot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23" name="Line"/>
              <p:cNvSpPr/>
              <p:nvPr/>
            </p:nvSpPr>
            <p:spPr>
              <a:xfrm flipH="1" flipV="1">
                <a:off x="918972" y="-1"/>
                <a:ext cx="20321" cy="1350011"/>
              </a:xfrm>
              <a:prstGeom prst="line">
                <a:avLst/>
              </a:prstGeom>
              <a:noFill/>
              <a:ln w="6096" cap="flat">
                <a:solidFill>
                  <a:srgbClr val="A6A6A6"/>
                </a:solidFill>
                <a:prstDash val="sysDot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24" name="Line"/>
              <p:cNvSpPr/>
              <p:nvPr/>
            </p:nvSpPr>
            <p:spPr>
              <a:xfrm flipH="1" flipV="1">
                <a:off x="1837944" y="6094"/>
                <a:ext cx="20321" cy="1350012"/>
              </a:xfrm>
              <a:prstGeom prst="line">
                <a:avLst/>
              </a:prstGeom>
              <a:noFill/>
              <a:ln w="6096" cap="flat">
                <a:solidFill>
                  <a:srgbClr val="A6A6A6"/>
                </a:solidFill>
                <a:prstDash val="sysDot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026" name="object 104"/>
            <p:cNvSpPr/>
            <p:nvPr/>
          </p:nvSpPr>
          <p:spPr>
            <a:xfrm>
              <a:off x="911719" y="1152144"/>
              <a:ext cx="3713989" cy="166116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7" name="object 105"/>
            <p:cNvSpPr/>
            <p:nvPr/>
          </p:nvSpPr>
          <p:spPr>
            <a:xfrm>
              <a:off x="911719" y="1152144"/>
              <a:ext cx="3713989" cy="166116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8" name="object 106"/>
            <p:cNvSpPr/>
            <p:nvPr/>
          </p:nvSpPr>
          <p:spPr>
            <a:xfrm>
              <a:off x="5433428" y="1141476"/>
              <a:ext cx="751332" cy="175260"/>
            </a:xfrm>
            <a:prstGeom prst="rect">
              <a:avLst/>
            </a:prstGeom>
            <a:solidFill>
              <a:srgbClr val="006F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9" name="object 107"/>
            <p:cNvSpPr/>
            <p:nvPr/>
          </p:nvSpPr>
          <p:spPr>
            <a:xfrm>
              <a:off x="5433428" y="1141476"/>
              <a:ext cx="751332" cy="175260"/>
            </a:xfrm>
            <a:prstGeom prst="rect">
              <a:avLst/>
            </a:prstGeom>
            <a:noFill/>
            <a:ln w="9144" cap="flat">
              <a:solidFill>
                <a:srgbClr val="3E126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0" name="object 108"/>
            <p:cNvSpPr/>
            <p:nvPr/>
          </p:nvSpPr>
          <p:spPr>
            <a:xfrm>
              <a:off x="32371" y="786382"/>
              <a:ext cx="9218296" cy="9910"/>
            </a:xfrm>
            <a:prstGeom prst="line">
              <a:avLst/>
            </a:prstGeom>
            <a:noFill/>
            <a:ln w="12192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32" name="object 109"/>
          <p:cNvSpPr txBox="1"/>
          <p:nvPr/>
        </p:nvSpPr>
        <p:spPr>
          <a:xfrm>
            <a:off x="496619" y="3688427"/>
            <a:ext cx="655322" cy="11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203200" indent="-190500">
              <a:spcBef>
                <a:spcPts val="300"/>
              </a:spcBef>
              <a:buSzPct val="100000"/>
              <a:buAutoNum type="arabicPeriod"/>
              <a:tabLst>
                <a:tab pos="203200" algn="l"/>
              </a:tabLst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ms</a:t>
            </a:r>
          </a:p>
          <a:p>
            <a:pPr marL="210820" indent="-191135">
              <a:spcBef>
                <a:spcPts val="200"/>
              </a:spcBef>
              <a:buSzPct val="100000"/>
              <a:buAutoNum type="arabicPeriod"/>
              <a:tabLst>
                <a:tab pos="2032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ms</a:t>
            </a:r>
          </a:p>
          <a:p>
            <a:pPr indent="20320">
              <a:spcBef>
                <a:spcPts val="2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5</a:t>
            </a:r>
            <a:r>
              <a:rPr spc="-104"/>
              <a:t> </a:t>
            </a:r>
            <a:r>
              <a:t>ms</a:t>
            </a:r>
          </a:p>
          <a:p>
            <a:pPr indent="20320">
              <a:spcBef>
                <a:spcPts val="200"/>
              </a:spcBef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10</a:t>
            </a:r>
            <a:r>
              <a:rPr spc="-90"/>
              <a:t> </a:t>
            </a:r>
            <a:r>
              <a:rPr spc="0"/>
              <a:t>ms</a:t>
            </a:r>
          </a:p>
        </p:txBody>
      </p:sp>
      <p:sp>
        <p:nvSpPr>
          <p:cNvPr id="1033" name="object 110"/>
          <p:cNvSpPr txBox="1"/>
          <p:nvPr/>
        </p:nvSpPr>
        <p:spPr>
          <a:xfrm rot="16200000">
            <a:off x="10420696" y="4395804"/>
            <a:ext cx="647066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2000"/>
              </a:lnSpc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C</a:t>
            </a:r>
            <a:r>
              <a:rPr spc="-10"/>
              <a:t>o</a:t>
            </a:r>
            <a:r>
              <a:rPr spc="0"/>
              <a:t>r</a:t>
            </a:r>
            <a:r>
              <a:t>e</a:t>
            </a:r>
            <a:r>
              <a:rPr spc="0"/>
              <a:t>0</a:t>
            </a:r>
          </a:p>
        </p:txBody>
      </p:sp>
      <p:sp>
        <p:nvSpPr>
          <p:cNvPr id="1034" name="object 111"/>
          <p:cNvSpPr txBox="1"/>
          <p:nvPr/>
        </p:nvSpPr>
        <p:spPr>
          <a:xfrm rot="16200000">
            <a:off x="10420696" y="3583258"/>
            <a:ext cx="647066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2000"/>
              </a:lnSpc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C</a:t>
            </a:r>
            <a:r>
              <a:rPr spc="-10"/>
              <a:t>o</a:t>
            </a:r>
            <a:r>
              <a:rPr spc="0"/>
              <a:t>r</a:t>
            </a:r>
            <a:r>
              <a:t>e</a:t>
            </a:r>
            <a:r>
              <a:rPr spc="0"/>
              <a:t>1</a:t>
            </a:r>
          </a:p>
        </p:txBody>
      </p:sp>
      <p:sp>
        <p:nvSpPr>
          <p:cNvPr id="1035" name="object 112"/>
          <p:cNvSpPr txBox="1"/>
          <p:nvPr/>
        </p:nvSpPr>
        <p:spPr>
          <a:xfrm rot="16200000">
            <a:off x="10062175" y="1776586"/>
            <a:ext cx="1218566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2000"/>
              </a:lnSpc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Single</a:t>
            </a:r>
            <a:r>
              <a:rPr spc="-75"/>
              <a:t> </a:t>
            </a:r>
            <a:r>
              <a:t>Core</a:t>
            </a:r>
          </a:p>
        </p:txBody>
      </p:sp>
      <p:grpSp>
        <p:nvGrpSpPr>
          <p:cNvPr id="1040" name="object 113"/>
          <p:cNvGrpSpPr/>
          <p:nvPr/>
        </p:nvGrpSpPr>
        <p:grpSpPr>
          <a:xfrm>
            <a:off x="301219" y="1511807"/>
            <a:ext cx="76201" cy="1350139"/>
            <a:chOff x="0" y="0"/>
            <a:chExt cx="76200" cy="1350137"/>
          </a:xfrm>
        </p:grpSpPr>
        <p:sp>
          <p:nvSpPr>
            <p:cNvPr id="1036" name="Shape"/>
            <p:cNvSpPr/>
            <p:nvPr/>
          </p:nvSpPr>
          <p:spPr>
            <a:xfrm>
              <a:off x="31749" y="76114"/>
              <a:ext cx="29249" cy="1274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80" y="0"/>
                  </a:moveTo>
                  <a:lnTo>
                    <a:pt x="0" y="3"/>
                  </a:lnTo>
                  <a:lnTo>
                    <a:pt x="12221" y="21600"/>
                  </a:lnTo>
                  <a:lnTo>
                    <a:pt x="21600" y="21598"/>
                  </a:lnTo>
                  <a:lnTo>
                    <a:pt x="9380" y="0"/>
                  </a:lnTo>
                  <a:close/>
                </a:path>
              </a:pathLst>
            </a:custGeom>
            <a:solidFill>
              <a:srgbClr val="A8006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7" name="Shape"/>
            <p:cNvSpPr/>
            <p:nvPr/>
          </p:nvSpPr>
          <p:spPr>
            <a:xfrm>
              <a:off x="0" y="0"/>
              <a:ext cx="69837" cy="76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78" y="0"/>
                  </a:moveTo>
                  <a:lnTo>
                    <a:pt x="0" y="21600"/>
                  </a:lnTo>
                  <a:lnTo>
                    <a:pt x="9820" y="21481"/>
                  </a:lnTo>
                  <a:lnTo>
                    <a:pt x="9769" y="17917"/>
                  </a:lnTo>
                  <a:lnTo>
                    <a:pt x="13697" y="17845"/>
                  </a:lnTo>
                  <a:lnTo>
                    <a:pt x="21600" y="17845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rgbClr val="A8006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8" name="Shape"/>
            <p:cNvSpPr/>
            <p:nvPr/>
          </p:nvSpPr>
          <p:spPr>
            <a:xfrm>
              <a:off x="44284" y="63371"/>
              <a:ext cx="31916" cy="12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94" y="0"/>
                  </a:moveTo>
                  <a:lnTo>
                    <a:pt x="0" y="0"/>
                  </a:lnTo>
                  <a:lnTo>
                    <a:pt x="112" y="21600"/>
                  </a:lnTo>
                  <a:lnTo>
                    <a:pt x="21600" y="20881"/>
                  </a:lnTo>
                  <a:lnTo>
                    <a:pt x="17294" y="0"/>
                  </a:lnTo>
                  <a:close/>
                </a:path>
              </a:pathLst>
            </a:custGeom>
            <a:solidFill>
              <a:srgbClr val="A8006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39" name="Shape"/>
            <p:cNvSpPr/>
            <p:nvPr/>
          </p:nvSpPr>
          <p:spPr>
            <a:xfrm>
              <a:off x="31584" y="63371"/>
              <a:ext cx="12866" cy="1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21" y="0"/>
                  </a:moveTo>
                  <a:lnTo>
                    <a:pt x="0" y="425"/>
                  </a:lnTo>
                  <a:lnTo>
                    <a:pt x="277" y="21600"/>
                  </a:lnTo>
                  <a:lnTo>
                    <a:pt x="21600" y="21317"/>
                  </a:lnTo>
                  <a:lnTo>
                    <a:pt x="21321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41" name="object 114"/>
          <p:cNvSpPr txBox="1"/>
          <p:nvPr/>
        </p:nvSpPr>
        <p:spPr>
          <a:xfrm rot="16200000">
            <a:off x="-212164" y="1988592"/>
            <a:ext cx="735331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2000"/>
              </a:lnSpc>
              <a:defRPr spc="-15">
                <a:latin typeface="Arial"/>
                <a:ea typeface="Arial"/>
                <a:cs typeface="Arial"/>
                <a:sym typeface="Arial"/>
              </a:defRPr>
            </a:pPr>
            <a:r>
              <a:t>P</a:t>
            </a:r>
            <a:r>
              <a:rPr spc="0"/>
              <a:t>r</a:t>
            </a:r>
            <a:r>
              <a:rPr spc="5"/>
              <a:t>i</a:t>
            </a:r>
            <a:r>
              <a:rPr spc="-5"/>
              <a:t>o</a:t>
            </a:r>
            <a:r>
              <a:rPr spc="-10"/>
              <a:t>r</a:t>
            </a:r>
            <a:r>
              <a:rPr spc="5"/>
              <a:t>i</a:t>
            </a:r>
            <a:r>
              <a:rPr spc="-10"/>
              <a:t>t</a:t>
            </a:r>
            <a:r>
              <a:rPr spc="0"/>
              <a:t>y</a:t>
            </a:r>
          </a:p>
        </p:txBody>
      </p:sp>
      <p:grpSp>
        <p:nvGrpSpPr>
          <p:cNvPr id="1046" name="object 115"/>
          <p:cNvGrpSpPr/>
          <p:nvPr/>
        </p:nvGrpSpPr>
        <p:grpSpPr>
          <a:xfrm>
            <a:off x="287503" y="3608832"/>
            <a:ext cx="76201" cy="1350150"/>
            <a:chOff x="0" y="0"/>
            <a:chExt cx="76200" cy="1350149"/>
          </a:xfrm>
        </p:grpSpPr>
        <p:sp>
          <p:nvSpPr>
            <p:cNvPr id="1042" name="Shape"/>
            <p:cNvSpPr/>
            <p:nvPr/>
          </p:nvSpPr>
          <p:spPr>
            <a:xfrm>
              <a:off x="31749" y="76114"/>
              <a:ext cx="29249" cy="1274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80" y="0"/>
                  </a:moveTo>
                  <a:lnTo>
                    <a:pt x="0" y="3"/>
                  </a:lnTo>
                  <a:lnTo>
                    <a:pt x="12221" y="21600"/>
                  </a:lnTo>
                  <a:lnTo>
                    <a:pt x="21600" y="21597"/>
                  </a:lnTo>
                  <a:lnTo>
                    <a:pt x="9380" y="0"/>
                  </a:lnTo>
                  <a:close/>
                </a:path>
              </a:pathLst>
            </a:custGeom>
            <a:solidFill>
              <a:srgbClr val="A8006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3" name="Shape"/>
            <p:cNvSpPr/>
            <p:nvPr/>
          </p:nvSpPr>
          <p:spPr>
            <a:xfrm>
              <a:off x="0" y="0"/>
              <a:ext cx="69837" cy="76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78" y="0"/>
                  </a:moveTo>
                  <a:lnTo>
                    <a:pt x="0" y="21600"/>
                  </a:lnTo>
                  <a:lnTo>
                    <a:pt x="9820" y="21481"/>
                  </a:lnTo>
                  <a:lnTo>
                    <a:pt x="9769" y="17917"/>
                  </a:lnTo>
                  <a:lnTo>
                    <a:pt x="13697" y="17845"/>
                  </a:lnTo>
                  <a:lnTo>
                    <a:pt x="21600" y="17845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rgbClr val="A8006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4" name="Shape"/>
            <p:cNvSpPr/>
            <p:nvPr/>
          </p:nvSpPr>
          <p:spPr>
            <a:xfrm>
              <a:off x="44284" y="63372"/>
              <a:ext cx="31916" cy="12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94" y="0"/>
                  </a:moveTo>
                  <a:lnTo>
                    <a:pt x="0" y="0"/>
                  </a:lnTo>
                  <a:lnTo>
                    <a:pt x="112" y="21600"/>
                  </a:lnTo>
                  <a:lnTo>
                    <a:pt x="21600" y="20883"/>
                  </a:lnTo>
                  <a:lnTo>
                    <a:pt x="17294" y="0"/>
                  </a:lnTo>
                  <a:close/>
                </a:path>
              </a:pathLst>
            </a:custGeom>
            <a:solidFill>
              <a:srgbClr val="A8006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5" name="Shape"/>
            <p:cNvSpPr/>
            <p:nvPr/>
          </p:nvSpPr>
          <p:spPr>
            <a:xfrm>
              <a:off x="31584" y="63372"/>
              <a:ext cx="12866" cy="12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21" y="0"/>
                  </a:moveTo>
                  <a:lnTo>
                    <a:pt x="0" y="425"/>
                  </a:lnTo>
                  <a:lnTo>
                    <a:pt x="277" y="21600"/>
                  </a:lnTo>
                  <a:lnTo>
                    <a:pt x="21600" y="21317"/>
                  </a:lnTo>
                  <a:lnTo>
                    <a:pt x="21321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47" name="object 116"/>
          <p:cNvSpPr txBox="1"/>
          <p:nvPr/>
        </p:nvSpPr>
        <p:spPr>
          <a:xfrm rot="16200000">
            <a:off x="-213078" y="4066948"/>
            <a:ext cx="735331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2000"/>
              </a:lnSpc>
              <a:defRPr spc="-15">
                <a:latin typeface="Arial"/>
                <a:ea typeface="Arial"/>
                <a:cs typeface="Arial"/>
                <a:sym typeface="Arial"/>
              </a:defRPr>
            </a:pPr>
            <a:r>
              <a:t>P</a:t>
            </a:r>
            <a:r>
              <a:rPr spc="0"/>
              <a:t>r</a:t>
            </a:r>
            <a:r>
              <a:rPr spc="5"/>
              <a:t>i</a:t>
            </a:r>
            <a:r>
              <a:rPr spc="-5"/>
              <a:t>o</a:t>
            </a:r>
            <a:r>
              <a:rPr spc="-10"/>
              <a:t>r</a:t>
            </a:r>
            <a:r>
              <a:rPr spc="5"/>
              <a:t>i</a:t>
            </a:r>
            <a:r>
              <a:rPr spc="-10"/>
              <a:t>t</a:t>
            </a:r>
            <a:r>
              <a:rPr spc="0"/>
              <a:t>y</a:t>
            </a:r>
          </a:p>
        </p:txBody>
      </p:sp>
      <p:sp>
        <p:nvSpPr>
          <p:cNvPr id="1048" name="object 117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76</a:t>
            </a:fld>
            <a:endParaRPr/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object 2"/>
          <p:cNvSpPr txBox="1">
            <a:spLocks noGrp="1"/>
          </p:cNvSpPr>
          <p:nvPr>
            <p:ph type="title"/>
          </p:nvPr>
        </p:nvSpPr>
        <p:spPr>
          <a:xfrm>
            <a:off x="245159" y="190246"/>
            <a:ext cx="5363848" cy="1193801"/>
          </a:xfrm>
          <a:prstGeom prst="rect">
            <a:avLst/>
          </a:prstGeom>
        </p:spPr>
        <p:txBody>
          <a:bodyPr/>
          <a:lstStyle/>
          <a:p>
            <a:pPr marR="5080" indent="1397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basics - Scheduling  </a:t>
            </a:r>
            <a:r>
              <a:rPr>
                <a:solidFill>
                  <a:srgbClr val="A80062"/>
                </a:solidFill>
              </a:rPr>
              <a:t>Exercise – Single core</a:t>
            </a:r>
            <a:r>
              <a:rPr spc="0">
                <a:solidFill>
                  <a:srgbClr val="A80062"/>
                </a:solidFill>
              </a:rPr>
              <a:t> </a:t>
            </a:r>
            <a:r>
              <a:rPr>
                <a:solidFill>
                  <a:srgbClr val="A80062"/>
                </a:solidFill>
              </a:rPr>
              <a:t>scheduling</a:t>
            </a:r>
          </a:p>
          <a:p>
            <a:pPr indent="12700">
              <a:spcBef>
                <a:spcPts val="500"/>
              </a:spcBef>
              <a:defRPr sz="1800" spc="300"/>
            </a:pPr>
            <a:r>
              <a:t></a:t>
            </a:r>
            <a:r>
              <a:rPr spc="-400"/>
              <a:t> </a:t>
            </a:r>
            <a:r>
              <a:rPr spc="-100"/>
              <a:t>When will </a:t>
            </a:r>
            <a:r>
              <a:rPr spc="0"/>
              <a:t>be </a:t>
            </a:r>
            <a:r>
              <a:rPr spc="-100"/>
              <a:t>Task </a:t>
            </a:r>
            <a:r>
              <a:rPr spc="0"/>
              <a:t>A / </a:t>
            </a:r>
            <a:r>
              <a:rPr spc="-100"/>
              <a:t>Task </a:t>
            </a:r>
            <a:r>
              <a:rPr spc="0"/>
              <a:t>C </a:t>
            </a:r>
            <a:r>
              <a:rPr spc="-100"/>
              <a:t>finished?</a:t>
            </a:r>
          </a:p>
        </p:txBody>
      </p:sp>
      <p:graphicFrame>
        <p:nvGraphicFramePr>
          <p:cNvPr id="1193" name="object 3"/>
          <p:cNvGraphicFramePr/>
          <p:nvPr/>
        </p:nvGraphicFramePr>
        <p:xfrm>
          <a:off x="1876931" y="1430275"/>
          <a:ext cx="7269478" cy="212305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8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20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marR="382904" indent="91439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 b="1" spc="-45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Task  </a:t>
                      </a:r>
                      <a:r>
                        <a:rPr sz="1800" spc="0"/>
                        <a:t>n</a:t>
                      </a:r>
                      <a:r>
                        <a:rPr sz="1800" spc="-10"/>
                        <a:t>a</a:t>
                      </a:r>
                      <a:r>
                        <a:rPr sz="1800" spc="5"/>
                        <a:t>m</a:t>
                      </a:r>
                      <a:r>
                        <a:rPr sz="1800" spc="0"/>
                        <a:t>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3E126C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b="1" spc="-1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Core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3E126C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b="1" spc="-5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Prio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3E126C"/>
                    </a:solidFill>
                  </a:tcPr>
                </a:tc>
                <a:tc>
                  <a:txBody>
                    <a:bodyPr/>
                    <a:lstStyle/>
                    <a:p>
                      <a:pPr marR="186689" indent="92075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P</a:t>
                      </a:r>
                      <a:r>
                        <a:rPr sz="1800" spc="-10"/>
                        <a:t>r</a:t>
                      </a:r>
                      <a:r>
                        <a:rPr sz="1800" spc="5"/>
                        <a:t>eem</a:t>
                      </a:r>
                      <a:r>
                        <a:rPr sz="1800" spc="-10"/>
                        <a:t>p</a:t>
                      </a:r>
                      <a:r>
                        <a:rPr sz="1800"/>
                        <a:t>ti</a:t>
                      </a:r>
                      <a:r>
                        <a:rPr sz="1800" spc="-20"/>
                        <a:t>v</a:t>
                      </a:r>
                      <a:r>
                        <a:rPr sz="1800" spc="10"/>
                        <a:t>e</a:t>
                      </a:r>
                      <a:r>
                        <a:rPr sz="1800"/>
                        <a:t>/  </a:t>
                      </a:r>
                      <a:r>
                        <a:rPr sz="1800" spc="-10"/>
                        <a:t>cooperative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3E126C"/>
                    </a:solidFill>
                  </a:tcPr>
                </a:tc>
                <a:tc>
                  <a:txBody>
                    <a:bodyPr/>
                    <a:lstStyle/>
                    <a:p>
                      <a:pPr indent="92075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 b="1" spc="-5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Start</a:t>
                      </a:r>
                      <a:r>
                        <a:rPr sz="1800" spc="-20"/>
                        <a:t> </a:t>
                      </a:r>
                      <a:r>
                        <a:rPr sz="1800" spc="0"/>
                        <a:t>time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3E126C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b="1" spc="-5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Duration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3E12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92075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5</a:t>
                      </a:r>
                      <a:r>
                        <a:rPr sz="1800" spc="-20"/>
                        <a:t> </a:t>
                      </a:r>
                      <a:r>
                        <a:rPr sz="1400"/>
                        <a:t>(High)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-5">
                          <a:latin typeface="Arial"/>
                          <a:ea typeface="Arial"/>
                          <a:cs typeface="Arial"/>
                        </a:rPr>
                        <a:t>pre-emptive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5">
                          <a:latin typeface="Arial"/>
                          <a:ea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-5">
                          <a:latin typeface="Arial"/>
                          <a:ea typeface="Arial"/>
                          <a:cs typeface="Arial"/>
                        </a:rPr>
                        <a:t>pre-emptive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5">
                          <a:latin typeface="Arial"/>
                          <a:ea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13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-5">
                          <a:latin typeface="Arial"/>
                          <a:ea typeface="Arial"/>
                          <a:cs typeface="Arial"/>
                        </a:rPr>
                        <a:t>cooperative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-10">
                          <a:latin typeface="Arial"/>
                          <a:ea typeface="Arial"/>
                          <a:cs typeface="Arial"/>
                        </a:rPr>
                        <a:t>45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5">
                          <a:latin typeface="Arial"/>
                          <a:ea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13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92075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1</a:t>
                      </a:r>
                      <a:r>
                        <a:rPr sz="1800" spc="-120"/>
                        <a:t> </a:t>
                      </a:r>
                      <a:r>
                        <a:rPr sz="1400"/>
                        <a:t>(Low)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-5">
                          <a:latin typeface="Arial"/>
                          <a:ea typeface="Arial"/>
                          <a:cs typeface="Arial"/>
                        </a:rPr>
                        <a:t>cooperative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5">
                          <a:latin typeface="Arial"/>
                          <a:ea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5">
                          <a:latin typeface="Arial"/>
                          <a:ea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17" name="object 28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77</a:t>
            </a:fld>
            <a:endParaRPr/>
          </a:p>
        </p:txBody>
      </p:sp>
      <p:sp>
        <p:nvSpPr>
          <p:cNvPr id="1228" name="object 27"/>
          <p:cNvSpPr txBox="1"/>
          <p:nvPr/>
        </p:nvSpPr>
        <p:spPr>
          <a:xfrm>
            <a:off x="1962405" y="3599941"/>
            <a:ext cx="545401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Each task </a:t>
            </a:r>
            <a:r>
              <a:rPr spc="-5" dirty="0"/>
              <a:t>consists of </a:t>
            </a:r>
            <a:r>
              <a:rPr spc="5" dirty="0"/>
              <a:t>two </a:t>
            </a:r>
            <a:r>
              <a:rPr spc="-5" dirty="0"/>
              <a:t>processes </a:t>
            </a:r>
            <a:r>
              <a:rPr dirty="0"/>
              <a:t>with equal </a:t>
            </a:r>
            <a:r>
              <a:rPr spc="-5" dirty="0"/>
              <a:t>runtime</a:t>
            </a:r>
            <a:r>
              <a:rPr spc="-234" dirty="0"/>
              <a:t> </a:t>
            </a:r>
            <a:r>
              <a:rPr spc="-5" dirty="0"/>
              <a:t>(=10ms)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object 2"/>
          <p:cNvSpPr txBox="1">
            <a:spLocks noGrp="1"/>
          </p:cNvSpPr>
          <p:nvPr>
            <p:ph type="title"/>
          </p:nvPr>
        </p:nvSpPr>
        <p:spPr>
          <a:xfrm>
            <a:off x="245159" y="190246"/>
            <a:ext cx="5363848" cy="1193801"/>
          </a:xfrm>
          <a:prstGeom prst="rect">
            <a:avLst/>
          </a:prstGeom>
        </p:spPr>
        <p:txBody>
          <a:bodyPr/>
          <a:lstStyle/>
          <a:p>
            <a:pPr marR="5080" indent="1397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basics - Scheduling  </a:t>
            </a:r>
            <a:r>
              <a:rPr>
                <a:solidFill>
                  <a:srgbClr val="A80062"/>
                </a:solidFill>
              </a:rPr>
              <a:t>Exercise – Single core</a:t>
            </a:r>
            <a:r>
              <a:rPr spc="0">
                <a:solidFill>
                  <a:srgbClr val="A80062"/>
                </a:solidFill>
              </a:rPr>
              <a:t> </a:t>
            </a:r>
            <a:r>
              <a:rPr>
                <a:solidFill>
                  <a:srgbClr val="A80062"/>
                </a:solidFill>
              </a:rPr>
              <a:t>scheduling</a:t>
            </a:r>
          </a:p>
          <a:p>
            <a:pPr indent="12700">
              <a:spcBef>
                <a:spcPts val="500"/>
              </a:spcBef>
              <a:defRPr sz="1800" spc="300"/>
            </a:pPr>
            <a:r>
              <a:t></a:t>
            </a:r>
            <a:r>
              <a:rPr spc="-400"/>
              <a:t> </a:t>
            </a:r>
            <a:r>
              <a:rPr spc="-100"/>
              <a:t>When will </a:t>
            </a:r>
            <a:r>
              <a:rPr spc="0"/>
              <a:t>be </a:t>
            </a:r>
            <a:r>
              <a:rPr spc="-100"/>
              <a:t>Task </a:t>
            </a:r>
            <a:r>
              <a:rPr spc="0"/>
              <a:t>A / </a:t>
            </a:r>
            <a:r>
              <a:rPr spc="-100"/>
              <a:t>Task </a:t>
            </a:r>
            <a:r>
              <a:rPr spc="0"/>
              <a:t>C </a:t>
            </a:r>
            <a:r>
              <a:rPr spc="-100"/>
              <a:t>finished?</a:t>
            </a:r>
          </a:p>
        </p:txBody>
      </p:sp>
      <p:graphicFrame>
        <p:nvGraphicFramePr>
          <p:cNvPr id="1193" name="object 3"/>
          <p:cNvGraphicFramePr/>
          <p:nvPr/>
        </p:nvGraphicFramePr>
        <p:xfrm>
          <a:off x="1876931" y="1430275"/>
          <a:ext cx="7269478" cy="212305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8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20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marR="382904" indent="91439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 b="1" spc="-45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Task  </a:t>
                      </a:r>
                      <a:r>
                        <a:rPr sz="1800" spc="0"/>
                        <a:t>n</a:t>
                      </a:r>
                      <a:r>
                        <a:rPr sz="1800" spc="-10"/>
                        <a:t>a</a:t>
                      </a:r>
                      <a:r>
                        <a:rPr sz="1800" spc="5"/>
                        <a:t>m</a:t>
                      </a:r>
                      <a:r>
                        <a:rPr sz="1800" spc="0"/>
                        <a:t>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3E126C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b="1" spc="-1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Core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3E126C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b="1" spc="-5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Prio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3E126C"/>
                    </a:solidFill>
                  </a:tcPr>
                </a:tc>
                <a:tc>
                  <a:txBody>
                    <a:bodyPr/>
                    <a:lstStyle/>
                    <a:p>
                      <a:pPr marR="186689" indent="92075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P</a:t>
                      </a:r>
                      <a:r>
                        <a:rPr sz="1800" spc="-10"/>
                        <a:t>r</a:t>
                      </a:r>
                      <a:r>
                        <a:rPr sz="1800" spc="5"/>
                        <a:t>eem</a:t>
                      </a:r>
                      <a:r>
                        <a:rPr sz="1800" spc="-10"/>
                        <a:t>p</a:t>
                      </a:r>
                      <a:r>
                        <a:rPr sz="1800"/>
                        <a:t>ti</a:t>
                      </a:r>
                      <a:r>
                        <a:rPr sz="1800" spc="-20"/>
                        <a:t>v</a:t>
                      </a:r>
                      <a:r>
                        <a:rPr sz="1800" spc="10"/>
                        <a:t>e</a:t>
                      </a:r>
                      <a:r>
                        <a:rPr sz="1800"/>
                        <a:t>/  </a:t>
                      </a:r>
                      <a:r>
                        <a:rPr sz="1800" spc="-10"/>
                        <a:t>cooperative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3E126C"/>
                    </a:solidFill>
                  </a:tcPr>
                </a:tc>
                <a:tc>
                  <a:txBody>
                    <a:bodyPr/>
                    <a:lstStyle/>
                    <a:p>
                      <a:pPr indent="92075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 b="1" spc="-5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Start</a:t>
                      </a:r>
                      <a:r>
                        <a:rPr sz="1800" spc="-20"/>
                        <a:t> </a:t>
                      </a:r>
                      <a:r>
                        <a:rPr sz="1800" spc="0"/>
                        <a:t>time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3E126C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b="1" spc="-5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Duration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3E12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92075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5</a:t>
                      </a:r>
                      <a:r>
                        <a:rPr sz="1800" spc="-20"/>
                        <a:t> </a:t>
                      </a:r>
                      <a:r>
                        <a:rPr sz="1400"/>
                        <a:t>(High)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-5">
                          <a:latin typeface="Arial"/>
                          <a:ea typeface="Arial"/>
                          <a:cs typeface="Arial"/>
                        </a:rPr>
                        <a:t>pre-emptive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5">
                          <a:latin typeface="Arial"/>
                          <a:ea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-5">
                          <a:latin typeface="Arial"/>
                          <a:ea typeface="Arial"/>
                          <a:cs typeface="Arial"/>
                        </a:rPr>
                        <a:t>pre-emptive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5">
                          <a:latin typeface="Arial"/>
                          <a:ea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13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-5">
                          <a:latin typeface="Arial"/>
                          <a:ea typeface="Arial"/>
                          <a:cs typeface="Arial"/>
                        </a:rPr>
                        <a:t>cooperative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-10">
                          <a:latin typeface="Arial"/>
                          <a:ea typeface="Arial"/>
                          <a:cs typeface="Arial"/>
                        </a:rPr>
                        <a:t>45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5">
                          <a:latin typeface="Arial"/>
                          <a:ea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13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92075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1</a:t>
                      </a:r>
                      <a:r>
                        <a:rPr sz="1800" spc="-120"/>
                        <a:t> </a:t>
                      </a:r>
                      <a:r>
                        <a:rPr sz="1400"/>
                        <a:t>(Low)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-5">
                          <a:latin typeface="Arial"/>
                          <a:ea typeface="Arial"/>
                          <a:cs typeface="Arial"/>
                        </a:rPr>
                        <a:t>cooperative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5">
                          <a:latin typeface="Arial"/>
                          <a:ea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5">
                          <a:latin typeface="Arial"/>
                          <a:ea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04" name="object 4"/>
          <p:cNvGrpSpPr/>
          <p:nvPr/>
        </p:nvGrpSpPr>
        <p:grpSpPr>
          <a:xfrm>
            <a:off x="2026920" y="4099559"/>
            <a:ext cx="7199314" cy="1223824"/>
            <a:chOff x="0" y="0"/>
            <a:chExt cx="7199311" cy="1223823"/>
          </a:xfrm>
        </p:grpSpPr>
        <p:sp>
          <p:nvSpPr>
            <p:cNvPr id="1194" name="object 5"/>
            <p:cNvSpPr/>
            <p:nvPr/>
          </p:nvSpPr>
          <p:spPr>
            <a:xfrm flipV="1">
              <a:off x="0" y="0"/>
              <a:ext cx="1" cy="1223824"/>
            </a:xfrm>
            <a:prstGeom prst="line">
              <a:avLst/>
            </a:prstGeom>
            <a:noFill/>
            <a:ln w="6096" cap="flat">
              <a:solidFill>
                <a:srgbClr val="00306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201" name="object 6"/>
            <p:cNvGrpSpPr/>
            <p:nvPr/>
          </p:nvGrpSpPr>
          <p:grpSpPr>
            <a:xfrm>
              <a:off x="0" y="1028813"/>
              <a:ext cx="7199312" cy="103405"/>
              <a:chOff x="0" y="0"/>
              <a:chExt cx="7199311" cy="103404"/>
            </a:xfrm>
          </p:grpSpPr>
          <p:sp>
            <p:nvSpPr>
              <p:cNvPr id="1195" name="Shape"/>
              <p:cNvSpPr/>
              <p:nvPr/>
            </p:nvSpPr>
            <p:spPr>
              <a:xfrm>
                <a:off x="7102855" y="51701"/>
                <a:ext cx="85252" cy="51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953" y="0"/>
                    </a:moveTo>
                    <a:lnTo>
                      <a:pt x="1030" y="16278"/>
                    </a:lnTo>
                    <a:lnTo>
                      <a:pt x="290" y="17016"/>
                    </a:lnTo>
                    <a:lnTo>
                      <a:pt x="0" y="18639"/>
                    </a:lnTo>
                    <a:lnTo>
                      <a:pt x="901" y="21170"/>
                    </a:lnTo>
                    <a:lnTo>
                      <a:pt x="1898" y="21600"/>
                    </a:lnTo>
                    <a:lnTo>
                      <a:pt x="21600" y="2653"/>
                    </a:lnTo>
                    <a:lnTo>
                      <a:pt x="21302" y="2653"/>
                    </a:lnTo>
                    <a:lnTo>
                      <a:pt x="21302" y="2292"/>
                    </a:lnTo>
                    <a:lnTo>
                      <a:pt x="20336" y="2292"/>
                    </a:lnTo>
                    <a:lnTo>
                      <a:pt x="17953" y="0"/>
                    </a:lnTo>
                    <a:close/>
                  </a:path>
                </a:pathLst>
              </a:custGeom>
              <a:solidFill>
                <a:srgbClr val="0030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96" name="Shape"/>
              <p:cNvSpPr/>
              <p:nvPr/>
            </p:nvSpPr>
            <p:spPr>
              <a:xfrm>
                <a:off x="0" y="45351"/>
                <a:ext cx="7173715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67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567" y="21600"/>
                    </a:lnTo>
                    <a:lnTo>
                      <a:pt x="21600" y="10800"/>
                    </a:lnTo>
                    <a:lnTo>
                      <a:pt x="21567" y="0"/>
                    </a:lnTo>
                    <a:close/>
                  </a:path>
                </a:pathLst>
              </a:custGeom>
              <a:solidFill>
                <a:srgbClr val="0030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97" name="Shape"/>
              <p:cNvSpPr/>
              <p:nvPr/>
            </p:nvSpPr>
            <p:spPr>
              <a:xfrm>
                <a:off x="7186611" y="45351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3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07" y="21600"/>
                    </a:lnTo>
                    <a:lnTo>
                      <a:pt x="21600" y="10800"/>
                    </a:lnTo>
                    <a:lnTo>
                      <a:pt x="2113" y="0"/>
                    </a:lnTo>
                    <a:close/>
                  </a:path>
                </a:pathLst>
              </a:custGeom>
              <a:solidFill>
                <a:srgbClr val="0030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98" name="Triangle"/>
              <p:cNvSpPr/>
              <p:nvPr/>
            </p:nvSpPr>
            <p:spPr>
              <a:xfrm>
                <a:off x="7172066" y="4535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10799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30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99" name="Square"/>
              <p:cNvSpPr/>
              <p:nvPr/>
            </p:nvSpPr>
            <p:spPr>
              <a:xfrm>
                <a:off x="7178674" y="45352"/>
                <a:ext cx="12701" cy="12701"/>
              </a:xfrm>
              <a:prstGeom prst="rect">
                <a:avLst/>
              </a:prstGeom>
              <a:solidFill>
                <a:srgbClr val="0030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00" name="Shape"/>
              <p:cNvSpPr/>
              <p:nvPr/>
            </p:nvSpPr>
            <p:spPr>
              <a:xfrm>
                <a:off x="7102982" y="0"/>
                <a:ext cx="85128" cy="517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9" y="0"/>
                    </a:moveTo>
                    <a:lnTo>
                      <a:pt x="870" y="429"/>
                    </a:lnTo>
                    <a:lnTo>
                      <a:pt x="419" y="1692"/>
                    </a:lnTo>
                    <a:lnTo>
                      <a:pt x="0" y="2960"/>
                    </a:lnTo>
                    <a:lnTo>
                      <a:pt x="258" y="4584"/>
                    </a:lnTo>
                    <a:lnTo>
                      <a:pt x="999" y="5322"/>
                    </a:lnTo>
                    <a:lnTo>
                      <a:pt x="17947" y="21600"/>
                    </a:lnTo>
                    <a:lnTo>
                      <a:pt x="20334" y="19308"/>
                    </a:lnTo>
                    <a:lnTo>
                      <a:pt x="21301" y="19308"/>
                    </a:lnTo>
                    <a:lnTo>
                      <a:pt x="21301" y="18947"/>
                    </a:lnTo>
                    <a:lnTo>
                      <a:pt x="21600" y="18947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rgbClr val="0030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202" name="object 7"/>
            <p:cNvSpPr/>
            <p:nvPr/>
          </p:nvSpPr>
          <p:spPr>
            <a:xfrm>
              <a:off x="720851" y="1008888"/>
              <a:ext cx="5759197" cy="143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moveTo>
                    <a:pt x="2698" y="0"/>
                  </a:moveTo>
                  <a:lnTo>
                    <a:pt x="2698" y="21600"/>
                  </a:lnTo>
                  <a:moveTo>
                    <a:pt x="5396" y="0"/>
                  </a:moveTo>
                  <a:lnTo>
                    <a:pt x="5396" y="21600"/>
                  </a:lnTo>
                  <a:moveTo>
                    <a:pt x="8099" y="0"/>
                  </a:moveTo>
                  <a:lnTo>
                    <a:pt x="8099" y="21600"/>
                  </a:lnTo>
                  <a:moveTo>
                    <a:pt x="10797" y="0"/>
                  </a:moveTo>
                  <a:lnTo>
                    <a:pt x="10797" y="21600"/>
                  </a:lnTo>
                  <a:moveTo>
                    <a:pt x="13495" y="0"/>
                  </a:moveTo>
                  <a:lnTo>
                    <a:pt x="13495" y="21600"/>
                  </a:lnTo>
                  <a:moveTo>
                    <a:pt x="16199" y="0"/>
                  </a:moveTo>
                  <a:lnTo>
                    <a:pt x="16199" y="21600"/>
                  </a:lnTo>
                  <a:moveTo>
                    <a:pt x="18896" y="0"/>
                  </a:moveTo>
                  <a:lnTo>
                    <a:pt x="18896" y="21600"/>
                  </a:lnTo>
                  <a:moveTo>
                    <a:pt x="21600" y="0"/>
                  </a:moveTo>
                  <a:lnTo>
                    <a:pt x="21600" y="21600"/>
                  </a:lnTo>
                </a:path>
              </a:pathLst>
            </a:custGeom>
            <a:noFill/>
            <a:ln w="6096" cap="flat">
              <a:solidFill>
                <a:srgbClr val="00306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3" name="object 8"/>
            <p:cNvSpPr/>
            <p:nvPr/>
          </p:nvSpPr>
          <p:spPr>
            <a:xfrm>
              <a:off x="0" y="164591"/>
              <a:ext cx="359664" cy="214886"/>
            </a:xfrm>
            <a:prstGeom prst="rect">
              <a:avLst/>
            </a:prstGeom>
            <a:noFill/>
            <a:ln w="12192" cap="flat">
              <a:solidFill>
                <a:srgbClr val="0021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05" name="object 9"/>
          <p:cNvSpPr txBox="1"/>
          <p:nvPr/>
        </p:nvSpPr>
        <p:spPr>
          <a:xfrm>
            <a:off x="2033017" y="4270247"/>
            <a:ext cx="347981" cy="192360"/>
          </a:xfrm>
          <a:prstGeom prst="rect">
            <a:avLst/>
          </a:prstGeom>
          <a:solidFill>
            <a:srgbClr val="00316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97155">
              <a:lnSpc>
                <a:spcPts val="1500"/>
              </a:lnSpc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</a:t>
            </a:r>
          </a:p>
        </p:txBody>
      </p:sp>
      <p:grpSp>
        <p:nvGrpSpPr>
          <p:cNvPr id="1210" name="object 10"/>
          <p:cNvGrpSpPr/>
          <p:nvPr/>
        </p:nvGrpSpPr>
        <p:grpSpPr>
          <a:xfrm>
            <a:off x="3826764" y="4264153"/>
            <a:ext cx="3240026" cy="502921"/>
            <a:chOff x="0" y="0"/>
            <a:chExt cx="3240025" cy="502919"/>
          </a:xfrm>
        </p:grpSpPr>
        <p:sp>
          <p:nvSpPr>
            <p:cNvPr id="1206" name="object 11"/>
            <p:cNvSpPr/>
            <p:nvPr/>
          </p:nvSpPr>
          <p:spPr>
            <a:xfrm>
              <a:off x="0" y="0"/>
              <a:ext cx="1080516" cy="214885"/>
            </a:xfrm>
            <a:prstGeom prst="rect">
              <a:avLst/>
            </a:prstGeom>
            <a:solidFill>
              <a:srgbClr val="0031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209" name="object 12"/>
            <p:cNvGrpSpPr/>
            <p:nvPr/>
          </p:nvGrpSpPr>
          <p:grpSpPr>
            <a:xfrm>
              <a:off x="0" y="-1"/>
              <a:ext cx="3240026" cy="502921"/>
              <a:chOff x="0" y="0"/>
              <a:chExt cx="3240025" cy="502919"/>
            </a:xfrm>
          </p:grpSpPr>
          <p:sp>
            <p:nvSpPr>
              <p:cNvPr id="1207" name="Rectangle"/>
              <p:cNvSpPr/>
              <p:nvPr/>
            </p:nvSpPr>
            <p:spPr>
              <a:xfrm>
                <a:off x="0" y="0"/>
                <a:ext cx="1080516" cy="214884"/>
              </a:xfrm>
              <a:prstGeom prst="rect">
                <a:avLst/>
              </a:prstGeom>
              <a:noFill/>
              <a:ln w="12192" cap="flat">
                <a:solidFill>
                  <a:srgbClr val="00214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08" name="Rectangle"/>
              <p:cNvSpPr/>
              <p:nvPr/>
            </p:nvSpPr>
            <p:spPr>
              <a:xfrm>
                <a:off x="1799844" y="288035"/>
                <a:ext cx="1440182" cy="214885"/>
              </a:xfrm>
              <a:prstGeom prst="rect">
                <a:avLst/>
              </a:prstGeom>
              <a:noFill/>
              <a:ln w="12192" cap="flat">
                <a:solidFill>
                  <a:srgbClr val="00214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1211" name="object 13"/>
          <p:cNvSpPr txBox="1"/>
          <p:nvPr/>
        </p:nvSpPr>
        <p:spPr>
          <a:xfrm>
            <a:off x="2386585" y="3976115"/>
            <a:ext cx="1440181" cy="205184"/>
          </a:xfrm>
          <a:prstGeom prst="rect">
            <a:avLst/>
          </a:prstGeom>
          <a:solidFill>
            <a:srgbClr val="003163"/>
          </a:solidFill>
          <a:ln w="12192">
            <a:solidFill>
              <a:srgbClr val="002146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" algn="ctr">
              <a:lnSpc>
                <a:spcPts val="1600"/>
              </a:lnSpc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</a:t>
            </a:r>
          </a:p>
        </p:txBody>
      </p:sp>
      <p:sp>
        <p:nvSpPr>
          <p:cNvPr id="1212" name="object 14"/>
          <p:cNvSpPr txBox="1"/>
          <p:nvPr/>
        </p:nvSpPr>
        <p:spPr>
          <a:xfrm>
            <a:off x="5632704" y="4558284"/>
            <a:ext cx="1428116" cy="192360"/>
          </a:xfrm>
          <a:prstGeom prst="rect">
            <a:avLst/>
          </a:prstGeom>
          <a:solidFill>
            <a:srgbClr val="00316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905" algn="ctr">
              <a:lnSpc>
                <a:spcPts val="1500"/>
              </a:lnSpc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</a:t>
            </a:r>
          </a:p>
        </p:txBody>
      </p:sp>
      <p:grpSp>
        <p:nvGrpSpPr>
          <p:cNvPr id="1215" name="object 15"/>
          <p:cNvGrpSpPr/>
          <p:nvPr/>
        </p:nvGrpSpPr>
        <p:grpSpPr>
          <a:xfrm>
            <a:off x="2386585" y="4264153"/>
            <a:ext cx="3240025" cy="502921"/>
            <a:chOff x="0" y="0"/>
            <a:chExt cx="3240024" cy="502919"/>
          </a:xfrm>
        </p:grpSpPr>
        <p:sp>
          <p:nvSpPr>
            <p:cNvPr id="1213" name="Rectangle"/>
            <p:cNvSpPr/>
            <p:nvPr/>
          </p:nvSpPr>
          <p:spPr>
            <a:xfrm>
              <a:off x="0" y="0"/>
              <a:ext cx="1440181" cy="214884"/>
            </a:xfrm>
            <a:prstGeom prst="rect">
              <a:avLst/>
            </a:prstGeom>
            <a:noFill/>
            <a:ln w="12192" cap="flat">
              <a:solidFill>
                <a:srgbClr val="00214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4" name="Rectangle"/>
            <p:cNvSpPr/>
            <p:nvPr/>
          </p:nvSpPr>
          <p:spPr>
            <a:xfrm>
              <a:off x="2880360" y="288035"/>
              <a:ext cx="359665" cy="214885"/>
            </a:xfrm>
            <a:prstGeom prst="rect">
              <a:avLst/>
            </a:prstGeom>
            <a:noFill/>
            <a:ln w="12192" cap="flat">
              <a:solidFill>
                <a:srgbClr val="00214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aphicFrame>
        <p:nvGraphicFramePr>
          <p:cNvPr id="1216" name="object 16"/>
          <p:cNvGraphicFramePr/>
          <p:nvPr/>
        </p:nvGraphicFramePr>
        <p:xfrm>
          <a:off x="3461005" y="4834128"/>
          <a:ext cx="4319269" cy="21488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44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4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4884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 sz="1200"/>
                    </a:p>
                  </a:txBody>
                  <a:tcPr marL="0" marR="0" marT="0" marB="0" horzOverflow="overflow">
                    <a:lnL w="12700">
                      <a:solidFill>
                        <a:srgbClr val="002146"/>
                      </a:solidFill>
                    </a:lnL>
                    <a:lnR w="12700">
                      <a:solidFill>
                        <a:srgbClr val="002146"/>
                      </a:solidFill>
                    </a:lnR>
                    <a:lnT w="12700">
                      <a:solidFill>
                        <a:srgbClr val="002146"/>
                      </a:solidFill>
                    </a:lnT>
                    <a:lnB w="12700">
                      <a:solidFill>
                        <a:srgbClr val="00214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ts val="1500"/>
                        </a:lnSpc>
                        <a:defRPr sz="1800"/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2146"/>
                      </a:solidFill>
                    </a:lnL>
                    <a:lnR w="12700">
                      <a:solidFill>
                        <a:srgbClr val="002146"/>
                      </a:solidFill>
                    </a:lnR>
                    <a:lnT w="12700">
                      <a:solidFill>
                        <a:srgbClr val="002146"/>
                      </a:solidFill>
                    </a:lnT>
                    <a:lnB w="12700">
                      <a:solidFill>
                        <a:srgbClr val="002146"/>
                      </a:solidFill>
                    </a:lnB>
                    <a:solidFill>
                      <a:srgbClr val="003163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 sz="1200"/>
                    </a:p>
                  </a:txBody>
                  <a:tcPr marL="0" marR="0" marT="0" marB="0" horzOverflow="overflow">
                    <a:lnL w="12700">
                      <a:solidFill>
                        <a:srgbClr val="002146"/>
                      </a:solidFill>
                    </a:lnL>
                    <a:lnR w="12700">
                      <a:solidFill>
                        <a:srgbClr val="002146"/>
                      </a:solidFill>
                    </a:lnR>
                    <a:lnT w="12700">
                      <a:solidFill>
                        <a:srgbClr val="002146"/>
                      </a:solidFill>
                    </a:lnT>
                    <a:lnB w="12700">
                      <a:solidFill>
                        <a:srgbClr val="00214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def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 sz="1200"/>
                    </a:p>
                  </a:txBody>
                  <a:tcPr marL="0" marR="0" marT="0" marB="0" horzOverflow="overflow">
                    <a:lnL w="12700">
                      <a:solidFill>
                        <a:srgbClr val="002146"/>
                      </a:solidFill>
                    </a:lnL>
                    <a:lnR w="12700">
                      <a:solidFill>
                        <a:srgbClr val="002146"/>
                      </a:solidFill>
                    </a:lnR>
                    <a:lnT w="12700">
                      <a:solidFill>
                        <a:srgbClr val="002146"/>
                      </a:solidFill>
                    </a:lnT>
                    <a:lnB w="12700">
                      <a:solidFill>
                        <a:srgbClr val="002146"/>
                      </a:solidFill>
                    </a:lnB>
                    <a:solidFill>
                      <a:srgbClr val="0031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7" name="object 28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78</a:t>
            </a:fld>
            <a:endParaRPr/>
          </a:p>
        </p:txBody>
      </p:sp>
      <p:sp>
        <p:nvSpPr>
          <p:cNvPr id="1218" name="object 17"/>
          <p:cNvSpPr txBox="1"/>
          <p:nvPr/>
        </p:nvSpPr>
        <p:spPr>
          <a:xfrm>
            <a:off x="2639947" y="5293156"/>
            <a:ext cx="22352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400" spc="-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10</a:t>
            </a:r>
          </a:p>
        </p:txBody>
      </p:sp>
      <p:sp>
        <p:nvSpPr>
          <p:cNvPr id="1219" name="object 18"/>
          <p:cNvSpPr txBox="1"/>
          <p:nvPr/>
        </p:nvSpPr>
        <p:spPr>
          <a:xfrm>
            <a:off x="3359022" y="5293156"/>
            <a:ext cx="22352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400" spc="-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20</a:t>
            </a:r>
          </a:p>
        </p:txBody>
      </p:sp>
      <p:sp>
        <p:nvSpPr>
          <p:cNvPr id="1220" name="object 19"/>
          <p:cNvSpPr txBox="1"/>
          <p:nvPr/>
        </p:nvSpPr>
        <p:spPr>
          <a:xfrm>
            <a:off x="4078985" y="5293156"/>
            <a:ext cx="22669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400" spc="1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30</a:t>
            </a:r>
          </a:p>
        </p:txBody>
      </p:sp>
      <p:sp>
        <p:nvSpPr>
          <p:cNvPr id="1221" name="object 20"/>
          <p:cNvSpPr txBox="1"/>
          <p:nvPr/>
        </p:nvSpPr>
        <p:spPr>
          <a:xfrm>
            <a:off x="4799838" y="5293156"/>
            <a:ext cx="22352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400" spc="-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40</a:t>
            </a:r>
          </a:p>
        </p:txBody>
      </p:sp>
      <p:sp>
        <p:nvSpPr>
          <p:cNvPr id="1222" name="object 21"/>
          <p:cNvSpPr txBox="1"/>
          <p:nvPr/>
        </p:nvSpPr>
        <p:spPr>
          <a:xfrm>
            <a:off x="5518784" y="5293156"/>
            <a:ext cx="22352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400" spc="-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50</a:t>
            </a:r>
          </a:p>
        </p:txBody>
      </p:sp>
      <p:sp>
        <p:nvSpPr>
          <p:cNvPr id="1223" name="object 22"/>
          <p:cNvSpPr txBox="1"/>
          <p:nvPr/>
        </p:nvSpPr>
        <p:spPr>
          <a:xfrm>
            <a:off x="6240017" y="5293156"/>
            <a:ext cx="22352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400" spc="-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60</a:t>
            </a:r>
          </a:p>
        </p:txBody>
      </p:sp>
      <p:sp>
        <p:nvSpPr>
          <p:cNvPr id="1224" name="object 23"/>
          <p:cNvSpPr txBox="1"/>
          <p:nvPr/>
        </p:nvSpPr>
        <p:spPr>
          <a:xfrm>
            <a:off x="6959855" y="5293156"/>
            <a:ext cx="22352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400" spc="-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70</a:t>
            </a:r>
          </a:p>
        </p:txBody>
      </p:sp>
      <p:sp>
        <p:nvSpPr>
          <p:cNvPr id="1225" name="object 24"/>
          <p:cNvSpPr txBox="1"/>
          <p:nvPr/>
        </p:nvSpPr>
        <p:spPr>
          <a:xfrm>
            <a:off x="7678929" y="5293156"/>
            <a:ext cx="22669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400" spc="1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80</a:t>
            </a:r>
          </a:p>
        </p:txBody>
      </p:sp>
      <p:sp>
        <p:nvSpPr>
          <p:cNvPr id="1226" name="object 25"/>
          <p:cNvSpPr txBox="1"/>
          <p:nvPr/>
        </p:nvSpPr>
        <p:spPr>
          <a:xfrm>
            <a:off x="8394572" y="5293156"/>
            <a:ext cx="22352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400" spc="-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90</a:t>
            </a:r>
          </a:p>
        </p:txBody>
      </p:sp>
      <p:sp>
        <p:nvSpPr>
          <p:cNvPr id="1227" name="object 26"/>
          <p:cNvSpPr txBox="1"/>
          <p:nvPr/>
        </p:nvSpPr>
        <p:spPr>
          <a:xfrm>
            <a:off x="9378189" y="5077053"/>
            <a:ext cx="36258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t</a:t>
            </a:r>
            <a:r>
              <a:rPr spc="10"/>
              <a:t>i</a:t>
            </a:r>
            <a:r>
              <a:rPr spc="-20"/>
              <a:t>m</a:t>
            </a:r>
            <a:r>
              <a:t>e</a:t>
            </a:r>
          </a:p>
        </p:txBody>
      </p:sp>
      <p:sp>
        <p:nvSpPr>
          <p:cNvPr id="1228" name="object 27"/>
          <p:cNvSpPr txBox="1"/>
          <p:nvPr/>
        </p:nvSpPr>
        <p:spPr>
          <a:xfrm>
            <a:off x="1962405" y="3599941"/>
            <a:ext cx="545401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Each task </a:t>
            </a:r>
            <a:r>
              <a:rPr spc="-5" dirty="0"/>
              <a:t>consists of </a:t>
            </a:r>
            <a:r>
              <a:rPr spc="5" dirty="0"/>
              <a:t>two </a:t>
            </a:r>
            <a:r>
              <a:rPr spc="-5" dirty="0"/>
              <a:t>processes </a:t>
            </a:r>
            <a:r>
              <a:rPr dirty="0"/>
              <a:t>with equal </a:t>
            </a:r>
            <a:r>
              <a:rPr spc="-5" dirty="0"/>
              <a:t>runtime</a:t>
            </a:r>
            <a:r>
              <a:rPr spc="-234" dirty="0"/>
              <a:t> </a:t>
            </a:r>
            <a:r>
              <a:rPr spc="-5" dirty="0"/>
              <a:t>(=10ms)</a:t>
            </a:r>
          </a:p>
        </p:txBody>
      </p:sp>
    </p:spTree>
    <p:extLst>
      <p:ext uri="{BB962C8B-B14F-4D97-AF65-F5344CB8AC3E}">
        <p14:creationId xmlns:p14="http://schemas.microsoft.com/office/powerpoint/2010/main" val="2278274033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" name="object 2"/>
          <p:cNvGrpSpPr/>
          <p:nvPr/>
        </p:nvGrpSpPr>
        <p:grpSpPr>
          <a:xfrm>
            <a:off x="1876043" y="3921252"/>
            <a:ext cx="7199314" cy="1511782"/>
            <a:chOff x="0" y="0"/>
            <a:chExt cx="7199313" cy="1511781"/>
          </a:xfrm>
        </p:grpSpPr>
        <p:sp>
          <p:nvSpPr>
            <p:cNvPr id="1230" name="object 3"/>
            <p:cNvSpPr/>
            <p:nvPr/>
          </p:nvSpPr>
          <p:spPr>
            <a:xfrm flipV="1">
              <a:off x="0" y="0"/>
              <a:ext cx="1" cy="1511782"/>
            </a:xfrm>
            <a:prstGeom prst="line">
              <a:avLst/>
            </a:prstGeom>
            <a:noFill/>
            <a:ln w="6096" cap="flat">
              <a:solidFill>
                <a:srgbClr val="00306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1237" name="object 4"/>
            <p:cNvGrpSpPr/>
            <p:nvPr/>
          </p:nvGrpSpPr>
          <p:grpSpPr>
            <a:xfrm>
              <a:off x="0" y="707262"/>
              <a:ext cx="7199314" cy="103380"/>
              <a:chOff x="0" y="0"/>
              <a:chExt cx="7199313" cy="103378"/>
            </a:xfrm>
          </p:grpSpPr>
          <p:sp>
            <p:nvSpPr>
              <p:cNvPr id="1231" name="Shape"/>
              <p:cNvSpPr/>
              <p:nvPr/>
            </p:nvSpPr>
            <p:spPr>
              <a:xfrm>
                <a:off x="7102857" y="51689"/>
                <a:ext cx="85249" cy="516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965" y="0"/>
                    </a:moveTo>
                    <a:lnTo>
                      <a:pt x="1030" y="16293"/>
                    </a:lnTo>
                    <a:lnTo>
                      <a:pt x="290" y="17036"/>
                    </a:lnTo>
                    <a:lnTo>
                      <a:pt x="0" y="18628"/>
                    </a:lnTo>
                    <a:lnTo>
                      <a:pt x="901" y="21175"/>
                    </a:lnTo>
                    <a:lnTo>
                      <a:pt x="1899" y="21600"/>
                    </a:lnTo>
                    <a:lnTo>
                      <a:pt x="21600" y="2654"/>
                    </a:lnTo>
                    <a:lnTo>
                      <a:pt x="21303" y="2654"/>
                    </a:lnTo>
                    <a:lnTo>
                      <a:pt x="21303" y="2282"/>
                    </a:lnTo>
                    <a:lnTo>
                      <a:pt x="20337" y="2282"/>
                    </a:lnTo>
                    <a:lnTo>
                      <a:pt x="17965" y="0"/>
                    </a:lnTo>
                    <a:close/>
                  </a:path>
                </a:pathLst>
              </a:custGeom>
              <a:solidFill>
                <a:srgbClr val="0030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32" name="Shape"/>
              <p:cNvSpPr/>
              <p:nvPr/>
            </p:nvSpPr>
            <p:spPr>
              <a:xfrm>
                <a:off x="0" y="45339"/>
                <a:ext cx="7173760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67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567" y="21600"/>
                    </a:lnTo>
                    <a:lnTo>
                      <a:pt x="21600" y="10800"/>
                    </a:lnTo>
                    <a:lnTo>
                      <a:pt x="21567" y="0"/>
                    </a:lnTo>
                    <a:close/>
                  </a:path>
                </a:pathLst>
              </a:custGeom>
              <a:solidFill>
                <a:srgbClr val="0030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33" name="Shape"/>
              <p:cNvSpPr/>
              <p:nvPr/>
            </p:nvSpPr>
            <p:spPr>
              <a:xfrm>
                <a:off x="7186613" y="45339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2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02" y="21600"/>
                    </a:lnTo>
                    <a:lnTo>
                      <a:pt x="21600" y="10800"/>
                    </a:lnTo>
                    <a:lnTo>
                      <a:pt x="2102" y="0"/>
                    </a:lnTo>
                    <a:close/>
                  </a:path>
                </a:pathLst>
              </a:custGeom>
              <a:solidFill>
                <a:srgbClr val="0030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34" name="Triangle"/>
              <p:cNvSpPr/>
              <p:nvPr/>
            </p:nvSpPr>
            <p:spPr>
              <a:xfrm>
                <a:off x="7172090" y="45339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108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030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35" name="Square"/>
              <p:cNvSpPr/>
              <p:nvPr/>
            </p:nvSpPr>
            <p:spPr>
              <a:xfrm>
                <a:off x="7178675" y="45339"/>
                <a:ext cx="12701" cy="12701"/>
              </a:xfrm>
              <a:prstGeom prst="rect">
                <a:avLst/>
              </a:prstGeom>
              <a:solidFill>
                <a:srgbClr val="0030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36" name="Shape"/>
              <p:cNvSpPr/>
              <p:nvPr/>
            </p:nvSpPr>
            <p:spPr>
              <a:xfrm>
                <a:off x="7102984" y="0"/>
                <a:ext cx="85122" cy="516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9" y="0"/>
                    </a:moveTo>
                    <a:lnTo>
                      <a:pt x="870" y="425"/>
                    </a:lnTo>
                    <a:lnTo>
                      <a:pt x="419" y="1698"/>
                    </a:lnTo>
                    <a:lnTo>
                      <a:pt x="0" y="2972"/>
                    </a:lnTo>
                    <a:lnTo>
                      <a:pt x="258" y="4564"/>
                    </a:lnTo>
                    <a:lnTo>
                      <a:pt x="999" y="5307"/>
                    </a:lnTo>
                    <a:lnTo>
                      <a:pt x="17960" y="21600"/>
                    </a:lnTo>
                    <a:lnTo>
                      <a:pt x="20335" y="19318"/>
                    </a:lnTo>
                    <a:lnTo>
                      <a:pt x="21302" y="19318"/>
                    </a:lnTo>
                    <a:lnTo>
                      <a:pt x="21302" y="18946"/>
                    </a:lnTo>
                    <a:lnTo>
                      <a:pt x="21600" y="18946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rgbClr val="00306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238" name="object 5"/>
            <p:cNvSpPr/>
            <p:nvPr/>
          </p:nvSpPr>
          <p:spPr>
            <a:xfrm>
              <a:off x="0" y="431291"/>
              <a:ext cx="359665" cy="216408"/>
            </a:xfrm>
            <a:prstGeom prst="rect">
              <a:avLst/>
            </a:prstGeom>
            <a:noFill/>
            <a:ln w="12192" cap="flat">
              <a:solidFill>
                <a:srgbClr val="0021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40" name="object 6"/>
          <p:cNvSpPr txBox="1">
            <a:spLocks noGrp="1"/>
          </p:cNvSpPr>
          <p:nvPr>
            <p:ph type="title"/>
          </p:nvPr>
        </p:nvSpPr>
        <p:spPr>
          <a:xfrm>
            <a:off x="245160" y="190247"/>
            <a:ext cx="5086987" cy="1160145"/>
          </a:xfrm>
          <a:prstGeom prst="rect">
            <a:avLst/>
          </a:prstGeom>
        </p:spPr>
        <p:txBody>
          <a:bodyPr/>
          <a:lstStyle/>
          <a:p>
            <a:pPr marR="5080" indent="1397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basics - Scheduling  </a:t>
            </a:r>
            <a:r>
              <a:rPr>
                <a:solidFill>
                  <a:srgbClr val="A80062"/>
                </a:solidFill>
              </a:rPr>
              <a:t>Exercise – Multicore</a:t>
            </a:r>
            <a:r>
              <a:rPr spc="0">
                <a:solidFill>
                  <a:srgbClr val="A80062"/>
                </a:solidFill>
              </a:rPr>
              <a:t> </a:t>
            </a:r>
            <a:r>
              <a:rPr>
                <a:solidFill>
                  <a:srgbClr val="A80062"/>
                </a:solidFill>
              </a:rPr>
              <a:t>Scheduling</a:t>
            </a:r>
          </a:p>
          <a:p>
            <a:pPr indent="12700">
              <a:spcBef>
                <a:spcPts val="300"/>
              </a:spcBef>
              <a:defRPr sz="1800" spc="300"/>
            </a:pPr>
            <a:r>
              <a:t></a:t>
            </a:r>
            <a:r>
              <a:rPr spc="-400"/>
              <a:t> </a:t>
            </a:r>
            <a:r>
              <a:rPr spc="-100"/>
              <a:t>When </a:t>
            </a:r>
            <a:r>
              <a:rPr spc="0"/>
              <a:t>will be </a:t>
            </a:r>
            <a:r>
              <a:rPr spc="-100"/>
              <a:t>Task </a:t>
            </a:r>
            <a:r>
              <a:rPr spc="0"/>
              <a:t>A / </a:t>
            </a:r>
            <a:r>
              <a:rPr spc="-100"/>
              <a:t>Task </a:t>
            </a:r>
            <a:r>
              <a:rPr spc="0"/>
              <a:t>C finished?</a:t>
            </a:r>
          </a:p>
        </p:txBody>
      </p:sp>
      <p:sp>
        <p:nvSpPr>
          <p:cNvPr id="1241" name="object 7"/>
          <p:cNvSpPr txBox="1"/>
          <p:nvPr/>
        </p:nvSpPr>
        <p:spPr>
          <a:xfrm>
            <a:off x="9227312" y="4609466"/>
            <a:ext cx="36258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t</a:t>
            </a:r>
            <a:r>
              <a:rPr spc="10"/>
              <a:t>i</a:t>
            </a:r>
            <a:r>
              <a:rPr spc="-20"/>
              <a:t>m</a:t>
            </a:r>
            <a:r>
              <a:t>e</a:t>
            </a:r>
          </a:p>
        </p:txBody>
      </p:sp>
      <p:sp>
        <p:nvSpPr>
          <p:cNvPr id="1242" name="object 8"/>
          <p:cNvSpPr txBox="1"/>
          <p:nvPr/>
        </p:nvSpPr>
        <p:spPr>
          <a:xfrm>
            <a:off x="1307340" y="4162679"/>
            <a:ext cx="47244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400" spc="-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core0</a:t>
            </a:r>
          </a:p>
        </p:txBody>
      </p:sp>
      <p:sp>
        <p:nvSpPr>
          <p:cNvPr id="1243" name="object 9"/>
          <p:cNvSpPr txBox="1"/>
          <p:nvPr/>
        </p:nvSpPr>
        <p:spPr>
          <a:xfrm>
            <a:off x="1307340" y="5165750"/>
            <a:ext cx="47244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400" spc="-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core1</a:t>
            </a:r>
          </a:p>
        </p:txBody>
      </p:sp>
      <p:sp>
        <p:nvSpPr>
          <p:cNvPr id="1244" name="object 10"/>
          <p:cNvSpPr txBox="1"/>
          <p:nvPr/>
        </p:nvSpPr>
        <p:spPr>
          <a:xfrm>
            <a:off x="1882139" y="4358640"/>
            <a:ext cx="347981" cy="205184"/>
          </a:xfrm>
          <a:prstGeom prst="rect">
            <a:avLst/>
          </a:prstGeom>
          <a:solidFill>
            <a:srgbClr val="00316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96519">
              <a:lnSpc>
                <a:spcPts val="1600"/>
              </a:lnSpc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</a:t>
            </a:r>
          </a:p>
        </p:txBody>
      </p:sp>
      <p:grpSp>
        <p:nvGrpSpPr>
          <p:cNvPr id="1249" name="object 11"/>
          <p:cNvGrpSpPr/>
          <p:nvPr/>
        </p:nvGrpSpPr>
        <p:grpSpPr>
          <a:xfrm>
            <a:off x="2235708" y="4352545"/>
            <a:ext cx="6118861" cy="403098"/>
            <a:chOff x="0" y="0"/>
            <a:chExt cx="6118860" cy="403097"/>
          </a:xfrm>
        </p:grpSpPr>
        <p:sp>
          <p:nvSpPr>
            <p:cNvPr id="1245" name="object 12"/>
            <p:cNvSpPr/>
            <p:nvPr/>
          </p:nvSpPr>
          <p:spPr>
            <a:xfrm>
              <a:off x="1440180" y="0"/>
              <a:ext cx="1080516" cy="216408"/>
            </a:xfrm>
            <a:prstGeom prst="rect">
              <a:avLst/>
            </a:prstGeom>
            <a:solidFill>
              <a:srgbClr val="0031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6" name="object 13"/>
            <p:cNvSpPr/>
            <p:nvPr/>
          </p:nvSpPr>
          <p:spPr>
            <a:xfrm>
              <a:off x="1440180" y="0"/>
              <a:ext cx="1080516" cy="216408"/>
            </a:xfrm>
            <a:prstGeom prst="rect">
              <a:avLst/>
            </a:prstGeom>
            <a:noFill/>
            <a:ln w="12192" cap="flat">
              <a:solidFill>
                <a:srgbClr val="00214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7" name="object 14"/>
            <p:cNvSpPr/>
            <p:nvPr/>
          </p:nvSpPr>
          <p:spPr>
            <a:xfrm>
              <a:off x="0" y="0"/>
              <a:ext cx="1440181" cy="216408"/>
            </a:xfrm>
            <a:prstGeom prst="rect">
              <a:avLst/>
            </a:prstGeom>
            <a:noFill/>
            <a:ln w="12192" cap="flat">
              <a:solidFill>
                <a:srgbClr val="00214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8" name="object 15"/>
            <p:cNvSpPr/>
            <p:nvPr/>
          </p:nvSpPr>
          <p:spPr>
            <a:xfrm>
              <a:off x="361187" y="259080"/>
              <a:ext cx="5757674" cy="144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moveTo>
                    <a:pt x="2699" y="0"/>
                  </a:moveTo>
                  <a:lnTo>
                    <a:pt x="2699" y="21600"/>
                  </a:lnTo>
                  <a:moveTo>
                    <a:pt x="5397" y="0"/>
                  </a:moveTo>
                  <a:lnTo>
                    <a:pt x="5397" y="21600"/>
                  </a:lnTo>
                  <a:moveTo>
                    <a:pt x="8101" y="0"/>
                  </a:moveTo>
                  <a:lnTo>
                    <a:pt x="8101" y="21600"/>
                  </a:lnTo>
                  <a:moveTo>
                    <a:pt x="10800" y="0"/>
                  </a:moveTo>
                  <a:lnTo>
                    <a:pt x="10800" y="21600"/>
                  </a:lnTo>
                  <a:moveTo>
                    <a:pt x="13499" y="0"/>
                  </a:moveTo>
                  <a:lnTo>
                    <a:pt x="13499" y="21600"/>
                  </a:lnTo>
                  <a:moveTo>
                    <a:pt x="16203" y="0"/>
                  </a:moveTo>
                  <a:lnTo>
                    <a:pt x="16203" y="21600"/>
                  </a:lnTo>
                  <a:moveTo>
                    <a:pt x="18901" y="0"/>
                  </a:moveTo>
                  <a:lnTo>
                    <a:pt x="18901" y="21600"/>
                  </a:lnTo>
                  <a:moveTo>
                    <a:pt x="21600" y="0"/>
                  </a:moveTo>
                  <a:lnTo>
                    <a:pt x="21600" y="21600"/>
                  </a:lnTo>
                </a:path>
              </a:pathLst>
            </a:custGeom>
            <a:noFill/>
            <a:ln w="6096" cap="flat">
              <a:solidFill>
                <a:srgbClr val="00306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50" name="object 16"/>
          <p:cNvSpPr txBox="1"/>
          <p:nvPr/>
        </p:nvSpPr>
        <p:spPr>
          <a:xfrm>
            <a:off x="2235707" y="4064508"/>
            <a:ext cx="1440181" cy="218008"/>
          </a:xfrm>
          <a:prstGeom prst="rect">
            <a:avLst/>
          </a:prstGeom>
          <a:solidFill>
            <a:srgbClr val="003163"/>
          </a:solidFill>
          <a:ln w="12192">
            <a:solidFill>
              <a:srgbClr val="00214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" algn="ctr">
              <a:lnSpc>
                <a:spcPts val="1700"/>
              </a:lnSpc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</a:t>
            </a:r>
          </a:p>
        </p:txBody>
      </p:sp>
      <p:sp>
        <p:nvSpPr>
          <p:cNvPr id="1251" name="object 17"/>
          <p:cNvSpPr txBox="1"/>
          <p:nvPr/>
        </p:nvSpPr>
        <p:spPr>
          <a:xfrm>
            <a:off x="2489073" y="4796942"/>
            <a:ext cx="22352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400" spc="-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10</a:t>
            </a:r>
          </a:p>
        </p:txBody>
      </p:sp>
      <p:sp>
        <p:nvSpPr>
          <p:cNvPr id="1252" name="object 18"/>
          <p:cNvSpPr txBox="1"/>
          <p:nvPr/>
        </p:nvSpPr>
        <p:spPr>
          <a:xfrm>
            <a:off x="3207767" y="4796942"/>
            <a:ext cx="22352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400" spc="-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20</a:t>
            </a:r>
          </a:p>
        </p:txBody>
      </p:sp>
      <p:sp>
        <p:nvSpPr>
          <p:cNvPr id="1253" name="object 19"/>
          <p:cNvSpPr txBox="1"/>
          <p:nvPr/>
        </p:nvSpPr>
        <p:spPr>
          <a:xfrm>
            <a:off x="3927728" y="4796942"/>
            <a:ext cx="166370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723900" algn="l"/>
                <a:tab pos="1447800" algn="l"/>
              </a:tabLst>
              <a:defRPr sz="1400" spc="10">
                <a:latin typeface="Arial"/>
                <a:ea typeface="Arial"/>
                <a:cs typeface="Arial"/>
                <a:sym typeface="Arial"/>
              </a:defRPr>
            </a:pPr>
            <a:r>
              <a:t>3</a:t>
            </a:r>
            <a:r>
              <a:rPr spc="0"/>
              <a:t>0	</a:t>
            </a:r>
            <a:r>
              <a:rPr spc="-5"/>
              <a:t>4</a:t>
            </a:r>
            <a:r>
              <a:rPr spc="0"/>
              <a:t>0	</a:t>
            </a:r>
            <a:r>
              <a:rPr spc="-5"/>
              <a:t>50</a:t>
            </a:r>
          </a:p>
        </p:txBody>
      </p:sp>
      <p:sp>
        <p:nvSpPr>
          <p:cNvPr id="1254" name="object 20"/>
          <p:cNvSpPr txBox="1"/>
          <p:nvPr/>
        </p:nvSpPr>
        <p:spPr>
          <a:xfrm>
            <a:off x="6088760" y="4796942"/>
            <a:ext cx="22352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400" spc="-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60</a:t>
            </a:r>
          </a:p>
        </p:txBody>
      </p:sp>
      <p:sp>
        <p:nvSpPr>
          <p:cNvPr id="1255" name="object 21"/>
          <p:cNvSpPr txBox="1"/>
          <p:nvPr/>
        </p:nvSpPr>
        <p:spPr>
          <a:xfrm>
            <a:off x="6808979" y="4796942"/>
            <a:ext cx="22352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400" spc="-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70</a:t>
            </a:r>
          </a:p>
        </p:txBody>
      </p:sp>
      <p:sp>
        <p:nvSpPr>
          <p:cNvPr id="1256" name="object 22"/>
          <p:cNvSpPr txBox="1"/>
          <p:nvPr/>
        </p:nvSpPr>
        <p:spPr>
          <a:xfrm>
            <a:off x="7528053" y="4796942"/>
            <a:ext cx="22669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400" spc="1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80</a:t>
            </a:r>
          </a:p>
        </p:txBody>
      </p:sp>
      <p:sp>
        <p:nvSpPr>
          <p:cNvPr id="1257" name="object 23"/>
          <p:cNvSpPr txBox="1"/>
          <p:nvPr/>
        </p:nvSpPr>
        <p:spPr>
          <a:xfrm>
            <a:off x="8243443" y="4796942"/>
            <a:ext cx="22352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400" spc="-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90</a:t>
            </a:r>
          </a:p>
        </p:txBody>
      </p:sp>
      <p:graphicFrame>
        <p:nvGraphicFramePr>
          <p:cNvPr id="1258" name="object 24"/>
          <p:cNvGraphicFramePr/>
          <p:nvPr/>
        </p:nvGraphicFramePr>
        <p:xfrm>
          <a:off x="1876806" y="1416177"/>
          <a:ext cx="7269476" cy="212293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07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8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3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20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marR="310515" indent="91439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 b="1" spc="-45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Task  </a:t>
                      </a:r>
                      <a:r>
                        <a:rPr sz="1800" spc="0"/>
                        <a:t>n</a:t>
                      </a:r>
                      <a:r>
                        <a:rPr sz="1800" spc="-10"/>
                        <a:t>a</a:t>
                      </a:r>
                      <a:r>
                        <a:rPr sz="1800" spc="5"/>
                        <a:t>m</a:t>
                      </a:r>
                      <a:r>
                        <a:rPr sz="1800" spc="0"/>
                        <a:t>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3E126C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b="1" spc="-1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Core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3E126C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b="1" spc="-5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Prio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3E126C"/>
                    </a:solidFill>
                  </a:tcPr>
                </a:tc>
                <a:tc>
                  <a:txBody>
                    <a:bodyPr/>
                    <a:lstStyle/>
                    <a:p>
                      <a:pPr marR="187325" indent="92075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P</a:t>
                      </a:r>
                      <a:r>
                        <a:rPr sz="1800" spc="-10"/>
                        <a:t>r</a:t>
                      </a:r>
                      <a:r>
                        <a:rPr sz="1800" spc="5"/>
                        <a:t>eem</a:t>
                      </a:r>
                      <a:r>
                        <a:rPr sz="1800" spc="-10"/>
                        <a:t>p</a:t>
                      </a:r>
                      <a:r>
                        <a:rPr sz="1800"/>
                        <a:t>ti</a:t>
                      </a:r>
                      <a:r>
                        <a:rPr sz="1800" spc="-20"/>
                        <a:t>v</a:t>
                      </a:r>
                      <a:r>
                        <a:rPr sz="1800" spc="10"/>
                        <a:t>e</a:t>
                      </a:r>
                      <a:r>
                        <a:rPr sz="1800"/>
                        <a:t>/  </a:t>
                      </a:r>
                      <a:r>
                        <a:rPr sz="1800" spc="-10"/>
                        <a:t>cooperative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3E126C"/>
                    </a:solidFill>
                  </a:tcPr>
                </a:tc>
                <a:tc>
                  <a:txBody>
                    <a:bodyPr/>
                    <a:lstStyle/>
                    <a:p>
                      <a:pPr indent="92075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 b="1" spc="-5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Start</a:t>
                      </a:r>
                      <a:r>
                        <a:rPr sz="1800" spc="-20"/>
                        <a:t> </a:t>
                      </a:r>
                      <a:r>
                        <a:rPr sz="1800" spc="0"/>
                        <a:t>time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3E126C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b="1" spc="-5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Duration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3E12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A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91439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5</a:t>
                      </a:r>
                      <a:r>
                        <a:rPr sz="1800" spc="-15"/>
                        <a:t> </a:t>
                      </a:r>
                      <a:r>
                        <a:rPr sz="1400"/>
                        <a:t>(High)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-5">
                          <a:latin typeface="Arial"/>
                          <a:ea typeface="Arial"/>
                          <a:cs typeface="Arial"/>
                        </a:rPr>
                        <a:t>pre-emptive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5">
                          <a:latin typeface="Arial"/>
                          <a:ea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B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pre-emptive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5">
                          <a:latin typeface="Arial"/>
                          <a:ea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12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C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-5">
                          <a:latin typeface="Arial"/>
                          <a:ea typeface="Arial"/>
                          <a:cs typeface="Arial"/>
                        </a:rPr>
                        <a:t>cooperative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5">
                          <a:latin typeface="Arial"/>
                          <a:ea typeface="Arial"/>
                          <a:cs typeface="Arial"/>
                        </a:rPr>
                        <a:t>25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5">
                          <a:latin typeface="Arial"/>
                          <a:ea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CCF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13"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>
                          <a:latin typeface="Arial"/>
                          <a:ea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91439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>
                          <a:latin typeface="Arial"/>
                          <a:ea typeface="Arial"/>
                          <a:cs typeface="Arial"/>
                        </a:defRPr>
                      </a:pPr>
                      <a:r>
                        <a:rPr sz="1800"/>
                        <a:t>1</a:t>
                      </a:r>
                      <a:r>
                        <a:rPr sz="1800" spc="-120"/>
                        <a:t> </a:t>
                      </a:r>
                      <a:r>
                        <a:rPr sz="1400"/>
                        <a:t>(Low)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-5">
                          <a:latin typeface="Arial"/>
                          <a:ea typeface="Arial"/>
                          <a:cs typeface="Arial"/>
                        </a:rPr>
                        <a:t>cooperative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5">
                          <a:latin typeface="Arial"/>
                          <a:ea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spcBef>
                          <a:spcPts val="300"/>
                        </a:spcBef>
                        <a:defRPr sz="1800"/>
                      </a:pPr>
                      <a:r>
                        <a:rPr sz="1800" spc="5">
                          <a:latin typeface="Arial"/>
                          <a:ea typeface="Arial"/>
                          <a:cs typeface="Arial"/>
                        </a:rPr>
                        <a:t>20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59" name="object 25"/>
          <p:cNvSpPr txBox="1"/>
          <p:nvPr/>
        </p:nvSpPr>
        <p:spPr>
          <a:xfrm>
            <a:off x="1811273" y="3708527"/>
            <a:ext cx="5454017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Each task </a:t>
            </a:r>
            <a:r>
              <a:rPr spc="-5"/>
              <a:t>consists of </a:t>
            </a:r>
            <a:r>
              <a:rPr spc="5"/>
              <a:t>two </a:t>
            </a:r>
            <a:r>
              <a:rPr spc="-5"/>
              <a:t>processes </a:t>
            </a:r>
            <a:r>
              <a:t>with equal </a:t>
            </a:r>
            <a:r>
              <a:rPr spc="-5"/>
              <a:t>runtime</a:t>
            </a:r>
            <a:r>
              <a:rPr spc="-234"/>
              <a:t> </a:t>
            </a:r>
            <a:r>
              <a:rPr spc="-5"/>
              <a:t>(=10ms)</a:t>
            </a:r>
          </a:p>
        </p:txBody>
      </p:sp>
      <p:graphicFrame>
        <p:nvGraphicFramePr>
          <p:cNvPr id="1260" name="object 26"/>
          <p:cNvGraphicFramePr/>
          <p:nvPr/>
        </p:nvGraphicFramePr>
        <p:xfrm>
          <a:off x="3310128" y="5282185"/>
          <a:ext cx="2879090" cy="21640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19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6407">
                <a:tc>
                  <a:txBody>
                    <a:bodyPr/>
                    <a:lstStyle/>
                    <a:p>
                      <a:pPr indent="0" algn="ctr">
                        <a:lnSpc>
                          <a:spcPts val="1600"/>
                        </a:lnSpc>
                        <a:defRPr sz="1800"/>
                      </a:pPr>
                      <a:r>
                        <a:rPr sz="18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D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2146"/>
                      </a:solidFill>
                    </a:lnL>
                    <a:lnR w="12700">
                      <a:solidFill>
                        <a:srgbClr val="002146"/>
                      </a:solidFill>
                    </a:lnR>
                    <a:lnT w="12700">
                      <a:solidFill>
                        <a:srgbClr val="002146"/>
                      </a:solidFill>
                    </a:lnT>
                    <a:lnB w="12700">
                      <a:solidFill>
                        <a:srgbClr val="002146"/>
                      </a:solidFill>
                    </a:lnB>
                    <a:solidFill>
                      <a:srgbClr val="003163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defRPr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 sz="1300"/>
                    </a:p>
                  </a:txBody>
                  <a:tcPr marL="0" marR="0" marT="0" marB="0" horzOverflow="overflow">
                    <a:lnL w="12700">
                      <a:solidFill>
                        <a:srgbClr val="002146"/>
                      </a:solidFill>
                    </a:lnL>
                    <a:lnR w="12700">
                      <a:solidFill>
                        <a:srgbClr val="002146"/>
                      </a:solidFill>
                    </a:lnR>
                    <a:lnT w="12700">
                      <a:solidFill>
                        <a:srgbClr val="002146"/>
                      </a:solidFill>
                    </a:lnT>
                    <a:lnB w="12700">
                      <a:solidFill>
                        <a:srgbClr val="00214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defRPr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defRPr>
                      </a:pPr>
                      <a:endParaRPr sz="1300"/>
                    </a:p>
                  </a:txBody>
                  <a:tcPr marL="0" marR="0" marT="0" marB="0" horzOverflow="overflow">
                    <a:lnL w="12700">
                      <a:solidFill>
                        <a:srgbClr val="002146"/>
                      </a:solidFill>
                    </a:lnL>
                    <a:lnR w="12700">
                      <a:solidFill>
                        <a:srgbClr val="002146"/>
                      </a:solidFill>
                    </a:lnR>
                    <a:lnT w="12700">
                      <a:solidFill>
                        <a:srgbClr val="002146"/>
                      </a:solidFill>
                    </a:lnT>
                    <a:lnB w="12700">
                      <a:solidFill>
                        <a:srgbClr val="002146"/>
                      </a:solidFill>
                    </a:lnB>
                    <a:solidFill>
                      <a:srgbClr val="0031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61" name="object 27"/>
          <p:cNvSpPr/>
          <p:nvPr/>
        </p:nvSpPr>
        <p:spPr>
          <a:xfrm>
            <a:off x="4035553" y="5000245"/>
            <a:ext cx="1440181" cy="216408"/>
          </a:xfrm>
          <a:prstGeom prst="rect">
            <a:avLst/>
          </a:prstGeom>
          <a:ln w="12192">
            <a:solidFill>
              <a:srgbClr val="00214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62" name="object 28"/>
          <p:cNvSpPr txBox="1"/>
          <p:nvPr/>
        </p:nvSpPr>
        <p:spPr>
          <a:xfrm>
            <a:off x="4041648" y="5006340"/>
            <a:ext cx="1428116" cy="205184"/>
          </a:xfrm>
          <a:prstGeom prst="rect">
            <a:avLst/>
          </a:prstGeom>
          <a:solidFill>
            <a:srgbClr val="00316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905" algn="ctr">
              <a:lnSpc>
                <a:spcPts val="1600"/>
              </a:lnSpc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</a:t>
            </a:r>
          </a:p>
        </p:txBody>
      </p:sp>
      <p:sp>
        <p:nvSpPr>
          <p:cNvPr id="1263" name="object 29"/>
          <p:cNvSpPr/>
          <p:nvPr/>
        </p:nvSpPr>
        <p:spPr>
          <a:xfrm>
            <a:off x="3675888" y="5006341"/>
            <a:ext cx="359664" cy="216409"/>
          </a:xfrm>
          <a:prstGeom prst="rect">
            <a:avLst/>
          </a:prstGeom>
          <a:ln w="12192">
            <a:solidFill>
              <a:srgbClr val="002146"/>
            </a:solidFill>
            <a:prstDash val="sys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64" name="object 30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79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object 2"/>
          <p:cNvGrpSpPr/>
          <p:nvPr/>
        </p:nvGrpSpPr>
        <p:grpSpPr>
          <a:xfrm>
            <a:off x="-1" y="205741"/>
            <a:ext cx="10969753" cy="5964936"/>
            <a:chOff x="0" y="0"/>
            <a:chExt cx="10969752" cy="5964934"/>
          </a:xfrm>
        </p:grpSpPr>
        <p:sp>
          <p:nvSpPr>
            <p:cNvPr id="115" name="object 3"/>
            <p:cNvSpPr/>
            <p:nvPr/>
          </p:nvSpPr>
          <p:spPr>
            <a:xfrm>
              <a:off x="0" y="5835394"/>
              <a:ext cx="10969752" cy="12954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" name="object 4"/>
            <p:cNvSpPr/>
            <p:nvPr/>
          </p:nvSpPr>
          <p:spPr>
            <a:xfrm>
              <a:off x="0" y="5317235"/>
              <a:ext cx="135636" cy="647699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8" name="object 6"/>
            <p:cNvSpPr/>
            <p:nvPr/>
          </p:nvSpPr>
          <p:spPr>
            <a:xfrm>
              <a:off x="167640" y="0"/>
              <a:ext cx="10625329" cy="5323333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</p:grpSp>
      <p:sp>
        <p:nvSpPr>
          <p:cNvPr id="120" name="object 7"/>
          <p:cNvSpPr txBox="1"/>
          <p:nvPr/>
        </p:nvSpPr>
        <p:spPr>
          <a:xfrm>
            <a:off x="4966208" y="5573110"/>
            <a:ext cx="4279901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800">
                <a:latin typeface="Arial"/>
                <a:ea typeface="Arial"/>
                <a:cs typeface="Arial"/>
                <a:sym typeface="Arial"/>
              </a:defRPr>
            </a:pPr>
            <a:r>
              <a:t>http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s://www.gsaglobal.org/wp-content/uploads/2019/05/Trends-of-Future-EE-Architectures.pdf</a:t>
            </a:r>
          </a:p>
        </p:txBody>
      </p:sp>
      <p:sp>
        <p:nvSpPr>
          <p:cNvPr id="121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123432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object 2"/>
          <p:cNvSpPr txBox="1">
            <a:spLocks noGrp="1"/>
          </p:cNvSpPr>
          <p:nvPr>
            <p:ph type="title"/>
          </p:nvPr>
        </p:nvSpPr>
        <p:spPr>
          <a:xfrm>
            <a:off x="246685" y="190245"/>
            <a:ext cx="4652010" cy="840740"/>
          </a:xfrm>
          <a:prstGeom prst="rect">
            <a:avLst/>
          </a:prstGeom>
        </p:spPr>
        <p:txBody>
          <a:bodyPr/>
          <a:lstStyle/>
          <a:p>
            <a:pPr marR="5080" indent="12700">
              <a:lnSpc>
                <a:spcPts val="3000"/>
              </a:lnSpc>
              <a:spcBef>
                <a:spcPts val="400"/>
              </a:spcBef>
              <a:defRPr spc="-100"/>
            </a:pPr>
            <a:r>
              <a:t>Multicore basics - Scheduling  </a:t>
            </a:r>
            <a:r>
              <a:rPr>
                <a:solidFill>
                  <a:srgbClr val="A80062"/>
                </a:solidFill>
              </a:rPr>
              <a:t>Scheduling</a:t>
            </a:r>
            <a:r>
              <a:rPr spc="0">
                <a:solidFill>
                  <a:srgbClr val="A80062"/>
                </a:solidFill>
              </a:rPr>
              <a:t> </a:t>
            </a:r>
            <a:r>
              <a:rPr>
                <a:solidFill>
                  <a:srgbClr val="A80062"/>
                </a:solidFill>
              </a:rPr>
              <a:t>rules</a:t>
            </a:r>
          </a:p>
        </p:txBody>
      </p:sp>
      <p:sp>
        <p:nvSpPr>
          <p:cNvPr id="1267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80</a:t>
            </a:fld>
            <a:endParaRPr/>
          </a:p>
        </p:txBody>
      </p:sp>
      <p:sp>
        <p:nvSpPr>
          <p:cNvPr id="1268" name="object 3"/>
          <p:cNvSpPr txBox="1"/>
          <p:nvPr/>
        </p:nvSpPr>
        <p:spPr>
          <a:xfrm>
            <a:off x="245160" y="1154337"/>
            <a:ext cx="9910447" cy="2352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7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00"/>
              <a:t> </a:t>
            </a:r>
            <a:r>
              <a:rPr b="1" spc="0"/>
              <a:t>Concurrency: </a:t>
            </a:r>
            <a:r>
              <a:rPr b="1" spc="-34"/>
              <a:t>Tasks </a:t>
            </a:r>
            <a:r>
              <a:rPr b="1" spc="-5"/>
              <a:t>running in different run in parallel replicating </a:t>
            </a:r>
            <a:r>
              <a:rPr b="1" spc="0"/>
              <a:t>pre-emptive </a:t>
            </a:r>
            <a:r>
              <a:rPr b="1" spc="-34"/>
              <a:t>behaviour</a:t>
            </a:r>
          </a:p>
          <a:p>
            <a:pPr indent="12700">
              <a:spcBef>
                <a:spcPts val="600"/>
              </a:spcBef>
              <a:defRPr spc="340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45"/>
              <a:t> </a:t>
            </a:r>
            <a:r>
              <a:rPr spc="-5"/>
              <a:t>No </a:t>
            </a:r>
            <a:r>
              <a:rPr spc="0"/>
              <a:t>design </a:t>
            </a:r>
            <a:r>
              <a:rPr spc="-5"/>
              <a:t>decisions based on </a:t>
            </a:r>
            <a:r>
              <a:rPr b="1" spc="-5"/>
              <a:t>assumptions </a:t>
            </a:r>
            <a:r>
              <a:rPr spc="-5"/>
              <a:t>regarding </a:t>
            </a:r>
            <a:r>
              <a:rPr b="1" spc="-5"/>
              <a:t>task </a:t>
            </a:r>
            <a:r>
              <a:rPr b="1" spc="-10"/>
              <a:t>priority</a:t>
            </a:r>
          </a:p>
          <a:p>
            <a:pPr marL="251459" marR="423544" indent="-238759">
              <a:lnSpc>
                <a:spcPct val="107200"/>
              </a:lnSpc>
              <a:spcBef>
                <a:spcPts val="4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40"/>
              <a:t> </a:t>
            </a:r>
            <a:r>
              <a:rPr spc="0"/>
              <a:t>No design </a:t>
            </a:r>
            <a:r>
              <a:rPr spc="-5"/>
              <a:t>decisions </a:t>
            </a:r>
            <a:r>
              <a:rPr spc="0"/>
              <a:t>based </a:t>
            </a:r>
            <a:r>
              <a:rPr spc="-5"/>
              <a:t>on </a:t>
            </a:r>
            <a:r>
              <a:rPr b="1" spc="-5"/>
              <a:t>assumptions </a:t>
            </a:r>
            <a:r>
              <a:rPr spc="-5"/>
              <a:t>regarding </a:t>
            </a:r>
            <a:r>
              <a:rPr b="1" spc="-5"/>
              <a:t>task distribution </a:t>
            </a:r>
            <a:r>
              <a:rPr spc="-5"/>
              <a:t>on </a:t>
            </a:r>
            <a:r>
              <a:rPr spc="-10"/>
              <a:t>different </a:t>
            </a:r>
            <a:r>
              <a:rPr spc="-90"/>
              <a:t>cores  </a:t>
            </a:r>
            <a:r>
              <a:rPr spc="-5"/>
              <a:t>(Multicore</a:t>
            </a:r>
            <a:r>
              <a:rPr spc="0"/>
              <a:t> </a:t>
            </a:r>
            <a:r>
              <a:rPr spc="-5"/>
              <a:t>scenario)</a:t>
            </a:r>
          </a:p>
          <a:p>
            <a:pPr indent="12700">
              <a:spcBef>
                <a:spcPts val="6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70"/>
              <a:t> </a:t>
            </a:r>
            <a:r>
              <a:rPr b="1" spc="-5"/>
              <a:t>Identification </a:t>
            </a:r>
            <a:r>
              <a:rPr spc="-5"/>
              <a:t>of critical </a:t>
            </a:r>
            <a:r>
              <a:rPr spc="0"/>
              <a:t>issues in design phase</a:t>
            </a:r>
          </a:p>
          <a:p>
            <a:pPr indent="12700">
              <a:spcBef>
                <a:spcPts val="6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145"/>
              <a:t> </a:t>
            </a:r>
            <a:r>
              <a:rPr b="1" spc="-5"/>
              <a:t>Correctness </a:t>
            </a:r>
            <a:r>
              <a:rPr b="1" spc="0"/>
              <a:t>by </a:t>
            </a:r>
            <a:r>
              <a:rPr b="1" spc="-5"/>
              <a:t>construction</a:t>
            </a:r>
          </a:p>
          <a:p>
            <a:pPr indent="12700">
              <a:spcBef>
                <a:spcPts val="6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</a:t>
            </a:r>
            <a:r>
              <a:rPr spc="-65"/>
              <a:t> </a:t>
            </a:r>
            <a:r>
              <a:rPr spc="-5"/>
              <a:t>Non-Preemptive behaviour across </a:t>
            </a:r>
            <a:r>
              <a:rPr spc="-10"/>
              <a:t>cores cannot </a:t>
            </a:r>
            <a:r>
              <a:rPr spc="0"/>
              <a:t>be </a:t>
            </a:r>
            <a:r>
              <a:rPr spc="-5"/>
              <a:t>ensured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object 2"/>
          <p:cNvSpPr txBox="1">
            <a:spLocks noGrp="1"/>
          </p:cNvSpPr>
          <p:nvPr>
            <p:ph type="title"/>
          </p:nvPr>
        </p:nvSpPr>
        <p:spPr>
          <a:xfrm>
            <a:off x="2784095" y="1570101"/>
            <a:ext cx="1296670" cy="482601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z="3000"/>
            </a:lvl1pPr>
          </a:lstStyle>
          <a:p>
            <a:r>
              <a:t>Backup</a:t>
            </a:r>
          </a:p>
        </p:txBody>
      </p:sp>
      <p:sp>
        <p:nvSpPr>
          <p:cNvPr id="1271" name="object 3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81</a:t>
            </a:fld>
            <a:endParaRPr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object 2"/>
          <p:cNvSpPr txBox="1">
            <a:spLocks noGrp="1"/>
          </p:cNvSpPr>
          <p:nvPr>
            <p:ph type="title"/>
          </p:nvPr>
        </p:nvSpPr>
        <p:spPr>
          <a:xfrm>
            <a:off x="246683" y="190245"/>
            <a:ext cx="3474722" cy="840740"/>
          </a:xfrm>
          <a:prstGeom prst="rect">
            <a:avLst/>
          </a:prstGeom>
        </p:spPr>
        <p:txBody>
          <a:bodyPr/>
          <a:lstStyle/>
          <a:p>
            <a:pPr indent="12700">
              <a:lnSpc>
                <a:spcPts val="3200"/>
              </a:lnSpc>
              <a:defRPr spc="-100"/>
            </a:pPr>
            <a:r>
              <a:t>Multicore</a:t>
            </a:r>
          </a:p>
          <a:p>
            <a:pPr indent="12700">
              <a:lnSpc>
                <a:spcPts val="3200"/>
              </a:lnSpc>
              <a:defRPr spc="-100">
                <a:solidFill>
                  <a:srgbClr val="A80062"/>
                </a:solidFill>
              </a:defRPr>
            </a:pPr>
            <a:r>
              <a:t>HW: Multicore</a:t>
            </a:r>
            <a:r>
              <a:rPr spc="0"/>
              <a:t> </a:t>
            </a:r>
            <a:r>
              <a:t>Drivers</a:t>
            </a:r>
          </a:p>
        </p:txBody>
      </p:sp>
      <p:sp>
        <p:nvSpPr>
          <p:cNvPr id="1274" name="object 3"/>
          <p:cNvSpPr/>
          <p:nvPr/>
        </p:nvSpPr>
        <p:spPr>
          <a:xfrm>
            <a:off x="371855" y="1143000"/>
            <a:ext cx="10597898" cy="27264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277" name="object 4"/>
          <p:cNvGrpSpPr/>
          <p:nvPr/>
        </p:nvGrpSpPr>
        <p:grpSpPr>
          <a:xfrm>
            <a:off x="-1" y="3928871"/>
            <a:ext cx="10453117" cy="1441704"/>
            <a:chOff x="0" y="0"/>
            <a:chExt cx="10453116" cy="1441702"/>
          </a:xfrm>
        </p:grpSpPr>
        <p:sp>
          <p:nvSpPr>
            <p:cNvPr id="1275" name="object 5"/>
            <p:cNvSpPr/>
            <p:nvPr/>
          </p:nvSpPr>
          <p:spPr>
            <a:xfrm>
              <a:off x="0" y="0"/>
              <a:ext cx="10453117" cy="1441703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6" name="object 6"/>
            <p:cNvSpPr/>
            <p:nvPr/>
          </p:nvSpPr>
          <p:spPr>
            <a:xfrm>
              <a:off x="947927" y="216408"/>
              <a:ext cx="1834897" cy="1107948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78" name="object 7"/>
          <p:cNvSpPr txBox="1"/>
          <p:nvPr/>
        </p:nvSpPr>
        <p:spPr>
          <a:xfrm>
            <a:off x="542341" y="1353083"/>
            <a:ext cx="6844667" cy="1023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400"/>
              </a:spcBef>
              <a:defRPr sz="1600" b="1" spc="-5">
                <a:latin typeface="Arial"/>
                <a:ea typeface="Arial"/>
                <a:cs typeface="Arial"/>
                <a:sym typeface="Arial"/>
              </a:defRPr>
            </a:pPr>
            <a:r>
              <a:t>The Limits </a:t>
            </a:r>
            <a:r>
              <a:rPr spc="0"/>
              <a:t>of </a:t>
            </a:r>
            <a:r>
              <a:t>Singlecore</a:t>
            </a:r>
            <a:r>
              <a:rPr spc="20"/>
              <a:t> </a:t>
            </a:r>
            <a:r>
              <a:t>Computing</a:t>
            </a:r>
          </a:p>
          <a:p>
            <a:pPr marL="382904" indent="-191135">
              <a:spcBef>
                <a:spcPts val="300"/>
              </a:spcBef>
              <a:buClr>
                <a:srgbClr val="425C8F"/>
              </a:buClr>
              <a:buSzPct val="50000"/>
              <a:buChar char="●"/>
              <a:tabLst>
                <a:tab pos="3810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Serial computing </a:t>
            </a:r>
            <a:r>
              <a:rPr spc="-5"/>
              <a:t>in embedded systems is hitting the technological</a:t>
            </a:r>
            <a:r>
              <a:rPr spc="-45"/>
              <a:t> </a:t>
            </a:r>
            <a:r>
              <a:t>limits</a:t>
            </a:r>
          </a:p>
          <a:p>
            <a:pPr indent="560705">
              <a:defRPr sz="1200">
                <a:solidFill>
                  <a:srgbClr val="425C8F"/>
                </a:solidFill>
                <a:latin typeface="Webdings"/>
                <a:ea typeface="Webdings"/>
                <a:cs typeface="Webdings"/>
                <a:sym typeface="Webdings"/>
              </a:defRPr>
            </a:pPr>
            <a:r>
              <a:t>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 spc="-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r>
              <a:rPr sz="1600" spc="-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600" spc="-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560705">
              <a:defRPr sz="1200">
                <a:solidFill>
                  <a:srgbClr val="425C8F"/>
                </a:solidFill>
                <a:latin typeface="Webdings"/>
                <a:ea typeface="Webdings"/>
                <a:cs typeface="Webdings"/>
                <a:sym typeface="Webdings"/>
              </a:defRPr>
            </a:pPr>
            <a:r>
              <a:t>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 </a:t>
            </a:r>
            <a:r>
              <a:rPr sz="1600" spc="-1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bandwidth</a:t>
            </a:r>
            <a:r>
              <a:rPr sz="1600" spc="-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1600" spc="-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wall</a:t>
            </a:r>
          </a:p>
        </p:txBody>
      </p:sp>
      <p:sp>
        <p:nvSpPr>
          <p:cNvPr id="1279" name="object 8"/>
          <p:cNvSpPr txBox="1"/>
          <p:nvPr/>
        </p:nvSpPr>
        <p:spPr>
          <a:xfrm>
            <a:off x="542340" y="2621430"/>
            <a:ext cx="5397502" cy="777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400"/>
              </a:spcBef>
              <a:defRPr sz="1600" b="1" spc="-5">
                <a:latin typeface="Arial"/>
                <a:ea typeface="Arial"/>
                <a:cs typeface="Arial"/>
                <a:sym typeface="Arial"/>
              </a:defRPr>
            </a:pPr>
            <a:r>
              <a:t>The </a:t>
            </a:r>
            <a:r>
              <a:rPr spc="-10"/>
              <a:t>Future </a:t>
            </a:r>
            <a:r>
              <a:rPr spc="0"/>
              <a:t>of </a:t>
            </a:r>
            <a:r>
              <a:rPr spc="-10"/>
              <a:t>Information</a:t>
            </a:r>
            <a:r>
              <a:rPr spc="65"/>
              <a:t> </a:t>
            </a:r>
            <a:r>
              <a:t>Processing</a:t>
            </a:r>
          </a:p>
          <a:p>
            <a:pPr marL="382904" indent="-191135">
              <a:spcBef>
                <a:spcPts val="300"/>
              </a:spcBef>
              <a:buClr>
                <a:srgbClr val="425C8F"/>
              </a:buClr>
              <a:buSzPct val="50000"/>
              <a:buChar char="●"/>
              <a:tabLst>
                <a:tab pos="3810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Multicore </a:t>
            </a:r>
            <a:r>
              <a:rPr spc="-10"/>
              <a:t>will </a:t>
            </a:r>
            <a:r>
              <a:rPr spc="-5"/>
              <a:t>penetrate </a:t>
            </a:r>
            <a:r>
              <a:t>automotive </a:t>
            </a:r>
            <a:r>
              <a:rPr spc="-5"/>
              <a:t>embedded</a:t>
            </a:r>
            <a:r>
              <a:rPr spc="370"/>
              <a:t> </a:t>
            </a:r>
            <a:r>
              <a:rPr spc="-5"/>
              <a:t>systems</a:t>
            </a:r>
          </a:p>
          <a:p>
            <a:pPr indent="382904"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– </a:t>
            </a:r>
            <a:r>
              <a:rPr spc="0"/>
              <a:t>as </a:t>
            </a:r>
            <a:r>
              <a:t>already done in PC and </a:t>
            </a:r>
            <a:r>
              <a:rPr spc="0"/>
              <a:t>consumer</a:t>
            </a:r>
            <a:r>
              <a:rPr spc="-55"/>
              <a:t> </a:t>
            </a:r>
            <a:r>
              <a:t>market</a:t>
            </a:r>
          </a:p>
        </p:txBody>
      </p:sp>
      <p:sp>
        <p:nvSpPr>
          <p:cNvPr id="1280" name="object 9"/>
          <p:cNvSpPr txBox="1"/>
          <p:nvPr/>
        </p:nvSpPr>
        <p:spPr>
          <a:xfrm>
            <a:off x="3304160" y="4185245"/>
            <a:ext cx="3768726" cy="777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400"/>
              </a:spcBef>
              <a:defRPr sz="1600" b="1" spc="-5">
                <a:latin typeface="Arial"/>
                <a:ea typeface="Arial"/>
                <a:cs typeface="Arial"/>
                <a:sym typeface="Arial"/>
              </a:defRPr>
            </a:pPr>
            <a:r>
              <a:t>The</a:t>
            </a:r>
            <a:r>
              <a:rPr spc="-10"/>
              <a:t> </a:t>
            </a:r>
            <a:r>
              <a:rPr spc="0"/>
              <a:t>Solution</a:t>
            </a:r>
          </a:p>
          <a:p>
            <a:pPr marL="382904" marR="5080" indent="-190500">
              <a:spcBef>
                <a:spcPts val="300"/>
              </a:spcBef>
              <a:buClr>
                <a:srgbClr val="425C8F"/>
              </a:buClr>
              <a:buSzPct val="50000"/>
              <a:buChar char="●"/>
              <a:tabLst>
                <a:tab pos="381000" algn="l"/>
              </a:tabLst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Multicore </a:t>
            </a:r>
            <a:r>
              <a:rPr spc="-5"/>
              <a:t>microcontrollers provide the  technology to </a:t>
            </a:r>
            <a:r>
              <a:t>master </a:t>
            </a:r>
            <a:r>
              <a:rPr spc="-5"/>
              <a:t>the</a:t>
            </a:r>
            <a:r>
              <a:rPr spc="-25"/>
              <a:t> </a:t>
            </a:r>
            <a:r>
              <a:rPr spc="-5"/>
              <a:t>challenges</a:t>
            </a:r>
          </a:p>
        </p:txBody>
      </p:sp>
      <p:grpSp>
        <p:nvGrpSpPr>
          <p:cNvPr id="1287" name="object 10"/>
          <p:cNvGrpSpPr/>
          <p:nvPr/>
        </p:nvGrpSpPr>
        <p:grpSpPr>
          <a:xfrm>
            <a:off x="7835934" y="1471298"/>
            <a:ext cx="2591503" cy="1928185"/>
            <a:chOff x="0" y="0"/>
            <a:chExt cx="2591501" cy="1928184"/>
          </a:xfrm>
        </p:grpSpPr>
        <p:sp>
          <p:nvSpPr>
            <p:cNvPr id="1281" name="object 11"/>
            <p:cNvSpPr/>
            <p:nvPr/>
          </p:nvSpPr>
          <p:spPr>
            <a:xfrm>
              <a:off x="0" y="0"/>
              <a:ext cx="2591502" cy="1928185"/>
            </a:xfrm>
            <a:prstGeom prst="rect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2" name="object 12"/>
            <p:cNvSpPr/>
            <p:nvPr/>
          </p:nvSpPr>
          <p:spPr>
            <a:xfrm>
              <a:off x="201678" y="913150"/>
              <a:ext cx="2286836" cy="700564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3" name="object 13"/>
            <p:cNvSpPr/>
            <p:nvPr/>
          </p:nvSpPr>
          <p:spPr>
            <a:xfrm flipV="1">
              <a:off x="212882" y="251800"/>
              <a:ext cx="1378144" cy="825905"/>
            </a:xfrm>
            <a:prstGeom prst="line">
              <a:avLst/>
            </a:prstGeom>
            <a:noFill/>
            <a:ln w="13432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4" name="object 14"/>
            <p:cNvSpPr/>
            <p:nvPr/>
          </p:nvSpPr>
          <p:spPr>
            <a:xfrm>
              <a:off x="202798" y="100675"/>
              <a:ext cx="2286809" cy="1573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909"/>
                  </a:moveTo>
                  <a:lnTo>
                    <a:pt x="21600" y="20909"/>
                  </a:lnTo>
                  <a:moveTo>
                    <a:pt x="0" y="20909"/>
                  </a:moveTo>
                  <a:lnTo>
                    <a:pt x="0" y="21600"/>
                  </a:lnTo>
                  <a:moveTo>
                    <a:pt x="1439" y="20909"/>
                  </a:moveTo>
                  <a:lnTo>
                    <a:pt x="1439" y="21600"/>
                  </a:lnTo>
                  <a:moveTo>
                    <a:pt x="2879" y="20909"/>
                  </a:moveTo>
                  <a:lnTo>
                    <a:pt x="2879" y="21600"/>
                  </a:lnTo>
                  <a:moveTo>
                    <a:pt x="4318" y="20909"/>
                  </a:moveTo>
                  <a:lnTo>
                    <a:pt x="4318" y="21600"/>
                  </a:lnTo>
                  <a:moveTo>
                    <a:pt x="5757" y="20909"/>
                  </a:moveTo>
                  <a:lnTo>
                    <a:pt x="5757" y="21600"/>
                  </a:lnTo>
                  <a:moveTo>
                    <a:pt x="7196" y="20909"/>
                  </a:moveTo>
                  <a:lnTo>
                    <a:pt x="7196" y="21600"/>
                  </a:lnTo>
                  <a:moveTo>
                    <a:pt x="8635" y="20909"/>
                  </a:moveTo>
                  <a:lnTo>
                    <a:pt x="8635" y="21600"/>
                  </a:lnTo>
                  <a:moveTo>
                    <a:pt x="10075" y="20909"/>
                  </a:moveTo>
                  <a:lnTo>
                    <a:pt x="10075" y="21600"/>
                  </a:lnTo>
                  <a:moveTo>
                    <a:pt x="11514" y="20909"/>
                  </a:moveTo>
                  <a:lnTo>
                    <a:pt x="11514" y="21600"/>
                  </a:lnTo>
                  <a:moveTo>
                    <a:pt x="12953" y="20909"/>
                  </a:moveTo>
                  <a:lnTo>
                    <a:pt x="12953" y="21600"/>
                  </a:lnTo>
                  <a:moveTo>
                    <a:pt x="14393" y="20909"/>
                  </a:moveTo>
                  <a:lnTo>
                    <a:pt x="14393" y="21600"/>
                  </a:lnTo>
                  <a:moveTo>
                    <a:pt x="15832" y="20909"/>
                  </a:moveTo>
                  <a:lnTo>
                    <a:pt x="15832" y="21600"/>
                  </a:lnTo>
                  <a:moveTo>
                    <a:pt x="17271" y="20909"/>
                  </a:moveTo>
                  <a:lnTo>
                    <a:pt x="17271" y="21600"/>
                  </a:lnTo>
                  <a:moveTo>
                    <a:pt x="18710" y="20909"/>
                  </a:moveTo>
                  <a:lnTo>
                    <a:pt x="18710" y="21600"/>
                  </a:lnTo>
                  <a:moveTo>
                    <a:pt x="20150" y="20909"/>
                  </a:moveTo>
                  <a:lnTo>
                    <a:pt x="20150" y="21600"/>
                  </a:lnTo>
                  <a:moveTo>
                    <a:pt x="21589" y="20909"/>
                  </a:moveTo>
                  <a:lnTo>
                    <a:pt x="21589" y="21600"/>
                  </a:lnTo>
                  <a:moveTo>
                    <a:pt x="0" y="20909"/>
                  </a:moveTo>
                  <a:lnTo>
                    <a:pt x="0" y="0"/>
                  </a:lnTo>
                </a:path>
              </a:pathLst>
            </a:custGeom>
            <a:noFill/>
            <a:ln w="6718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5" name="object 15"/>
            <p:cNvSpPr/>
            <p:nvPr/>
          </p:nvSpPr>
          <p:spPr>
            <a:xfrm>
              <a:off x="202798" y="401761"/>
              <a:ext cx="2286809" cy="611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moveTo>
                    <a:pt x="0" y="0"/>
                  </a:moveTo>
                  <a:lnTo>
                    <a:pt x="21600" y="0"/>
                  </a:lnTo>
                </a:path>
              </a:pathLst>
            </a:custGeom>
            <a:noFill/>
            <a:ln w="6718" cap="flat">
              <a:solidFill>
                <a:srgbClr val="6F6F6F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6" name="object 16"/>
            <p:cNvSpPr/>
            <p:nvPr/>
          </p:nvSpPr>
          <p:spPr>
            <a:xfrm>
              <a:off x="202798" y="1623786"/>
              <a:ext cx="2286809" cy="50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moveTo>
                    <a:pt x="0" y="0"/>
                  </a:moveTo>
                  <a:lnTo>
                    <a:pt x="0" y="21600"/>
                  </a:lnTo>
                  <a:moveTo>
                    <a:pt x="1439" y="0"/>
                  </a:moveTo>
                  <a:lnTo>
                    <a:pt x="1439" y="21600"/>
                  </a:lnTo>
                  <a:moveTo>
                    <a:pt x="2879" y="0"/>
                  </a:moveTo>
                  <a:lnTo>
                    <a:pt x="2879" y="21600"/>
                  </a:lnTo>
                  <a:moveTo>
                    <a:pt x="4318" y="0"/>
                  </a:moveTo>
                  <a:lnTo>
                    <a:pt x="4318" y="21600"/>
                  </a:lnTo>
                  <a:moveTo>
                    <a:pt x="5757" y="0"/>
                  </a:moveTo>
                  <a:lnTo>
                    <a:pt x="5757" y="21600"/>
                  </a:lnTo>
                  <a:moveTo>
                    <a:pt x="7196" y="0"/>
                  </a:moveTo>
                  <a:lnTo>
                    <a:pt x="7196" y="21600"/>
                  </a:lnTo>
                  <a:moveTo>
                    <a:pt x="8635" y="0"/>
                  </a:moveTo>
                  <a:lnTo>
                    <a:pt x="8635" y="21600"/>
                  </a:lnTo>
                  <a:moveTo>
                    <a:pt x="10075" y="0"/>
                  </a:moveTo>
                  <a:lnTo>
                    <a:pt x="10075" y="21600"/>
                  </a:lnTo>
                  <a:moveTo>
                    <a:pt x="11514" y="0"/>
                  </a:moveTo>
                  <a:lnTo>
                    <a:pt x="11514" y="21600"/>
                  </a:lnTo>
                  <a:moveTo>
                    <a:pt x="12953" y="0"/>
                  </a:moveTo>
                  <a:lnTo>
                    <a:pt x="12953" y="21600"/>
                  </a:lnTo>
                  <a:moveTo>
                    <a:pt x="14393" y="0"/>
                  </a:moveTo>
                  <a:lnTo>
                    <a:pt x="14393" y="21600"/>
                  </a:lnTo>
                  <a:moveTo>
                    <a:pt x="15832" y="0"/>
                  </a:moveTo>
                  <a:lnTo>
                    <a:pt x="15832" y="21600"/>
                  </a:lnTo>
                  <a:moveTo>
                    <a:pt x="17271" y="0"/>
                  </a:moveTo>
                  <a:lnTo>
                    <a:pt x="17271" y="21600"/>
                  </a:lnTo>
                  <a:moveTo>
                    <a:pt x="18710" y="0"/>
                  </a:moveTo>
                  <a:lnTo>
                    <a:pt x="18710" y="21600"/>
                  </a:lnTo>
                  <a:moveTo>
                    <a:pt x="20150" y="0"/>
                  </a:moveTo>
                  <a:lnTo>
                    <a:pt x="20150" y="21600"/>
                  </a:lnTo>
                  <a:moveTo>
                    <a:pt x="21589" y="0"/>
                  </a:moveTo>
                  <a:lnTo>
                    <a:pt x="21589" y="21600"/>
                  </a:lnTo>
                </a:path>
              </a:pathLst>
            </a:custGeom>
            <a:noFill/>
            <a:ln w="6718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88" name="object 17"/>
          <p:cNvSpPr txBox="1"/>
          <p:nvPr/>
        </p:nvSpPr>
        <p:spPr>
          <a:xfrm rot="5400000">
            <a:off x="8072416" y="3223624"/>
            <a:ext cx="223521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700" spc="-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2006</a:t>
            </a:r>
          </a:p>
        </p:txBody>
      </p:sp>
      <p:sp>
        <p:nvSpPr>
          <p:cNvPr id="1289" name="object 18"/>
          <p:cNvSpPr txBox="1"/>
          <p:nvPr/>
        </p:nvSpPr>
        <p:spPr>
          <a:xfrm rot="5400000">
            <a:off x="8377029" y="3224699"/>
            <a:ext cx="223521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700" spc="-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2008</a:t>
            </a:r>
          </a:p>
        </p:txBody>
      </p:sp>
      <p:sp>
        <p:nvSpPr>
          <p:cNvPr id="1290" name="object 19"/>
          <p:cNvSpPr txBox="1"/>
          <p:nvPr/>
        </p:nvSpPr>
        <p:spPr>
          <a:xfrm rot="5400000">
            <a:off x="8683370" y="3222989"/>
            <a:ext cx="222251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700" spc="-5">
                <a:latin typeface="Arial"/>
                <a:ea typeface="Arial"/>
                <a:cs typeface="Arial"/>
                <a:sym typeface="Arial"/>
              </a:defRPr>
            </a:pPr>
            <a:r>
              <a:t>20</a:t>
            </a:r>
            <a:r>
              <a:rPr spc="-10"/>
              <a:t>1</a:t>
            </a:r>
            <a:r>
              <a:rPr spc="0"/>
              <a:t>0</a:t>
            </a:r>
          </a:p>
        </p:txBody>
      </p:sp>
      <p:sp>
        <p:nvSpPr>
          <p:cNvPr id="1291" name="object 20"/>
          <p:cNvSpPr txBox="1"/>
          <p:nvPr/>
        </p:nvSpPr>
        <p:spPr>
          <a:xfrm rot="5400000">
            <a:off x="8987133" y="3223624"/>
            <a:ext cx="223521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700" spc="-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2012</a:t>
            </a:r>
          </a:p>
        </p:txBody>
      </p:sp>
      <p:sp>
        <p:nvSpPr>
          <p:cNvPr id="1292" name="object 21"/>
          <p:cNvSpPr txBox="1"/>
          <p:nvPr/>
        </p:nvSpPr>
        <p:spPr>
          <a:xfrm rot="5400000">
            <a:off x="9291708" y="3224699"/>
            <a:ext cx="223521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700" spc="-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2014</a:t>
            </a:r>
          </a:p>
        </p:txBody>
      </p:sp>
      <p:sp>
        <p:nvSpPr>
          <p:cNvPr id="1293" name="object 22"/>
          <p:cNvSpPr txBox="1"/>
          <p:nvPr/>
        </p:nvSpPr>
        <p:spPr>
          <a:xfrm rot="5400000">
            <a:off x="9598084" y="3222989"/>
            <a:ext cx="222251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700" spc="-5">
                <a:latin typeface="Arial"/>
                <a:ea typeface="Arial"/>
                <a:cs typeface="Arial"/>
                <a:sym typeface="Arial"/>
              </a:defRPr>
            </a:pPr>
            <a:r>
              <a:t>20</a:t>
            </a:r>
            <a:r>
              <a:rPr spc="-10"/>
              <a:t>1</a:t>
            </a:r>
            <a:r>
              <a:rPr spc="0"/>
              <a:t>6</a:t>
            </a:r>
          </a:p>
        </p:txBody>
      </p:sp>
      <p:sp>
        <p:nvSpPr>
          <p:cNvPr id="1294" name="object 23"/>
          <p:cNvSpPr txBox="1"/>
          <p:nvPr/>
        </p:nvSpPr>
        <p:spPr>
          <a:xfrm rot="5400000">
            <a:off x="9901848" y="3223624"/>
            <a:ext cx="223521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700" spc="-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2018</a:t>
            </a:r>
          </a:p>
        </p:txBody>
      </p:sp>
      <p:sp>
        <p:nvSpPr>
          <p:cNvPr id="1295" name="object 24"/>
          <p:cNvSpPr txBox="1"/>
          <p:nvPr/>
        </p:nvSpPr>
        <p:spPr>
          <a:xfrm rot="5400000">
            <a:off x="10207060" y="3224064"/>
            <a:ext cx="222251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700" spc="-5">
                <a:latin typeface="Arial"/>
                <a:ea typeface="Arial"/>
                <a:cs typeface="Arial"/>
                <a:sym typeface="Arial"/>
              </a:defRPr>
            </a:pPr>
            <a:r>
              <a:t>20</a:t>
            </a:r>
            <a:r>
              <a:rPr spc="-10"/>
              <a:t>2</a:t>
            </a:r>
            <a:r>
              <a:rPr spc="0"/>
              <a:t>0</a:t>
            </a:r>
          </a:p>
        </p:txBody>
      </p:sp>
      <p:grpSp>
        <p:nvGrpSpPr>
          <p:cNvPr id="1298" name="object 25"/>
          <p:cNvGrpSpPr/>
          <p:nvPr/>
        </p:nvGrpSpPr>
        <p:grpSpPr>
          <a:xfrm>
            <a:off x="8038734" y="1571972"/>
            <a:ext cx="2286809" cy="1523113"/>
            <a:chOff x="0" y="0"/>
            <a:chExt cx="2286807" cy="1523112"/>
          </a:xfrm>
        </p:grpSpPr>
        <p:sp>
          <p:nvSpPr>
            <p:cNvPr id="1296" name="object 26"/>
            <p:cNvSpPr/>
            <p:nvPr/>
          </p:nvSpPr>
          <p:spPr>
            <a:xfrm flipV="1">
              <a:off x="-1" y="0"/>
              <a:ext cx="2" cy="1523113"/>
            </a:xfrm>
            <a:prstGeom prst="line">
              <a:avLst/>
            </a:prstGeom>
            <a:noFill/>
            <a:ln w="6722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7" name="object 27"/>
            <p:cNvSpPr/>
            <p:nvPr/>
          </p:nvSpPr>
          <p:spPr>
            <a:xfrm>
              <a:off x="0" y="301086"/>
              <a:ext cx="2286808" cy="611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moveTo>
                    <a:pt x="0" y="0"/>
                  </a:moveTo>
                  <a:lnTo>
                    <a:pt x="21600" y="0"/>
                  </a:lnTo>
                </a:path>
              </a:pathLst>
            </a:custGeom>
            <a:noFill/>
            <a:ln w="6718" cap="flat">
              <a:solidFill>
                <a:srgbClr val="6F6F6F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99" name="object 28"/>
          <p:cNvSpPr txBox="1"/>
          <p:nvPr/>
        </p:nvSpPr>
        <p:spPr>
          <a:xfrm>
            <a:off x="7840044" y="1457098"/>
            <a:ext cx="2541271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25400">
              <a:tabLst>
                <a:tab pos="2501900" algn="l"/>
              </a:tabLst>
              <a:defRPr sz="1200" spc="-7" baseline="-19607">
                <a:latin typeface="Arial"/>
                <a:ea typeface="Arial"/>
                <a:cs typeface="Arial"/>
                <a:sym typeface="Arial"/>
              </a:defRPr>
            </a:pPr>
            <a:r>
              <a:t>10</a:t>
            </a:r>
            <a:r>
              <a:rPr sz="500" spc="-4" baseline="0"/>
              <a:t>5</a:t>
            </a:r>
            <a:r>
              <a:rPr sz="500" spc="-39" baseline="0"/>
              <a:t> </a:t>
            </a:r>
            <a:r>
              <a:rPr sz="500" u="sng" spc="0" baseline="0">
                <a:uFill>
                  <a:solidFill>
                    <a:srgbClr val="6F6F6F"/>
                  </a:solidFill>
                </a:uFill>
              </a:rPr>
              <a:t> 	</a:t>
            </a:r>
          </a:p>
        </p:txBody>
      </p:sp>
      <p:sp>
        <p:nvSpPr>
          <p:cNvPr id="1300" name="object 29"/>
          <p:cNvSpPr txBox="1"/>
          <p:nvPr/>
        </p:nvSpPr>
        <p:spPr>
          <a:xfrm>
            <a:off x="7840045" y="2428757"/>
            <a:ext cx="222251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25400">
              <a:defRPr sz="800" spc="-5">
                <a:latin typeface="Arial"/>
                <a:ea typeface="Arial"/>
                <a:cs typeface="Arial"/>
                <a:sym typeface="Arial"/>
              </a:defRPr>
            </a:pPr>
            <a:r>
              <a:t>10</a:t>
            </a:r>
            <a:r>
              <a:rPr spc="-7" baseline="30303"/>
              <a:t>2</a:t>
            </a:r>
          </a:p>
        </p:txBody>
      </p:sp>
      <p:grpSp>
        <p:nvGrpSpPr>
          <p:cNvPr id="1303" name="object 30"/>
          <p:cNvGrpSpPr/>
          <p:nvPr/>
        </p:nvGrpSpPr>
        <p:grpSpPr>
          <a:xfrm>
            <a:off x="8038733" y="1724171"/>
            <a:ext cx="2286809" cy="1370913"/>
            <a:chOff x="0" y="0"/>
            <a:chExt cx="2286808" cy="1370911"/>
          </a:xfrm>
        </p:grpSpPr>
        <p:sp>
          <p:nvSpPr>
            <p:cNvPr id="1301" name="object 31"/>
            <p:cNvSpPr/>
            <p:nvPr/>
          </p:nvSpPr>
          <p:spPr>
            <a:xfrm>
              <a:off x="758547" y="689373"/>
              <a:ext cx="1526021" cy="224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379" y="17732"/>
                  </a:lnTo>
                  <a:lnTo>
                    <a:pt x="4234" y="11286"/>
                  </a:lnTo>
                  <a:lnTo>
                    <a:pt x="8896" y="5157"/>
                  </a:lnTo>
                  <a:lnTo>
                    <a:pt x="13988" y="1616"/>
                  </a:lnTo>
                  <a:lnTo>
                    <a:pt x="21600" y="0"/>
                  </a:lnTo>
                </a:path>
              </a:pathLst>
            </a:custGeom>
            <a:noFill/>
            <a:ln w="26859" cap="flat">
              <a:solidFill>
                <a:srgbClr val="DF002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2" name="object 32"/>
            <p:cNvSpPr/>
            <p:nvPr/>
          </p:nvSpPr>
          <p:spPr>
            <a:xfrm flipV="1">
              <a:off x="-1" y="0"/>
              <a:ext cx="2286809" cy="1370912"/>
            </a:xfrm>
            <a:prstGeom prst="line">
              <a:avLst/>
            </a:prstGeom>
            <a:noFill/>
            <a:ln w="26867" cap="flat">
              <a:solidFill>
                <a:srgbClr val="5D719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04" name="object 33"/>
          <p:cNvSpPr txBox="1"/>
          <p:nvPr/>
        </p:nvSpPr>
        <p:spPr>
          <a:xfrm>
            <a:off x="7835936" y="1156826"/>
            <a:ext cx="2592071" cy="246221"/>
          </a:xfrm>
          <a:prstGeom prst="rect">
            <a:avLst/>
          </a:prstGeom>
          <a:solidFill>
            <a:srgbClr val="6F6F6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66675">
              <a:spcBef>
                <a:spcPts val="200"/>
              </a:spcBef>
              <a:defRPr sz="900" b="1" spc="1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Computational</a:t>
            </a:r>
            <a:r>
              <a:rPr spc="-5"/>
              <a:t> </a:t>
            </a:r>
            <a:r>
              <a:t>performance</a:t>
            </a:r>
            <a:r>
              <a:rPr sz="800"/>
              <a:t>,</a:t>
            </a:r>
            <a:endParaRPr sz="800" spc="13"/>
          </a:p>
          <a:p>
            <a:pPr indent="66675">
              <a:defRPr sz="700" spc="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normalized to </a:t>
            </a:r>
            <a:r>
              <a:rPr spc="10"/>
              <a:t>automotive embedded </a:t>
            </a:r>
            <a:r>
              <a:t>performance</a:t>
            </a:r>
            <a:r>
              <a:rPr spc="-20"/>
              <a:t> </a:t>
            </a:r>
            <a:r>
              <a:rPr spc="15"/>
              <a:t>2005</a:t>
            </a:r>
          </a:p>
        </p:txBody>
      </p:sp>
      <p:sp>
        <p:nvSpPr>
          <p:cNvPr id="1305" name="object 34"/>
          <p:cNvSpPr txBox="1"/>
          <p:nvPr/>
        </p:nvSpPr>
        <p:spPr>
          <a:xfrm>
            <a:off x="9332127" y="2473438"/>
            <a:ext cx="966470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100"/>
              </a:spcBef>
              <a:defRPr sz="700" b="1" spc="-5">
                <a:solidFill>
                  <a:srgbClr val="DF002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Embedded</a:t>
            </a:r>
            <a:r>
              <a:rPr spc="-15"/>
              <a:t> </a:t>
            </a:r>
            <a:r>
              <a:t>SingleCore</a:t>
            </a:r>
          </a:p>
        </p:txBody>
      </p:sp>
      <p:grpSp>
        <p:nvGrpSpPr>
          <p:cNvPr id="1309" name="object 35"/>
          <p:cNvGrpSpPr/>
          <p:nvPr/>
        </p:nvGrpSpPr>
        <p:grpSpPr>
          <a:xfrm>
            <a:off x="8040973" y="2390088"/>
            <a:ext cx="1843121" cy="704997"/>
            <a:chOff x="0" y="0"/>
            <a:chExt cx="1843119" cy="704996"/>
          </a:xfrm>
        </p:grpSpPr>
        <p:sp>
          <p:nvSpPr>
            <p:cNvPr id="1306" name="object 36"/>
            <p:cNvSpPr/>
            <p:nvPr/>
          </p:nvSpPr>
          <p:spPr>
            <a:xfrm flipV="1">
              <a:off x="0" y="248443"/>
              <a:ext cx="763029" cy="456554"/>
            </a:xfrm>
            <a:prstGeom prst="line">
              <a:avLst/>
            </a:prstGeom>
            <a:noFill/>
            <a:ln w="26867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7" name="object 37"/>
            <p:cNvSpPr/>
            <p:nvPr/>
          </p:nvSpPr>
          <p:spPr>
            <a:xfrm>
              <a:off x="13445" y="0"/>
              <a:ext cx="1829675" cy="224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380" y="17731"/>
                  </a:lnTo>
                  <a:lnTo>
                    <a:pt x="4234" y="11281"/>
                  </a:lnTo>
                  <a:lnTo>
                    <a:pt x="8897" y="5159"/>
                  </a:lnTo>
                  <a:lnTo>
                    <a:pt x="13988" y="1608"/>
                  </a:lnTo>
                  <a:lnTo>
                    <a:pt x="21600" y="0"/>
                  </a:lnTo>
                </a:path>
              </a:pathLst>
            </a:custGeom>
            <a:noFill/>
            <a:ln w="13429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8" name="object 38"/>
            <p:cNvSpPr/>
            <p:nvPr/>
          </p:nvSpPr>
          <p:spPr>
            <a:xfrm>
              <a:off x="714806" y="34648"/>
              <a:ext cx="356296" cy="304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3" y="0"/>
                  </a:moveTo>
                  <a:lnTo>
                    <a:pt x="7931" y="386"/>
                  </a:lnTo>
                  <a:lnTo>
                    <a:pt x="5350" y="1474"/>
                  </a:lnTo>
                  <a:lnTo>
                    <a:pt x="3164" y="3163"/>
                  </a:lnTo>
                  <a:lnTo>
                    <a:pt x="1475" y="5349"/>
                  </a:lnTo>
                  <a:lnTo>
                    <a:pt x="386" y="7929"/>
                  </a:lnTo>
                  <a:lnTo>
                    <a:pt x="0" y="10800"/>
                  </a:lnTo>
                  <a:lnTo>
                    <a:pt x="386" y="13671"/>
                  </a:lnTo>
                  <a:lnTo>
                    <a:pt x="1475" y="16251"/>
                  </a:lnTo>
                  <a:lnTo>
                    <a:pt x="3164" y="18437"/>
                  </a:lnTo>
                  <a:lnTo>
                    <a:pt x="5350" y="20126"/>
                  </a:lnTo>
                  <a:lnTo>
                    <a:pt x="7931" y="21214"/>
                  </a:lnTo>
                  <a:lnTo>
                    <a:pt x="10803" y="21600"/>
                  </a:lnTo>
                  <a:lnTo>
                    <a:pt x="13674" y="21214"/>
                  </a:lnTo>
                  <a:lnTo>
                    <a:pt x="16254" y="20126"/>
                  </a:lnTo>
                  <a:lnTo>
                    <a:pt x="18439" y="18437"/>
                  </a:lnTo>
                  <a:lnTo>
                    <a:pt x="20127" y="16251"/>
                  </a:lnTo>
                  <a:lnTo>
                    <a:pt x="21215" y="13671"/>
                  </a:lnTo>
                  <a:lnTo>
                    <a:pt x="21600" y="10800"/>
                  </a:lnTo>
                  <a:lnTo>
                    <a:pt x="21215" y="7929"/>
                  </a:lnTo>
                  <a:lnTo>
                    <a:pt x="20127" y="5349"/>
                  </a:lnTo>
                  <a:lnTo>
                    <a:pt x="18439" y="3163"/>
                  </a:lnTo>
                  <a:lnTo>
                    <a:pt x="16254" y="1474"/>
                  </a:lnTo>
                  <a:lnTo>
                    <a:pt x="13674" y="386"/>
                  </a:lnTo>
                  <a:lnTo>
                    <a:pt x="10803" y="0"/>
                  </a:lnTo>
                  <a:close/>
                </a:path>
              </a:pathLst>
            </a:custGeom>
            <a:noFill/>
            <a:ln w="26859" cap="flat">
              <a:solidFill>
                <a:srgbClr val="DF002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10" name="object 39"/>
          <p:cNvSpPr txBox="1"/>
          <p:nvPr/>
        </p:nvSpPr>
        <p:spPr>
          <a:xfrm>
            <a:off x="8031088" y="3478234"/>
            <a:ext cx="2034540" cy="346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700"/>
              </a:lnSpc>
              <a:defRPr sz="700" spc="-5">
                <a:latin typeface="Arial"/>
                <a:ea typeface="Arial"/>
                <a:cs typeface="Arial"/>
                <a:sym typeface="Arial"/>
              </a:defRPr>
            </a:pPr>
            <a:r>
              <a:t>MultiCore performance, embedded</a:t>
            </a:r>
            <a:r>
              <a:rPr spc="10"/>
              <a:t> </a:t>
            </a:r>
            <a:r>
              <a:t>automotive</a:t>
            </a:r>
          </a:p>
          <a:p>
            <a:pPr>
              <a:lnSpc>
                <a:spcPct val="118800"/>
              </a:lnSpc>
              <a:defRPr sz="700" spc="-5">
                <a:latin typeface="Arial"/>
                <a:ea typeface="Arial"/>
                <a:cs typeface="Arial"/>
                <a:sym typeface="Arial"/>
              </a:defRPr>
            </a:pPr>
            <a:r>
              <a:t>SingleCore performance, embedded automotive  Computational </a:t>
            </a:r>
            <a:r>
              <a:rPr spc="0"/>
              <a:t>performance, </a:t>
            </a:r>
            <a:r>
              <a:t>consumer</a:t>
            </a:r>
            <a:r>
              <a:rPr spc="-25"/>
              <a:t> </a:t>
            </a:r>
            <a:r>
              <a:t>applications</a:t>
            </a:r>
          </a:p>
        </p:txBody>
      </p:sp>
      <p:grpSp>
        <p:nvGrpSpPr>
          <p:cNvPr id="1315" name="object 40"/>
          <p:cNvGrpSpPr/>
          <p:nvPr/>
        </p:nvGrpSpPr>
        <p:grpSpPr>
          <a:xfrm>
            <a:off x="7835934" y="3422985"/>
            <a:ext cx="2591503" cy="457716"/>
            <a:chOff x="0" y="0"/>
            <a:chExt cx="2591501" cy="457715"/>
          </a:xfrm>
        </p:grpSpPr>
        <p:sp>
          <p:nvSpPr>
            <p:cNvPr id="1311" name="object 41"/>
            <p:cNvSpPr/>
            <p:nvPr/>
          </p:nvSpPr>
          <p:spPr>
            <a:xfrm>
              <a:off x="0" y="0"/>
              <a:ext cx="2591502" cy="457716"/>
            </a:xfrm>
            <a:prstGeom prst="rect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2" name="object 42"/>
            <p:cNvSpPr/>
            <p:nvPr/>
          </p:nvSpPr>
          <p:spPr>
            <a:xfrm>
              <a:off x="50419" y="101837"/>
              <a:ext cx="101961" cy="1"/>
            </a:xfrm>
            <a:prstGeom prst="line">
              <a:avLst/>
            </a:prstGeom>
            <a:noFill/>
            <a:ln w="26867" cap="flat">
              <a:solidFill>
                <a:srgbClr val="5D719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3" name="object 43"/>
            <p:cNvSpPr/>
            <p:nvPr/>
          </p:nvSpPr>
          <p:spPr>
            <a:xfrm>
              <a:off x="50419" y="365948"/>
              <a:ext cx="101961" cy="1"/>
            </a:xfrm>
            <a:prstGeom prst="line">
              <a:avLst/>
            </a:prstGeom>
            <a:noFill/>
            <a:ln w="26858" cap="flat">
              <a:solidFill>
                <a:srgbClr val="80808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4" name="object 44"/>
            <p:cNvSpPr/>
            <p:nvPr/>
          </p:nvSpPr>
          <p:spPr>
            <a:xfrm>
              <a:off x="50419" y="239488"/>
              <a:ext cx="101961" cy="1"/>
            </a:xfrm>
            <a:prstGeom prst="line">
              <a:avLst/>
            </a:prstGeom>
            <a:noFill/>
            <a:ln w="26858" cap="flat">
              <a:solidFill>
                <a:srgbClr val="DF002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16" name="object 45"/>
          <p:cNvSpPr txBox="1"/>
          <p:nvPr/>
        </p:nvSpPr>
        <p:spPr>
          <a:xfrm>
            <a:off x="7835936" y="3444576"/>
            <a:ext cx="2592071" cy="400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R="354329" indent="194945">
              <a:lnSpc>
                <a:spcPct val="123899"/>
              </a:lnSpc>
              <a:spcBef>
                <a:spcPts val="100"/>
              </a:spcBef>
              <a:defRPr sz="700" spc="-5">
                <a:latin typeface="Arial"/>
                <a:ea typeface="Arial"/>
                <a:cs typeface="Arial"/>
                <a:sym typeface="Arial"/>
              </a:defRPr>
            </a:pPr>
            <a:r>
              <a:t>MultiCore performance, embedded automotive  SingleCore performance, embedded automotive  Computational </a:t>
            </a:r>
            <a:r>
              <a:rPr spc="0"/>
              <a:t>performance, </a:t>
            </a:r>
            <a:r>
              <a:t>consumer</a:t>
            </a:r>
            <a:r>
              <a:rPr spc="-25"/>
              <a:t> </a:t>
            </a:r>
            <a:r>
              <a:t>applications</a:t>
            </a:r>
          </a:p>
        </p:txBody>
      </p:sp>
      <p:grpSp>
        <p:nvGrpSpPr>
          <p:cNvPr id="1319" name="object 46"/>
          <p:cNvGrpSpPr/>
          <p:nvPr/>
        </p:nvGrpSpPr>
        <p:grpSpPr>
          <a:xfrm>
            <a:off x="8969825" y="1916658"/>
            <a:ext cx="812266" cy="496886"/>
            <a:chOff x="0" y="0"/>
            <a:chExt cx="812264" cy="496885"/>
          </a:xfrm>
        </p:grpSpPr>
        <p:sp>
          <p:nvSpPr>
            <p:cNvPr id="1317" name="object 47"/>
            <p:cNvSpPr/>
            <p:nvPr/>
          </p:nvSpPr>
          <p:spPr>
            <a:xfrm>
              <a:off x="0" y="0"/>
              <a:ext cx="812265" cy="496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1" y="0"/>
                  </a:moveTo>
                  <a:lnTo>
                    <a:pt x="3599" y="0"/>
                  </a:lnTo>
                  <a:lnTo>
                    <a:pt x="2198" y="203"/>
                  </a:lnTo>
                  <a:lnTo>
                    <a:pt x="1054" y="756"/>
                  </a:lnTo>
                  <a:lnTo>
                    <a:pt x="283" y="1576"/>
                  </a:lnTo>
                  <a:lnTo>
                    <a:pt x="0" y="2580"/>
                  </a:lnTo>
                  <a:lnTo>
                    <a:pt x="0" y="12894"/>
                  </a:lnTo>
                  <a:lnTo>
                    <a:pt x="283" y="13896"/>
                  </a:lnTo>
                  <a:lnTo>
                    <a:pt x="1054" y="14715"/>
                  </a:lnTo>
                  <a:lnTo>
                    <a:pt x="2198" y="15267"/>
                  </a:lnTo>
                  <a:lnTo>
                    <a:pt x="3599" y="15470"/>
                  </a:lnTo>
                  <a:lnTo>
                    <a:pt x="1518" y="21600"/>
                  </a:lnTo>
                  <a:lnTo>
                    <a:pt x="9000" y="15470"/>
                  </a:lnTo>
                  <a:lnTo>
                    <a:pt x="18001" y="15470"/>
                  </a:lnTo>
                  <a:lnTo>
                    <a:pt x="19402" y="15267"/>
                  </a:lnTo>
                  <a:lnTo>
                    <a:pt x="20546" y="14715"/>
                  </a:lnTo>
                  <a:lnTo>
                    <a:pt x="21317" y="13896"/>
                  </a:lnTo>
                  <a:lnTo>
                    <a:pt x="21600" y="12894"/>
                  </a:lnTo>
                  <a:lnTo>
                    <a:pt x="21600" y="2580"/>
                  </a:lnTo>
                  <a:lnTo>
                    <a:pt x="21317" y="1576"/>
                  </a:lnTo>
                  <a:lnTo>
                    <a:pt x="20546" y="756"/>
                  </a:lnTo>
                  <a:lnTo>
                    <a:pt x="19402" y="203"/>
                  </a:lnTo>
                  <a:lnTo>
                    <a:pt x="18001" y="0"/>
                  </a:lnTo>
                  <a:close/>
                </a:path>
              </a:pathLst>
            </a:custGeom>
            <a:solidFill>
              <a:srgbClr val="EDCC4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8" name="object 48"/>
            <p:cNvSpPr/>
            <p:nvPr/>
          </p:nvSpPr>
          <p:spPr>
            <a:xfrm>
              <a:off x="0" y="0"/>
              <a:ext cx="812265" cy="496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99" y="0"/>
                  </a:moveTo>
                  <a:lnTo>
                    <a:pt x="2198" y="203"/>
                  </a:lnTo>
                  <a:lnTo>
                    <a:pt x="1054" y="756"/>
                  </a:lnTo>
                  <a:lnTo>
                    <a:pt x="283" y="1576"/>
                  </a:lnTo>
                  <a:lnTo>
                    <a:pt x="0" y="2580"/>
                  </a:lnTo>
                  <a:lnTo>
                    <a:pt x="0" y="12894"/>
                  </a:lnTo>
                  <a:lnTo>
                    <a:pt x="283" y="13896"/>
                  </a:lnTo>
                  <a:lnTo>
                    <a:pt x="1054" y="14715"/>
                  </a:lnTo>
                  <a:lnTo>
                    <a:pt x="2198" y="15267"/>
                  </a:lnTo>
                  <a:lnTo>
                    <a:pt x="3599" y="15470"/>
                  </a:lnTo>
                  <a:lnTo>
                    <a:pt x="1518" y="21600"/>
                  </a:lnTo>
                  <a:lnTo>
                    <a:pt x="9000" y="15470"/>
                  </a:lnTo>
                  <a:lnTo>
                    <a:pt x="18001" y="15470"/>
                  </a:lnTo>
                  <a:lnTo>
                    <a:pt x="19402" y="15267"/>
                  </a:lnTo>
                  <a:lnTo>
                    <a:pt x="20546" y="14715"/>
                  </a:lnTo>
                  <a:lnTo>
                    <a:pt x="21317" y="13896"/>
                  </a:lnTo>
                  <a:lnTo>
                    <a:pt x="21600" y="12894"/>
                  </a:lnTo>
                  <a:lnTo>
                    <a:pt x="21600" y="2580"/>
                  </a:lnTo>
                  <a:lnTo>
                    <a:pt x="21317" y="1576"/>
                  </a:lnTo>
                  <a:lnTo>
                    <a:pt x="20546" y="756"/>
                  </a:lnTo>
                  <a:lnTo>
                    <a:pt x="19402" y="203"/>
                  </a:lnTo>
                  <a:lnTo>
                    <a:pt x="18001" y="0"/>
                  </a:lnTo>
                  <a:lnTo>
                    <a:pt x="3599" y="0"/>
                  </a:lnTo>
                  <a:close/>
                </a:path>
              </a:pathLst>
            </a:custGeom>
            <a:noFill/>
            <a:ln w="6718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20" name="object 49"/>
          <p:cNvSpPr txBox="1"/>
          <p:nvPr/>
        </p:nvSpPr>
        <p:spPr>
          <a:xfrm>
            <a:off x="7840043" y="1592025"/>
            <a:ext cx="2524126" cy="761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129030">
              <a:lnSpc>
                <a:spcPts val="700"/>
              </a:lnSpc>
              <a:spcBef>
                <a:spcPts val="100"/>
              </a:spcBef>
              <a:tabLst>
                <a:tab pos="1993900" algn="l"/>
              </a:tabLst>
              <a:defRPr sz="1000" b="1" baseline="3968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Consumer	</a:t>
            </a:r>
            <a:r>
              <a:rPr sz="700" spc="-5" baseline="0">
                <a:solidFill>
                  <a:srgbClr val="5D7197"/>
                </a:solidFill>
              </a:rPr>
              <a:t>Embedded</a:t>
            </a:r>
            <a:endParaRPr sz="700" baseline="-8045"/>
          </a:p>
          <a:p>
            <a:pPr indent="1054735">
              <a:lnSpc>
                <a:spcPts val="700"/>
              </a:lnSpc>
              <a:tabLst>
                <a:tab pos="1930400" algn="l"/>
              </a:tabLst>
              <a:defRPr sz="700" b="1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MultiCore	</a:t>
            </a:r>
            <a:r>
              <a:rPr sz="1000" baseline="-11903">
                <a:solidFill>
                  <a:srgbClr val="5D7197"/>
                </a:solidFill>
              </a:rPr>
              <a:t>MultiCore</a:t>
            </a:r>
            <a:endParaRPr sz="1000" baseline="-11903"/>
          </a:p>
          <a:p>
            <a:pPr indent="25400">
              <a:spcBef>
                <a:spcPts val="100"/>
              </a:spcBef>
              <a:defRPr sz="800" spc="-5">
                <a:latin typeface="Arial"/>
                <a:ea typeface="Arial"/>
                <a:cs typeface="Arial"/>
                <a:sym typeface="Arial"/>
              </a:defRPr>
            </a:pPr>
            <a:r>
              <a:t>10</a:t>
            </a:r>
            <a:r>
              <a:rPr spc="-7" baseline="30303"/>
              <a:t>4</a:t>
            </a:r>
            <a:endParaRPr baseline="30303"/>
          </a:p>
          <a:p>
            <a:pPr indent="1245235">
              <a:lnSpc>
                <a:spcPts val="1000"/>
              </a:lnSpc>
              <a:spcBef>
                <a:spcPts val="200"/>
              </a:spcBef>
              <a:defRPr sz="800" b="1" spc="-5">
                <a:latin typeface="Arial"/>
                <a:ea typeface="Arial"/>
                <a:cs typeface="Arial"/>
                <a:sym typeface="Arial"/>
              </a:defRPr>
            </a:pPr>
            <a:r>
              <a:t>Free Lunch</a:t>
            </a:r>
          </a:p>
          <a:p>
            <a:pPr indent="25400">
              <a:lnSpc>
                <a:spcPts val="1000"/>
              </a:lnSpc>
              <a:tabLst>
                <a:tab pos="1333500" algn="l"/>
                <a:tab pos="2476500" algn="l"/>
              </a:tabLst>
              <a:defRPr sz="1200" spc="-7" baseline="-13071">
                <a:latin typeface="Arial"/>
                <a:ea typeface="Arial"/>
                <a:cs typeface="Arial"/>
                <a:sym typeface="Arial"/>
              </a:defRPr>
            </a:pPr>
            <a:r>
              <a:t>10</a:t>
            </a:r>
            <a:r>
              <a:rPr sz="800" baseline="5050"/>
              <a:t>3</a:t>
            </a:r>
            <a:r>
              <a:rPr sz="500" u="sng" spc="-4" baseline="0">
                <a:uFill>
                  <a:solidFill>
                    <a:srgbClr val="6F6F6F"/>
                  </a:solidFill>
                </a:uFill>
              </a:rPr>
              <a:t> 	</a:t>
            </a:r>
            <a:r>
              <a:rPr sz="800" b="1" u="sng" spc="-5" baseline="0">
                <a:uFill>
                  <a:solidFill>
                    <a:srgbClr val="6F6F6F"/>
                  </a:solidFill>
                </a:uFill>
              </a:rPr>
              <a:t>is</a:t>
            </a:r>
            <a:r>
              <a:rPr sz="800" b="1" u="sng" spc="-80" baseline="0">
                <a:uFill>
                  <a:solidFill>
                    <a:srgbClr val="6F6F6F"/>
                  </a:solidFill>
                </a:uFill>
              </a:rPr>
              <a:t> </a:t>
            </a:r>
            <a:r>
              <a:rPr sz="800" b="1" u="sng" spc="-10" baseline="0">
                <a:uFill>
                  <a:solidFill>
                    <a:srgbClr val="6F6F6F"/>
                  </a:solidFill>
                </a:uFill>
              </a:rPr>
              <a:t>over!	</a:t>
            </a:r>
            <a:endParaRPr sz="800" spc="-4" baseline="-16606"/>
          </a:p>
          <a:p>
            <a:pPr indent="222884">
              <a:spcBef>
                <a:spcPts val="200"/>
              </a:spcBef>
              <a:defRPr sz="900" b="1" spc="15">
                <a:solidFill>
                  <a:srgbClr val="DF002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heat</a:t>
            </a:r>
            <a:r>
              <a:rPr spc="-10"/>
              <a:t> </a:t>
            </a:r>
            <a:r>
              <a:t>barrier</a:t>
            </a:r>
          </a:p>
        </p:txBody>
      </p:sp>
      <p:sp>
        <p:nvSpPr>
          <p:cNvPr id="1321" name="object 51"/>
          <p:cNvSpPr txBox="1"/>
          <p:nvPr/>
        </p:nvSpPr>
        <p:spPr>
          <a:xfrm>
            <a:off x="254001" y="5627125"/>
            <a:ext cx="196216" cy="17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1400"/>
              </a:lnSpc>
              <a:defRPr sz="1200">
                <a:solidFill>
                  <a:srgbClr val="999FA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69</a:t>
            </a:r>
          </a:p>
        </p:txBody>
      </p:sp>
      <p:sp>
        <p:nvSpPr>
          <p:cNvPr id="1322" name="object 50"/>
          <p:cNvSpPr txBox="1"/>
          <p:nvPr/>
        </p:nvSpPr>
        <p:spPr>
          <a:xfrm>
            <a:off x="7840043" y="2581949"/>
            <a:ext cx="252412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212090">
              <a:lnSpc>
                <a:spcPts val="700"/>
              </a:lnSpc>
              <a:spcBef>
                <a:spcPts val="100"/>
              </a:spcBef>
              <a:defRPr sz="700" b="1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Consumer</a:t>
            </a:r>
          </a:p>
          <a:p>
            <a:pPr indent="25400">
              <a:lnSpc>
                <a:spcPts val="900"/>
              </a:lnSpc>
              <a:tabLst>
                <a:tab pos="2476500" algn="l"/>
              </a:tabLst>
              <a:defRPr sz="1200" spc="-7" baseline="-35947">
                <a:latin typeface="Arial"/>
                <a:ea typeface="Arial"/>
                <a:cs typeface="Arial"/>
                <a:sym typeface="Arial"/>
              </a:defRPr>
            </a:pPr>
            <a:r>
              <a:t>10</a:t>
            </a:r>
            <a:r>
              <a:rPr sz="800" baseline="-30303"/>
              <a:t>1</a:t>
            </a:r>
            <a:r>
              <a:rPr sz="500" u="sng" spc="4" baseline="0">
                <a:solidFill>
                  <a:srgbClr val="808080"/>
                </a:solidFill>
                <a:uFill>
                  <a:solidFill>
                    <a:srgbClr val="6F6F6F"/>
                  </a:solidFill>
                </a:uFill>
              </a:rPr>
              <a:t> </a:t>
            </a:r>
            <a:r>
              <a:rPr sz="700" b="1" u="sng" spc="-5" baseline="0">
                <a:solidFill>
                  <a:srgbClr val="808080"/>
                </a:solidFill>
                <a:uFill>
                  <a:solidFill>
                    <a:srgbClr val="6F6F6F"/>
                  </a:solidFill>
                </a:uFill>
              </a:rPr>
              <a:t>SingleCore	</a:t>
            </a:r>
            <a:endParaRPr sz="700" spc="-4" baseline="-57337"/>
          </a:p>
          <a:p>
            <a:pPr>
              <a:defRPr sz="1700">
                <a:latin typeface="Arial"/>
                <a:ea typeface="Arial"/>
                <a:cs typeface="Arial"/>
                <a:sym typeface="Arial"/>
              </a:defRPr>
            </a:pPr>
            <a:endParaRPr sz="700" spc="-4" baseline="-57337"/>
          </a:p>
          <a:p>
            <a:pPr indent="123825">
              <a:defRPr sz="800" spc="-5">
                <a:latin typeface="Arial"/>
                <a:ea typeface="Arial"/>
                <a:cs typeface="Arial"/>
                <a:sym typeface="Arial"/>
              </a:defRPr>
            </a:pPr>
            <a:r>
              <a:t>1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object 2"/>
          <p:cNvSpPr txBox="1">
            <a:spLocks noGrp="1"/>
          </p:cNvSpPr>
          <p:nvPr>
            <p:ph type="title"/>
          </p:nvPr>
        </p:nvSpPr>
        <p:spPr>
          <a:xfrm>
            <a:off x="246683" y="190246"/>
            <a:ext cx="1463676" cy="452121"/>
          </a:xfrm>
          <a:prstGeom prst="rect">
            <a:avLst/>
          </a:prstGeom>
        </p:spPr>
        <p:txBody>
          <a:bodyPr/>
          <a:lstStyle>
            <a:lvl1pPr indent="12700">
              <a:defRPr spc="-100"/>
            </a:lvl1pPr>
          </a:lstStyle>
          <a:p>
            <a:r>
              <a:t>Multicore</a:t>
            </a:r>
          </a:p>
        </p:txBody>
      </p:sp>
      <p:sp>
        <p:nvSpPr>
          <p:cNvPr id="1325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83</a:t>
            </a:fld>
            <a:endParaRPr/>
          </a:p>
        </p:txBody>
      </p:sp>
      <p:sp>
        <p:nvSpPr>
          <p:cNvPr id="1326" name="object 3"/>
          <p:cNvSpPr txBox="1"/>
          <p:nvPr/>
        </p:nvSpPr>
        <p:spPr>
          <a:xfrm>
            <a:off x="246075" y="1267664"/>
            <a:ext cx="10375267" cy="2963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251459" marR="5080" indent="-238759">
              <a:lnSpc>
                <a:spcPct val="107100"/>
              </a:lnSpc>
              <a:spcBef>
                <a:spcPts val="100"/>
              </a:spcBef>
              <a:defRPr spc="33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spc="0"/>
              <a:t>In </a:t>
            </a:r>
            <a:r>
              <a:rPr spc="-10"/>
              <a:t>attempting </a:t>
            </a:r>
            <a:r>
              <a:rPr spc="0"/>
              <a:t>a </a:t>
            </a:r>
            <a:r>
              <a:rPr spc="-5"/>
              <a:t>clear and </a:t>
            </a:r>
            <a:r>
              <a:rPr spc="0"/>
              <a:t>crisp </a:t>
            </a:r>
            <a:r>
              <a:rPr spc="-5"/>
              <a:t>classification of multicore processors and MPSoCs, there are </a:t>
            </a:r>
            <a:r>
              <a:rPr spc="-10"/>
              <a:t>three  </a:t>
            </a:r>
            <a:r>
              <a:rPr spc="0"/>
              <a:t>main issues </a:t>
            </a:r>
            <a:r>
              <a:rPr spc="-10"/>
              <a:t>and the </a:t>
            </a:r>
            <a:r>
              <a:rPr spc="-5"/>
              <a:t>application </a:t>
            </a:r>
            <a:r>
              <a:rPr spc="0"/>
              <a:t>itself </a:t>
            </a:r>
            <a:r>
              <a:rPr spc="-5"/>
              <a:t>to </a:t>
            </a:r>
            <a:r>
              <a:rPr spc="-15"/>
              <a:t>consider. </a:t>
            </a:r>
            <a:r>
              <a:rPr spc="0"/>
              <a:t>•  </a:t>
            </a:r>
            <a:r>
              <a:rPr spc="-5"/>
              <a:t>Thetypeofprocessingelementsuseddoingtheactualcomputation determines the </a:t>
            </a:r>
            <a:r>
              <a:rPr spc="-10"/>
              <a:t>choice </a:t>
            </a:r>
            <a:r>
              <a:rPr spc="-5"/>
              <a:t>of compilers  and how specific tools need to </a:t>
            </a:r>
            <a:r>
              <a:rPr spc="0"/>
              <a:t>be </a:t>
            </a:r>
            <a:r>
              <a:rPr spc="-5"/>
              <a:t>customized to </a:t>
            </a:r>
            <a:r>
              <a:rPr spc="0"/>
              <a:t>support a </a:t>
            </a:r>
            <a:r>
              <a:rPr spc="-5"/>
              <a:t>specific </a:t>
            </a:r>
            <a:r>
              <a:rPr spc="-10"/>
              <a:t>architecture. </a:t>
            </a:r>
            <a:r>
              <a:rPr spc="0"/>
              <a:t>•  </a:t>
            </a:r>
            <a:r>
              <a:rPr spc="-5"/>
              <a:t>Thecommunicationonchipandbetweenchipsdetermineshowlong processors have </a:t>
            </a:r>
            <a:r>
              <a:rPr spc="0"/>
              <a:t>to </a:t>
            </a:r>
            <a:r>
              <a:rPr spc="-5"/>
              <a:t>wait before data  </a:t>
            </a:r>
            <a:r>
              <a:rPr spc="-10"/>
              <a:t>can </a:t>
            </a:r>
            <a:r>
              <a:rPr spc="0"/>
              <a:t>be </a:t>
            </a:r>
            <a:r>
              <a:rPr spc="-5"/>
              <a:t>accessed. </a:t>
            </a:r>
            <a:r>
              <a:rPr spc="0"/>
              <a:t>• </a:t>
            </a:r>
            <a:r>
              <a:rPr spc="-5"/>
              <a:t>Thetypesofmemoryarchitecturesusedonandoffchiphavea profound impact on  latencies </a:t>
            </a:r>
            <a:r>
              <a:rPr spc="5"/>
              <a:t>in </a:t>
            </a:r>
            <a:r>
              <a:rPr spc="-5"/>
              <a:t>the processes accessing data. </a:t>
            </a:r>
            <a:r>
              <a:rPr spc="0"/>
              <a:t>•  </a:t>
            </a:r>
            <a:r>
              <a:rPr spc="-5"/>
              <a:t>Optimizationofthehardwarearchitecturefortheapplicationrunning on them </a:t>
            </a:r>
            <a:r>
              <a:rPr spc="0"/>
              <a:t>very </a:t>
            </a:r>
            <a:r>
              <a:rPr spc="-5"/>
              <a:t>much impacts </a:t>
            </a:r>
            <a:r>
              <a:rPr spc="-10"/>
              <a:t>whether  </a:t>
            </a:r>
            <a:r>
              <a:rPr spc="-5"/>
              <a:t>the programming </a:t>
            </a:r>
            <a:r>
              <a:rPr spc="0"/>
              <a:t>is </a:t>
            </a:r>
            <a:r>
              <a:rPr spc="-5"/>
              <a:t>straightforward, </a:t>
            </a:r>
            <a:r>
              <a:rPr spc="0"/>
              <a:t>i.e. </a:t>
            </a:r>
            <a:r>
              <a:rPr spc="-10"/>
              <a:t>whether </a:t>
            </a:r>
            <a:r>
              <a:rPr spc="-5"/>
              <a:t>or not </a:t>
            </a:r>
            <a:r>
              <a:rPr spc="0"/>
              <a:t>it is </a:t>
            </a:r>
            <a:r>
              <a:rPr spc="-5"/>
              <a:t>obvious which portions of </a:t>
            </a:r>
            <a:r>
              <a:rPr spc="0"/>
              <a:t>a </a:t>
            </a:r>
            <a:r>
              <a:rPr spc="-5"/>
              <a:t>multicore  system are running which task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object 2"/>
          <p:cNvSpPr txBox="1">
            <a:spLocks noGrp="1"/>
          </p:cNvSpPr>
          <p:nvPr>
            <p:ph type="title"/>
          </p:nvPr>
        </p:nvSpPr>
        <p:spPr>
          <a:xfrm>
            <a:off x="246683" y="190245"/>
            <a:ext cx="4590418" cy="840740"/>
          </a:xfrm>
          <a:prstGeom prst="rect">
            <a:avLst/>
          </a:prstGeom>
        </p:spPr>
        <p:txBody>
          <a:bodyPr/>
          <a:lstStyle/>
          <a:p>
            <a:pPr indent="12700">
              <a:lnSpc>
                <a:spcPts val="3200"/>
              </a:lnSpc>
              <a:defRPr spc="-100"/>
            </a:pPr>
            <a:r>
              <a:t>Multicore</a:t>
            </a:r>
          </a:p>
          <a:p>
            <a:pPr indent="12700">
              <a:lnSpc>
                <a:spcPts val="3200"/>
              </a:lnSpc>
              <a:defRPr spc="-100">
                <a:solidFill>
                  <a:srgbClr val="A80062"/>
                </a:solidFill>
              </a:defRPr>
            </a:pPr>
            <a:r>
              <a:t>Key definitions used in</a:t>
            </a:r>
            <a:r>
              <a:rPr spc="0"/>
              <a:t> </a:t>
            </a:r>
            <a:r>
              <a:t>slides</a:t>
            </a:r>
          </a:p>
        </p:txBody>
      </p:sp>
      <p:sp>
        <p:nvSpPr>
          <p:cNvPr id="1329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84</a:t>
            </a:fld>
            <a:endParaRPr/>
          </a:p>
        </p:txBody>
      </p:sp>
      <p:sp>
        <p:nvSpPr>
          <p:cNvPr id="1330" name="object 3"/>
          <p:cNvSpPr txBox="1"/>
          <p:nvPr/>
        </p:nvSpPr>
        <p:spPr>
          <a:xfrm>
            <a:off x="267410" y="1238122"/>
            <a:ext cx="10132697" cy="3757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251459" marR="61593" indent="-238759">
              <a:defRPr sz="1600" spc="29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b="1" spc="-5"/>
              <a:t>Data </a:t>
            </a:r>
            <a:r>
              <a:rPr b="1" spc="-10"/>
              <a:t>coherency</a:t>
            </a:r>
            <a:r>
              <a:rPr spc="-10"/>
              <a:t>: </a:t>
            </a:r>
            <a:r>
              <a:rPr spc="0"/>
              <a:t>All </a:t>
            </a:r>
            <a:r>
              <a:rPr spc="-5"/>
              <a:t>data </a:t>
            </a:r>
            <a:r>
              <a:rPr spc="0"/>
              <a:t>that </a:t>
            </a:r>
            <a:r>
              <a:rPr spc="-5"/>
              <a:t>is communicated from one </a:t>
            </a:r>
            <a:r>
              <a:rPr spc="0"/>
              <a:t>task </a:t>
            </a:r>
            <a:r>
              <a:rPr spc="-5"/>
              <a:t>to a different </a:t>
            </a:r>
            <a:r>
              <a:rPr spc="0"/>
              <a:t>task </a:t>
            </a:r>
            <a:r>
              <a:rPr spc="-5"/>
              <a:t>shall be produced within</a:t>
            </a:r>
            <a:r>
              <a:rPr spc="-145"/>
              <a:t> </a:t>
            </a:r>
            <a:r>
              <a:rPr spc="-100"/>
              <a:t>one  </a:t>
            </a:r>
            <a:r>
              <a:rPr spc="-10"/>
              <a:t>sender </a:t>
            </a:r>
            <a:r>
              <a:rPr spc="0"/>
              <a:t>task </a:t>
            </a:r>
            <a:r>
              <a:rPr spc="-5"/>
              <a:t>execution. There shall be no </a:t>
            </a:r>
            <a:r>
              <a:rPr spc="0"/>
              <a:t>mix of </a:t>
            </a:r>
            <a:r>
              <a:rPr spc="-5"/>
              <a:t>data from different </a:t>
            </a:r>
            <a:r>
              <a:rPr spc="0"/>
              <a:t>task </a:t>
            </a:r>
            <a:r>
              <a:rPr spc="-5"/>
              <a:t>activations </a:t>
            </a:r>
            <a:r>
              <a:rPr spc="-10"/>
              <a:t>when </a:t>
            </a:r>
            <a:r>
              <a:rPr spc="-5"/>
              <a:t>communicating  </a:t>
            </a:r>
            <a:r>
              <a:rPr spc="-10"/>
              <a:t>between</a:t>
            </a:r>
            <a:r>
              <a:rPr spc="15"/>
              <a:t> </a:t>
            </a:r>
            <a:r>
              <a:rPr spc="-5"/>
              <a:t>tasks</a:t>
            </a:r>
          </a:p>
          <a:p>
            <a:pPr>
              <a:defRPr sz="2100">
                <a:latin typeface="Arial"/>
                <a:ea typeface="Arial"/>
                <a:cs typeface="Arial"/>
                <a:sym typeface="Arial"/>
              </a:defRPr>
            </a:pPr>
            <a:endParaRPr spc="-5"/>
          </a:p>
          <a:p>
            <a:pPr indent="12700">
              <a:defRPr sz="1600" spc="29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b="1" spc="-10"/>
              <a:t>Time</a:t>
            </a:r>
            <a:r>
              <a:rPr b="1" spc="-185"/>
              <a:t> </a:t>
            </a:r>
            <a:r>
              <a:rPr b="1" spc="-10"/>
              <a:t>Independent</a:t>
            </a:r>
            <a:r>
              <a:rPr spc="-10"/>
              <a:t>:</a:t>
            </a:r>
          </a:p>
          <a:p>
            <a:pPr marL="708659" marR="5080" indent="-285115">
              <a:spcBef>
                <a:spcPts val="500"/>
              </a:spcBef>
              <a:buSzPct val="100000"/>
              <a:buFont typeface="Courier New"/>
              <a:buChar char="o"/>
              <a:tabLst>
                <a:tab pos="698500" algn="l"/>
              </a:tabLst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A process/process cluster is </a:t>
            </a:r>
            <a:r>
              <a:rPr spc="0"/>
              <a:t>time </a:t>
            </a:r>
            <a:r>
              <a:rPr spc="-10"/>
              <a:t>independent </a:t>
            </a:r>
            <a:r>
              <a:t>if it accepts a possible raster </a:t>
            </a:r>
            <a:r>
              <a:rPr spc="0"/>
              <a:t>loss of </a:t>
            </a:r>
            <a:r>
              <a:t>one </a:t>
            </a:r>
            <a:r>
              <a:rPr spc="0"/>
              <a:t>time </a:t>
            </a:r>
            <a:r>
              <a:t>period </a:t>
            </a:r>
            <a:r>
              <a:rPr spc="0"/>
              <a:t>for all  </a:t>
            </a:r>
            <a:r>
              <a:t>input </a:t>
            </a:r>
            <a:r>
              <a:rPr spc="0"/>
              <a:t>values </a:t>
            </a:r>
            <a:r>
              <a:rPr spc="-10"/>
              <a:t>which </a:t>
            </a:r>
            <a:r>
              <a:t>are written from tasks </a:t>
            </a:r>
            <a:r>
              <a:rPr spc="0"/>
              <a:t>outside </a:t>
            </a:r>
            <a:r>
              <a:t>the current </a:t>
            </a:r>
            <a:r>
              <a:rPr spc="0"/>
              <a:t>task </a:t>
            </a:r>
            <a:r>
              <a:t>and vice</a:t>
            </a:r>
            <a:r>
              <a:rPr spc="45"/>
              <a:t> </a:t>
            </a:r>
            <a:r>
              <a:t>versa.</a:t>
            </a:r>
          </a:p>
          <a:p>
            <a:pPr marL="708659" indent="-285115">
              <a:spcBef>
                <a:spcPts val="500"/>
              </a:spcBef>
              <a:buSzPct val="100000"/>
              <a:buFont typeface="Courier New"/>
              <a:buChar char="o"/>
              <a:tabLst>
                <a:tab pos="698500" algn="l"/>
              </a:tabLst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The </a:t>
            </a:r>
            <a:r>
              <a:rPr spc="0"/>
              <a:t>task </a:t>
            </a:r>
            <a:r>
              <a:t>cluster </a:t>
            </a:r>
            <a:r>
              <a:rPr spc="0"/>
              <a:t>can </a:t>
            </a:r>
            <a:r>
              <a:t>be executed in any order to the rest </a:t>
            </a:r>
            <a:r>
              <a:rPr spc="0"/>
              <a:t>of </a:t>
            </a:r>
            <a:r>
              <a:t>the</a:t>
            </a:r>
            <a:r>
              <a:rPr spc="40"/>
              <a:t> </a:t>
            </a:r>
            <a:r>
              <a:t>SW</a:t>
            </a:r>
          </a:p>
          <a:p>
            <a:pPr>
              <a:defRPr sz="25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12700">
              <a:defRPr sz="1600" spc="29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b="1" spc="-5"/>
              <a:t>Data </a:t>
            </a:r>
            <a:r>
              <a:rPr b="1" spc="-10"/>
              <a:t>Independent</a:t>
            </a:r>
            <a:r>
              <a:rPr spc="-10"/>
              <a:t>: </a:t>
            </a:r>
            <a:r>
              <a:rPr spc="-5"/>
              <a:t>There is no communication </a:t>
            </a:r>
            <a:r>
              <a:rPr spc="0"/>
              <a:t>or other </a:t>
            </a:r>
            <a:r>
              <a:rPr spc="-5"/>
              <a:t>data </a:t>
            </a:r>
            <a:r>
              <a:rPr spc="-10"/>
              <a:t>dependencies between two</a:t>
            </a:r>
            <a:r>
              <a:rPr spc="-30"/>
              <a:t> </a:t>
            </a:r>
            <a:r>
              <a:rPr spc="-5"/>
              <a:t>tasks</a:t>
            </a:r>
          </a:p>
          <a:p>
            <a:pPr>
              <a:defRPr sz="2500">
                <a:latin typeface="Arial"/>
                <a:ea typeface="Arial"/>
                <a:cs typeface="Arial"/>
                <a:sym typeface="Arial"/>
              </a:defRPr>
            </a:pPr>
            <a:endParaRPr spc="-5"/>
          </a:p>
          <a:p>
            <a:pPr marL="251459" marR="38100" indent="-238759">
              <a:defRPr sz="1600" spc="29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b="1" spc="-10"/>
              <a:t>Re−entrancy</a:t>
            </a:r>
            <a:r>
              <a:rPr spc="-10"/>
              <a:t>: </a:t>
            </a:r>
            <a:r>
              <a:rPr spc="-5"/>
              <a:t>A </a:t>
            </a:r>
            <a:r>
              <a:rPr spc="0"/>
              <a:t>function </a:t>
            </a:r>
            <a:r>
              <a:rPr spc="-5"/>
              <a:t>is </a:t>
            </a:r>
            <a:r>
              <a:rPr spc="-10"/>
              <a:t>re−entrant </a:t>
            </a:r>
            <a:r>
              <a:rPr spc="-5"/>
              <a:t>if it </a:t>
            </a:r>
            <a:r>
              <a:rPr spc="0"/>
              <a:t>can </a:t>
            </a:r>
            <a:r>
              <a:rPr spc="-5"/>
              <a:t>be called </a:t>
            </a:r>
            <a:r>
              <a:rPr spc="0"/>
              <a:t>on </a:t>
            </a:r>
            <a:r>
              <a:rPr spc="-5"/>
              <a:t>one core while it is already executing </a:t>
            </a:r>
            <a:r>
              <a:rPr spc="0"/>
              <a:t>on </a:t>
            </a:r>
            <a:r>
              <a:rPr spc="-5"/>
              <a:t>any</a:t>
            </a:r>
            <a:r>
              <a:rPr spc="-204"/>
              <a:t> </a:t>
            </a:r>
            <a:r>
              <a:rPr spc="-50"/>
              <a:t>other  </a:t>
            </a:r>
            <a:r>
              <a:rPr spc="-5"/>
              <a:t>core and still produce correct results </a:t>
            </a:r>
            <a:r>
              <a:rPr spc="0"/>
              <a:t>for all</a:t>
            </a:r>
            <a:r>
              <a:rPr spc="-50"/>
              <a:t> </a:t>
            </a:r>
            <a:r>
              <a:rPr spc="0"/>
              <a:t>calls</a:t>
            </a:r>
          </a:p>
        </p:txBody>
      </p:sp>
      <p:sp>
        <p:nvSpPr>
          <p:cNvPr id="1331" name="object 4"/>
          <p:cNvSpPr txBox="1"/>
          <p:nvPr/>
        </p:nvSpPr>
        <p:spPr>
          <a:xfrm>
            <a:off x="6653910" y="403604"/>
            <a:ext cx="312293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Discuss it in </a:t>
            </a:r>
            <a:r>
              <a:rPr spc="-5"/>
              <a:t>next </a:t>
            </a:r>
            <a:r>
              <a:t>session</a:t>
            </a:r>
            <a:r>
              <a:rPr spc="-145"/>
              <a:t> </a:t>
            </a:r>
            <a:r>
              <a:rPr spc="-5"/>
              <a:t>only!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object 2"/>
          <p:cNvSpPr txBox="1">
            <a:spLocks noGrp="1"/>
          </p:cNvSpPr>
          <p:nvPr>
            <p:ph type="title"/>
          </p:nvPr>
        </p:nvSpPr>
        <p:spPr>
          <a:xfrm>
            <a:off x="246683" y="190245"/>
            <a:ext cx="4590418" cy="840740"/>
          </a:xfrm>
          <a:prstGeom prst="rect">
            <a:avLst/>
          </a:prstGeom>
        </p:spPr>
        <p:txBody>
          <a:bodyPr/>
          <a:lstStyle/>
          <a:p>
            <a:pPr indent="12700">
              <a:lnSpc>
                <a:spcPts val="3200"/>
              </a:lnSpc>
              <a:defRPr spc="-100"/>
            </a:pPr>
            <a:r>
              <a:t>Multicore</a:t>
            </a:r>
          </a:p>
          <a:p>
            <a:pPr indent="12700">
              <a:lnSpc>
                <a:spcPts val="3200"/>
              </a:lnSpc>
              <a:defRPr spc="-100">
                <a:solidFill>
                  <a:srgbClr val="A80062"/>
                </a:solidFill>
              </a:defRPr>
            </a:pPr>
            <a:r>
              <a:t>Key definitions used in</a:t>
            </a:r>
            <a:r>
              <a:rPr spc="0"/>
              <a:t> </a:t>
            </a:r>
            <a:r>
              <a:t>slides</a:t>
            </a:r>
          </a:p>
        </p:txBody>
      </p:sp>
      <p:sp>
        <p:nvSpPr>
          <p:cNvPr id="1334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85</a:t>
            </a:fld>
            <a:endParaRPr/>
          </a:p>
        </p:txBody>
      </p:sp>
      <p:sp>
        <p:nvSpPr>
          <p:cNvPr id="1335" name="object 3"/>
          <p:cNvSpPr txBox="1"/>
          <p:nvPr/>
        </p:nvSpPr>
        <p:spPr>
          <a:xfrm>
            <a:off x="246683" y="1171576"/>
            <a:ext cx="10088248" cy="2562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1600" spc="295">
                <a:latin typeface="Arial"/>
                <a:ea typeface="Arial"/>
                <a:cs typeface="Arial"/>
                <a:sym typeface="Arial"/>
              </a:defRPr>
            </a:pPr>
            <a:r>
              <a:t> </a:t>
            </a:r>
            <a:r>
              <a:rPr b="1" spc="-5"/>
              <a:t>Determinism </a:t>
            </a:r>
            <a:r>
              <a:rPr spc="0"/>
              <a:t>can </a:t>
            </a:r>
            <a:r>
              <a:rPr spc="-5"/>
              <a:t>either </a:t>
            </a:r>
            <a:r>
              <a:rPr spc="-10"/>
              <a:t>refer </a:t>
            </a:r>
            <a:r>
              <a:rPr spc="-5"/>
              <a:t>to </a:t>
            </a:r>
            <a:r>
              <a:rPr spc="0"/>
              <a:t>time </a:t>
            </a:r>
            <a:r>
              <a:rPr spc="-5"/>
              <a:t>(i.e. </a:t>
            </a:r>
            <a:r>
              <a:rPr spc="0"/>
              <a:t>end-to-end </a:t>
            </a:r>
            <a:r>
              <a:rPr spc="-5"/>
              <a:t>latency) </a:t>
            </a:r>
            <a:r>
              <a:rPr spc="0"/>
              <a:t>or </a:t>
            </a:r>
            <a:r>
              <a:rPr spc="-5"/>
              <a:t>to data</a:t>
            </a:r>
            <a:r>
              <a:rPr spc="-110"/>
              <a:t> </a:t>
            </a:r>
            <a:r>
              <a:rPr spc="-5"/>
              <a:t>values</a:t>
            </a:r>
          </a:p>
          <a:p>
            <a:pPr marL="520065" indent="-274954">
              <a:spcBef>
                <a:spcPts val="1400"/>
              </a:spcBef>
              <a:buSzPct val="100000"/>
              <a:buChar char="❑"/>
              <a:tabLst>
                <a:tab pos="520700" algn="l"/>
              </a:tabLst>
              <a:defRPr sz="1600" b="1" spc="-10">
                <a:latin typeface="Arial"/>
                <a:ea typeface="Arial"/>
                <a:cs typeface="Arial"/>
                <a:sym typeface="Arial"/>
              </a:defRPr>
            </a:pPr>
            <a:r>
              <a:t>Time </a:t>
            </a:r>
            <a:r>
              <a:rPr spc="-5"/>
              <a:t>determinism </a:t>
            </a:r>
            <a:r>
              <a:rPr b="0" spc="-5"/>
              <a:t>means, </a:t>
            </a:r>
            <a:r>
              <a:rPr b="0" spc="0"/>
              <a:t>that </a:t>
            </a:r>
            <a:r>
              <a:rPr b="0" spc="-5"/>
              <a:t>the results, which </a:t>
            </a:r>
            <a:r>
              <a:rPr b="0"/>
              <a:t>depend </a:t>
            </a:r>
            <a:r>
              <a:rPr b="0" spc="0"/>
              <a:t>on </a:t>
            </a:r>
            <a:r>
              <a:rPr b="0" spc="-5"/>
              <a:t>a specific set </a:t>
            </a:r>
            <a:r>
              <a:rPr b="0" spc="0"/>
              <a:t>of </a:t>
            </a:r>
            <a:r>
              <a:rPr b="0" spc="-5"/>
              <a:t>input sequences, are</a:t>
            </a:r>
            <a:r>
              <a:rPr b="0" spc="130"/>
              <a:t> </a:t>
            </a:r>
            <a:r>
              <a:rPr b="0" spc="-5"/>
              <a:t>made</a:t>
            </a:r>
          </a:p>
          <a:p>
            <a:pPr indent="520065">
              <a:spcBef>
                <a:spcPts val="900"/>
              </a:spcBef>
              <a:defRPr sz="1600" spc="-5">
                <a:latin typeface="Arial"/>
                <a:ea typeface="Arial"/>
                <a:cs typeface="Arial"/>
                <a:sym typeface="Arial"/>
              </a:defRPr>
            </a:pPr>
            <a:r>
              <a:t>accessible </a:t>
            </a:r>
            <a:r>
              <a:rPr spc="0"/>
              <a:t>at </a:t>
            </a:r>
            <a:r>
              <a:t>a specific point in </a:t>
            </a:r>
            <a:r>
              <a:rPr spc="0"/>
              <a:t>time or at </a:t>
            </a:r>
            <a:r>
              <a:t>least within a specific </a:t>
            </a:r>
            <a:r>
              <a:rPr spc="0"/>
              <a:t>time</a:t>
            </a:r>
            <a:r>
              <a:rPr spc="-75"/>
              <a:t> </a:t>
            </a:r>
            <a:r>
              <a:t>interval</a:t>
            </a:r>
          </a:p>
          <a:p>
            <a:pPr marL="520065" marR="5080" indent="-274320">
              <a:lnSpc>
                <a:spcPct val="150000"/>
              </a:lnSpc>
              <a:spcBef>
                <a:spcPts val="400"/>
              </a:spcBef>
              <a:buSzPct val="100000"/>
              <a:buChar char="❑"/>
              <a:tabLst>
                <a:tab pos="520700" algn="l"/>
              </a:tabLst>
              <a:defRPr sz="1600" b="1" spc="-20">
                <a:latin typeface="Arial"/>
                <a:ea typeface="Arial"/>
                <a:cs typeface="Arial"/>
                <a:sym typeface="Arial"/>
              </a:defRPr>
            </a:pPr>
            <a:r>
              <a:t>Value </a:t>
            </a:r>
            <a:r>
              <a:rPr spc="-5"/>
              <a:t>determinism </a:t>
            </a:r>
            <a:r>
              <a:rPr b="0" spc="-5"/>
              <a:t>means, it shall be configurable </a:t>
            </a:r>
            <a:r>
              <a:rPr b="0" spc="0"/>
              <a:t>that </a:t>
            </a:r>
            <a:r>
              <a:rPr b="0" spc="-5"/>
              <a:t>the software system always yields the </a:t>
            </a:r>
            <a:r>
              <a:rPr b="0" spc="0"/>
              <a:t>same </a:t>
            </a:r>
            <a:r>
              <a:rPr b="0" spc="-5"/>
              <a:t>result  sequences </a:t>
            </a:r>
            <a:r>
              <a:rPr b="0" spc="0"/>
              <a:t>for </a:t>
            </a:r>
            <a:r>
              <a:rPr b="0" spc="-5"/>
              <a:t>the </a:t>
            </a:r>
            <a:r>
              <a:rPr b="0" spc="0"/>
              <a:t>same initial values </a:t>
            </a:r>
            <a:r>
              <a:rPr b="0" spc="-5"/>
              <a:t>and the </a:t>
            </a:r>
            <a:r>
              <a:rPr b="0" spc="0"/>
              <a:t>same </a:t>
            </a:r>
            <a:r>
              <a:rPr b="0" spc="-5"/>
              <a:t>input sequences. This means, the calculated results  (i.e. </a:t>
            </a:r>
            <a:r>
              <a:rPr b="0" spc="0"/>
              <a:t>output </a:t>
            </a:r>
            <a:r>
              <a:rPr b="0" spc="-5"/>
              <a:t>messages </a:t>
            </a:r>
            <a:r>
              <a:rPr b="0" spc="0"/>
              <a:t>or </a:t>
            </a:r>
            <a:r>
              <a:rPr b="0" spc="-5"/>
              <a:t>actuation values) only </a:t>
            </a:r>
            <a:r>
              <a:rPr b="0" spc="-10"/>
              <a:t>depend </a:t>
            </a:r>
            <a:r>
              <a:rPr b="0" spc="0"/>
              <a:t>on </a:t>
            </a:r>
            <a:r>
              <a:rPr b="0" spc="-5"/>
              <a:t>the input </a:t>
            </a:r>
            <a:r>
              <a:rPr b="0" spc="0"/>
              <a:t>values </a:t>
            </a:r>
            <a:r>
              <a:rPr b="0" spc="-10"/>
              <a:t>(e.g. </a:t>
            </a:r>
            <a:r>
              <a:rPr b="0" spc="-5"/>
              <a:t>input messages </a:t>
            </a:r>
            <a:r>
              <a:rPr b="0" spc="0"/>
              <a:t>or </a:t>
            </a:r>
            <a:r>
              <a:rPr b="0" spc="-5"/>
              <a:t>sensor  </a:t>
            </a:r>
            <a:r>
              <a:rPr b="0" spc="0"/>
              <a:t>values), </a:t>
            </a:r>
            <a:r>
              <a:rPr b="0" spc="-5"/>
              <a:t>but not </a:t>
            </a:r>
            <a:r>
              <a:rPr b="0" spc="0"/>
              <a:t>on </a:t>
            </a:r>
            <a:r>
              <a:rPr b="0" spc="-5"/>
              <a:t>processor </a:t>
            </a:r>
            <a:r>
              <a:rPr b="0" spc="0"/>
              <a:t>load, or </a:t>
            </a:r>
            <a:r>
              <a:rPr b="0" spc="-5"/>
              <a:t>distribution </a:t>
            </a:r>
            <a:r>
              <a:rPr b="0" spc="0"/>
              <a:t>of </a:t>
            </a:r>
            <a:r>
              <a:rPr b="0" spc="-5"/>
              <a:t>functions to</a:t>
            </a:r>
            <a:r>
              <a:rPr b="0" spc="-100"/>
              <a:t> </a:t>
            </a:r>
            <a:r>
              <a:rPr b="0" spc="-5"/>
              <a:t>cores</a:t>
            </a:r>
          </a:p>
        </p:txBody>
      </p:sp>
      <p:sp>
        <p:nvSpPr>
          <p:cNvPr id="1336" name="object 4"/>
          <p:cNvSpPr txBox="1"/>
          <p:nvPr/>
        </p:nvSpPr>
        <p:spPr>
          <a:xfrm>
            <a:off x="6623051" y="639191"/>
            <a:ext cx="312293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Discuss it in </a:t>
            </a:r>
            <a:r>
              <a:rPr spc="-5"/>
              <a:t>next </a:t>
            </a:r>
            <a:r>
              <a:t>session</a:t>
            </a:r>
            <a:r>
              <a:rPr spc="-139"/>
              <a:t> </a:t>
            </a:r>
            <a:r>
              <a:rPr spc="-5"/>
              <a:t>only!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object 2"/>
          <p:cNvSpPr txBox="1">
            <a:spLocks noGrp="1"/>
          </p:cNvSpPr>
          <p:nvPr>
            <p:ph type="title"/>
          </p:nvPr>
        </p:nvSpPr>
        <p:spPr>
          <a:xfrm>
            <a:off x="246683" y="190246"/>
            <a:ext cx="1463676" cy="452121"/>
          </a:xfrm>
          <a:prstGeom prst="rect">
            <a:avLst/>
          </a:prstGeom>
        </p:spPr>
        <p:txBody>
          <a:bodyPr/>
          <a:lstStyle>
            <a:lvl1pPr indent="12700">
              <a:defRPr spc="-100"/>
            </a:lvl1pPr>
          </a:lstStyle>
          <a:p>
            <a:r>
              <a:t>Multicore</a:t>
            </a:r>
          </a:p>
        </p:txBody>
      </p:sp>
      <p:sp>
        <p:nvSpPr>
          <p:cNvPr id="1339" name="object 3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208390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86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bject 2"/>
          <p:cNvSpPr/>
          <p:nvPr/>
        </p:nvSpPr>
        <p:spPr>
          <a:xfrm>
            <a:off x="-1" y="-1"/>
            <a:ext cx="10969753" cy="56281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" name="object 3"/>
          <p:cNvSpPr txBox="1">
            <a:spLocks noGrp="1"/>
          </p:cNvSpPr>
          <p:nvPr>
            <p:ph type="title"/>
          </p:nvPr>
        </p:nvSpPr>
        <p:spPr>
          <a:xfrm>
            <a:off x="254001" y="1972816"/>
            <a:ext cx="4798060" cy="665482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z="4200" spc="-100"/>
            </a:pPr>
            <a:r>
              <a:t>Drivers </a:t>
            </a:r>
            <a:r>
              <a:rPr spc="0"/>
              <a:t>for</a:t>
            </a:r>
            <a:r>
              <a:t> Multicore</a:t>
            </a:r>
          </a:p>
        </p:txBody>
      </p:sp>
      <p:sp>
        <p:nvSpPr>
          <p:cNvPr id="125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228600" y="5627125"/>
            <a:ext cx="123432" cy="17953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New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New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5713</Words>
  <Application>Microsoft Macintosh PowerPoint</Application>
  <PresentationFormat>Custom</PresentationFormat>
  <Paragraphs>1081</Paragraphs>
  <Slides>86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86</vt:i4>
      </vt:variant>
    </vt:vector>
  </HeadingPairs>
  <TitlesOfParts>
    <vt:vector size="104" baseType="lpstr">
      <vt:lpstr>Arial</vt:lpstr>
      <vt:lpstr>Arial Black</vt:lpstr>
      <vt:lpstr>BookAntiqua</vt:lpstr>
      <vt:lpstr>BookAntiqua,Bold</vt:lpstr>
      <vt:lpstr>Calibri</vt:lpstr>
      <vt:lpstr>Courier New</vt:lpstr>
      <vt:lpstr>Helvetica Neue</vt:lpstr>
      <vt:lpstr>Lucida Grande</vt:lpstr>
      <vt:lpstr>Open Sans</vt:lpstr>
      <vt:lpstr>Tahoma</vt:lpstr>
      <vt:lpstr>Times New Roman</vt:lpstr>
      <vt:lpstr>Webdings</vt:lpstr>
      <vt:lpstr>Wingdings</vt:lpstr>
      <vt:lpstr>Office Theme</vt:lpstr>
      <vt:lpstr>1_Office Theme</vt:lpstr>
      <vt:lpstr>2_Office Theme</vt:lpstr>
      <vt:lpstr>NewTemplate</vt:lpstr>
      <vt:lpstr>1_NewTemplate</vt:lpstr>
      <vt:lpstr>PowerPoint Presentation</vt:lpstr>
      <vt:lpstr>PowerPoint Presentation</vt:lpstr>
      <vt:lpstr>Agenda</vt:lpstr>
      <vt:lpstr>Drivers for Multicore</vt:lpstr>
      <vt:lpstr>Automotive E/E Architecture</vt:lpstr>
      <vt:lpstr>Future mobility</vt:lpstr>
      <vt:lpstr>Automotive E/E architecture – Future trends  Challenges and Bottlenecks</vt:lpstr>
      <vt:lpstr>PowerPoint Presentation</vt:lpstr>
      <vt:lpstr>Drivers for Multicore</vt:lpstr>
      <vt:lpstr>Multicore - Drivers  Moore’s law</vt:lpstr>
      <vt:lpstr>Multicore - Drivers Increased Power and Heat consumption</vt:lpstr>
      <vt:lpstr>Moore's Law</vt:lpstr>
      <vt:lpstr>Consequences of Moore’s law…</vt:lpstr>
      <vt:lpstr>The Hardware/Software contract</vt:lpstr>
      <vt:lpstr>… Computer architecture and the power wall</vt:lpstr>
      <vt:lpstr>… partial solution: simple low power cores</vt:lpstr>
      <vt:lpstr>For the rest of the solution consider power in a chip …</vt:lpstr>
      <vt:lpstr>... The rest of the solution</vt:lpstr>
      <vt:lpstr>Microprocessor trends</vt:lpstr>
      <vt:lpstr>The result…</vt:lpstr>
      <vt:lpstr>Multicore - Drivers Over-clocking in Single cores vs Multicores</vt:lpstr>
      <vt:lpstr>Multicore Limits to Instruction level Parallelism</vt:lpstr>
      <vt:lpstr>Instruction level Paral</vt:lpstr>
      <vt:lpstr>Multicore - Drivers Increased data to process – More memory access</vt:lpstr>
      <vt:lpstr>Multicore - Drivers  The act of balancing</vt:lpstr>
      <vt:lpstr>PowerPoint Presentation</vt:lpstr>
      <vt:lpstr>PowerPoint Presentation</vt:lpstr>
      <vt:lpstr>Why multi-core ?</vt:lpstr>
      <vt:lpstr>Multi-Core Processor is a Special Kind of  Multiprocessor </vt:lpstr>
      <vt:lpstr>PowerPoint Presentation</vt:lpstr>
      <vt:lpstr>Multicore SingleCore Vs Multicore – A quick comparison</vt:lpstr>
      <vt:lpstr>Multicore - Drivers  Summary</vt:lpstr>
      <vt:lpstr>Multicore Architectures</vt:lpstr>
      <vt:lpstr>Agenda Multicore Architecture</vt:lpstr>
      <vt:lpstr>Multicore Architectures  Types of Multicore</vt:lpstr>
      <vt:lpstr>Multicore Architectures  Heterogeneous Multicore Example</vt:lpstr>
      <vt:lpstr>Multicore Architectures  Homogeneous Multicore Example</vt:lpstr>
      <vt:lpstr>Classifying Parallel Systems – Flynn’s Taxonomy</vt:lpstr>
      <vt:lpstr>Parallel Architecture Types</vt:lpstr>
      <vt:lpstr>How do you get parallelism in the hardware?</vt:lpstr>
      <vt:lpstr>Parallel Architecture Types</vt:lpstr>
      <vt:lpstr>Parallel Architecture Types (2)</vt:lpstr>
      <vt:lpstr>Parallel Architecture Types (3)</vt:lpstr>
      <vt:lpstr>How do you get parallelism in the hardware?</vt:lpstr>
      <vt:lpstr>Multicore communication architecture</vt:lpstr>
      <vt:lpstr>Multicore communication architecture</vt:lpstr>
      <vt:lpstr>Multicore communication architecture Point-To-Point communication</vt:lpstr>
      <vt:lpstr>Multicore communication architecture Communication between Processing elements in Multicore</vt:lpstr>
      <vt:lpstr>Multicore communication architecture</vt:lpstr>
      <vt:lpstr>Multicore communication architecture Communication between Processing elements in Multicore</vt:lpstr>
      <vt:lpstr>Multicore Memory Architecture Why memory architecture is important for Multicore?</vt:lpstr>
      <vt:lpstr>Multicore Memory Architecture  Cache</vt:lpstr>
      <vt:lpstr>Multicore Memory Architecture  Cache</vt:lpstr>
      <vt:lpstr>Multicore Memory Architecture  Cache</vt:lpstr>
      <vt:lpstr>Multicore Architecture</vt:lpstr>
      <vt:lpstr>Scheduling</vt:lpstr>
      <vt:lpstr>Multicore Key definitions used in slides</vt:lpstr>
      <vt:lpstr>Multicore basics - Scheduling Let’s start with real time embedded systems….</vt:lpstr>
      <vt:lpstr>Multicore basics - Scheduling  Introduction</vt:lpstr>
      <vt:lpstr>Multicore basics - Scheduling Types of Scheduling – Static Scheduling</vt:lpstr>
      <vt:lpstr>Multicore basics - Scheduling  Dynamic scheduling</vt:lpstr>
      <vt:lpstr>Multicore basics - Scheduling  Scheduling algorithms (1/2)</vt:lpstr>
      <vt:lpstr>Multicore basics - Scheduling  Scheduling algorithm (2/2)</vt:lpstr>
      <vt:lpstr>Multicore basics - Scheduling  Non-preemptive scheduling</vt:lpstr>
      <vt:lpstr>Multicore basics - Scheduling  Non-Preemptive scheduling</vt:lpstr>
      <vt:lpstr>Multicore basics - Scheduling  Preemptive scheduling</vt:lpstr>
      <vt:lpstr>Multicore basics - Scheduling  Preemptive scheduling</vt:lpstr>
      <vt:lpstr>Multicore basics - Scheduling  Sharing task priorities</vt:lpstr>
      <vt:lpstr>Multicore basics - Scheduling Pre-emptive &amp; Non-preemptive scheduling</vt:lpstr>
      <vt:lpstr>PowerPoint Presentation</vt:lpstr>
      <vt:lpstr>Multicore basics - Scheduling  Different Types of Tasks</vt:lpstr>
      <vt:lpstr>Multicore basics - Scheduling  Task Vs Interrupt priorities</vt:lpstr>
      <vt:lpstr>Multicore basics - Scheduling  Activation of Tasks</vt:lpstr>
      <vt:lpstr>Multicore basics - Scheduling  Scheduling in Multicore</vt:lpstr>
      <vt:lpstr>Multicore basics - Scheduling  Types of Multicore scheduling</vt:lpstr>
      <vt:lpstr>Multicore basics - Scheduling Key differences in scheduling in Single core and Multicore</vt:lpstr>
      <vt:lpstr>Multicore basics - Scheduling  Exercise – Single core scheduling  When will be Task A / Task C finished?</vt:lpstr>
      <vt:lpstr>Multicore basics - Scheduling  Exercise – Single core scheduling  When will be Task A / Task C finished?</vt:lpstr>
      <vt:lpstr>Multicore basics - Scheduling  Exercise – Multicore Scheduling  When will be Task A / Task C finished?</vt:lpstr>
      <vt:lpstr>Multicore basics - Scheduling  Scheduling rules</vt:lpstr>
      <vt:lpstr>Backup</vt:lpstr>
      <vt:lpstr>Multicore HW: Multicore Drivers</vt:lpstr>
      <vt:lpstr>Multicore</vt:lpstr>
      <vt:lpstr>Multicore Key definitions used in slides</vt:lpstr>
      <vt:lpstr>Multicore Key definitions used in slides</vt:lpstr>
      <vt:lpstr>Multicore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Prabha Nissimagoudar</cp:lastModifiedBy>
  <cp:revision>23</cp:revision>
  <dcterms:modified xsi:type="dcterms:W3CDTF">2024-03-10T18:47:25Z</dcterms:modified>
</cp:coreProperties>
</file>